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7" r:id="rId17"/>
    <p:sldId id="272" r:id="rId18"/>
    <p:sldId id="273" r:id="rId19"/>
    <p:sldId id="271" r:id="rId20"/>
    <p:sldId id="274" r:id="rId21"/>
    <p:sldId id="275" r:id="rId22"/>
    <p:sldId id="276" r:id="rId23"/>
    <p:sldId id="278" r:id="rId24"/>
    <p:sldId id="284" r:id="rId25"/>
    <p:sldId id="279" r:id="rId26"/>
    <p:sldId id="280" r:id="rId27"/>
    <p:sldId id="281" r:id="rId28"/>
    <p:sldId id="282" r:id="rId29"/>
    <p:sldId id="285" r:id="rId30"/>
    <p:sldId id="283" r:id="rId31"/>
    <p:sldId id="286" r:id="rId32"/>
    <p:sldId id="27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obs/ekspresi wajah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18294BE-299A-40A1-8EC5-5A4F47D203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obs/ekspresi wajah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71E589D-54EB-47AF-B742-2BF5E60823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obs/ekspresi wajah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7DB54-826E-410F-AD7B-D056EC31C135}" type="slidenum">
              <a:rPr lang="en-US"/>
              <a:pPr/>
              <a:t>32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993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latin typeface="Arial" charset="0"/>
              </a:endParaRPr>
            </a:p>
          </p:txBody>
        </p:sp>
      </p:grpSp>
      <p:sp>
        <p:nvSpPr>
          <p:cNvPr id="399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04EB89-A0A6-440F-9232-B820626D7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99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99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99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C3BDD-63D2-47EE-AFF3-90731AA50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F8F9-DFF0-49C1-848D-890DA9F81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8BFE2-9096-42C7-9BFA-F9DEE4CE8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A6CF7-8FE5-47D6-A980-10674A77A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F5BE9-2BBB-4D57-97AB-47BFF3711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D691F-EB72-4022-BCE5-275672440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FCD86-39A9-45FD-B950-9E8B8262C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A8B04-1459-4939-94F6-3061C8B57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4142E-175B-4E5C-9432-6E199F268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BB19-F46B-47A1-93B3-EBC2113C1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891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latin typeface="Arial" charset="0"/>
              </a:endParaRPr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6C3184-F494-49E7-AEF0-0A233E1045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91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9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wien</a:t>
            </a:r>
            <a:r>
              <a:rPr lang="en-US" dirty="0" smtClean="0"/>
              <a:t>/t.a.2012/2013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 b="1"/>
              <a:t>Observasi Bagian Wajah </a:t>
            </a:r>
            <a:br>
              <a:rPr lang="en-US" sz="4200" b="1"/>
            </a:br>
            <a:r>
              <a:rPr lang="en-US" sz="4200" b="1"/>
              <a:t>(Ekspresi wajah)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algn="ctr"/>
            <a:endParaRPr lang="en-US" sz="2000" b="1" dirty="0"/>
          </a:p>
          <a:p>
            <a:pPr marL="609600" indent="-609600" algn="ctr"/>
            <a:r>
              <a:rPr lang="en-US" sz="2000" dirty="0" err="1"/>
              <a:t>oleh</a:t>
            </a:r>
            <a:r>
              <a:rPr lang="en-US" sz="2000" dirty="0"/>
              <a:t> :</a:t>
            </a:r>
          </a:p>
          <a:p>
            <a:pPr marL="609600" indent="-609600" algn="ctr"/>
            <a:r>
              <a:rPr lang="en-US" sz="2000" dirty="0" err="1"/>
              <a:t>Winanti</a:t>
            </a:r>
            <a:r>
              <a:rPr lang="en-US" sz="2000" dirty="0"/>
              <a:t> S </a:t>
            </a:r>
            <a:r>
              <a:rPr lang="en-US" sz="2000"/>
              <a:t>Respati</a:t>
            </a:r>
            <a:endParaRPr lang="en-US" sz="2000" dirty="0"/>
          </a:p>
          <a:p>
            <a:pPr marL="609600" indent="-609600" algn="ctr"/>
            <a:endParaRPr lang="en-US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Kelopak mata menggantung</a:t>
            </a:r>
          </a:p>
          <a:p>
            <a:pPr lvl="1">
              <a:lnSpc>
                <a:spcPct val="90000"/>
              </a:lnSpc>
            </a:pPr>
            <a:r>
              <a:rPr lang="en-US"/>
              <a:t>Terjadi jika sudah lelah, perhatian &amp; minat thd dunia luar sdh menurun tetapi krn ada orang lain (jadi mengingat sopan santun &amp; tata cara) maka mata tdk dpt ditutup dg sempurna.</a:t>
            </a:r>
          </a:p>
          <a:p>
            <a:pPr lvl="1">
              <a:lnSpc>
                <a:spcPct val="90000"/>
              </a:lnSpc>
            </a:pPr>
            <a:r>
              <a:rPr lang="en-US"/>
              <a:t>Apabila keadaan ini menetap </a:t>
            </a:r>
            <a:r>
              <a:rPr lang="en-US">
                <a:sym typeface="Wingdings" pitchFamily="2" charset="2"/>
              </a:rPr>
              <a:t> biasanya kita temukan pd mereka yg lambat, kecewa, sombong, tinggi hati, acuh tak acuh ataupun affek yg lumpuh.</a:t>
            </a: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0625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Mata yg terlindung</a:t>
            </a:r>
          </a:p>
          <a:p>
            <a:pPr lvl="1">
              <a:lnSpc>
                <a:spcPct val="80000"/>
              </a:lnSpc>
            </a:pPr>
            <a:r>
              <a:rPr lang="en-US" sz="2100">
                <a:solidFill>
                  <a:srgbClr val="333399"/>
                </a:solidFill>
              </a:rPr>
              <a:t>Arti primer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optis yg terpusat, silau, </a:t>
            </a:r>
            <a:r>
              <a:rPr lang="en-US" sz="2100"/>
              <a:t>ada suatu fokus shg pupil mata mengecil.</a:t>
            </a:r>
          </a:p>
          <a:p>
            <a:pPr lvl="1">
              <a:lnSpc>
                <a:spcPct val="80000"/>
              </a:lnSpc>
            </a:pPr>
            <a:r>
              <a:rPr lang="en-US" sz="2100">
                <a:solidFill>
                  <a:srgbClr val="333399"/>
                </a:solidFill>
              </a:rPr>
              <a:t>Arti sekunder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rohaniah yg terpusat, pernyataan kemauan yg tertuju pd sesuatu, perhatian yg teliti, ketetapan hati yg memiliki tujuan.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Mengesankan penghayatan yg kurang menyenangkan.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Sering ditemukan pd orang yg keras kepala, terlalu kritis, mereka yg ingin melawan, memperhatikan detail ataupun pd orang yg iri hati. 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Juga ada pd orang dg penglihatan kurang baik, terutama utk melihat dlm jarak dekat.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16825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Mata yg disipitkan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333399"/>
                </a:solidFill>
              </a:rPr>
              <a:t>Arti primer</a:t>
            </a:r>
            <a:r>
              <a:rPr lang="en-US" sz="1900"/>
              <a:t> </a:t>
            </a:r>
            <a:r>
              <a:rPr lang="en-US" sz="1900">
                <a:sym typeface="Wingdings" pitchFamily="2" charset="2"/>
              </a:rPr>
              <a:t> ada yg mengganggu spt sinar yg menyilaukan, asap, busa sabun, debu, dll.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333399"/>
                </a:solidFill>
                <a:sym typeface="Wingdings" pitchFamily="2" charset="2"/>
              </a:rPr>
              <a:t>Arti sekunder</a:t>
            </a:r>
            <a:r>
              <a:rPr lang="en-US" sz="1900">
                <a:sym typeface="Wingdings" pitchFamily="2" charset="2"/>
              </a:rPr>
              <a:t>  pernyataan tdk senang, mrs sakit, dll.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333399"/>
                </a:solidFill>
                <a:sym typeface="Wingdings" pitchFamily="2" charset="2"/>
              </a:rPr>
              <a:t>Sebelah mata yg disipitkan</a:t>
            </a:r>
            <a:r>
              <a:rPr lang="en-US" sz="1900">
                <a:sym typeface="Wingdings" pitchFamily="2" charset="2"/>
              </a:rPr>
              <a:t>  berfungsi sbg pemberitahuan, pengertian yg mencuri-curi (utk berhubungan dg orang agar mendapat pengertian orang tsb).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333399"/>
                </a:solidFill>
              </a:rPr>
              <a:t>Satu mata terbuka ditegangkan, satu mata disipitkan</a:t>
            </a:r>
            <a:r>
              <a:rPr lang="en-US" sz="1900"/>
              <a:t> </a:t>
            </a:r>
            <a:r>
              <a:rPr lang="en-US" sz="1900">
                <a:sym typeface="Wingdings" pitchFamily="2" charset="2"/>
              </a:rPr>
              <a:t> menyediakan diri utk menghadapi suatu serangan, sering terlihat dlm suatu perdebatan.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333399"/>
                </a:solidFill>
              </a:rPr>
              <a:t>Gerakan ‘koket’</a:t>
            </a:r>
            <a:r>
              <a:rPr lang="en-US" sz="1900"/>
              <a:t> </a:t>
            </a:r>
            <a:r>
              <a:rPr lang="en-US" sz="1900">
                <a:sym typeface="Wingdings" pitchFamily="2" charset="2"/>
              </a:rPr>
              <a:t> memicingkan kepala sambil memiringkan kepala dan tersenyum menantang, artinya merangsang pihak lain utk melangkah mendekat.</a:t>
            </a:r>
            <a:endParaRPr lang="en-US" sz="19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464425" cy="4572000"/>
          </a:xfrm>
        </p:spPr>
        <p:txBody>
          <a:bodyPr/>
          <a:lstStyle/>
          <a:p>
            <a:r>
              <a:rPr lang="en-US" sz="2500"/>
              <a:t>Kedipan Mata</a:t>
            </a:r>
          </a:p>
          <a:p>
            <a:pPr lvl="1"/>
            <a:r>
              <a:rPr lang="en-US" sz="2100">
                <a:solidFill>
                  <a:srgbClr val="333399"/>
                </a:solidFill>
              </a:rPr>
              <a:t>Arti primer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reaksi tdk senang thd gangguan atau ada sesuatu yg mengganggu mata.</a:t>
            </a:r>
          </a:p>
          <a:p>
            <a:pPr lvl="2"/>
            <a:r>
              <a:rPr lang="en-US" sz="2000">
                <a:solidFill>
                  <a:srgbClr val="800000"/>
                </a:solidFill>
                <a:sym typeface="Wingdings" pitchFamily="2" charset="2"/>
              </a:rPr>
              <a:t>Berkedip-kedip </a:t>
            </a:r>
            <a:r>
              <a:rPr lang="en-US" sz="2000">
                <a:sym typeface="Wingdings" pitchFamily="2" charset="2"/>
              </a:rPr>
              <a:t> berfungsi membasahi mata scr teratur, jika ada benda asing mengganggu mata serta membuat sakit.</a:t>
            </a:r>
          </a:p>
          <a:p>
            <a:pPr lvl="1"/>
            <a:r>
              <a:rPr lang="en-US" sz="2100">
                <a:solidFill>
                  <a:srgbClr val="333399"/>
                </a:solidFill>
              </a:rPr>
              <a:t>Arti sekunder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ada penghayatan dari keadaan yg tdk menyenangkan (frekuensi kedipan bertambah). </a:t>
            </a:r>
          </a:p>
          <a:p>
            <a:pPr lvl="2"/>
            <a:r>
              <a:rPr lang="en-US" sz="2000">
                <a:sym typeface="Wingdings" pitchFamily="2" charset="2"/>
              </a:rPr>
              <a:t>Terlihat pd mereka yg ragu2, bimbang, tdk punya pendapat bebas.</a:t>
            </a:r>
          </a:p>
          <a:p>
            <a:pPr lvl="2"/>
            <a:r>
              <a:rPr lang="en-US" sz="2000">
                <a:sym typeface="Wingdings" pitchFamily="2" charset="2"/>
              </a:rPr>
              <a:t>Menetap dlm bentuk </a:t>
            </a:r>
            <a:r>
              <a:rPr lang="en-US" sz="2000">
                <a:solidFill>
                  <a:srgbClr val="800000"/>
                </a:solidFill>
                <a:sym typeface="Wingdings" pitchFamily="2" charset="2"/>
              </a:rPr>
              <a:t>‘Tics’</a:t>
            </a:r>
            <a:r>
              <a:rPr lang="en-US" sz="2000">
                <a:sym typeface="Wingdings" pitchFamily="2" charset="2"/>
              </a:rPr>
              <a:t>  ketegangan psikis yg meloncat ke otot2 mata.   </a:t>
            </a:r>
            <a:endParaRPr lang="en-US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Mata Berair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olidFill>
                  <a:srgbClr val="333399"/>
                </a:solidFill>
              </a:rPr>
              <a:t>Arti primer</a:t>
            </a:r>
            <a:r>
              <a:rPr lang="en-US" sz="1900"/>
              <a:t> </a:t>
            </a:r>
            <a:r>
              <a:rPr lang="en-US" sz="1900">
                <a:sym typeface="Wingdings" pitchFamily="2" charset="2"/>
              </a:rPr>
              <a:t> reaksi tdk senang thd suatu gangguan, terancam &amp; tdk dapat melawan.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ym typeface="Wingdings" pitchFamily="2" charset="2"/>
              </a:rPr>
              <a:t>Jika mata terangsang suatu benda, maka responnya adalah kedipan kelopak mata, memicingkan mata dan mengeluarkan air mata dg tujuan utk menyingkirkan gangguan pd mata. 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olidFill>
                  <a:srgbClr val="333399"/>
                </a:solidFill>
                <a:sym typeface="Wingdings" pitchFamily="2" charset="2"/>
              </a:rPr>
              <a:t>Arti sekunder</a:t>
            </a:r>
            <a:r>
              <a:rPr lang="en-US" sz="1900">
                <a:sym typeface="Wingdings" pitchFamily="2" charset="2"/>
              </a:rPr>
              <a:t>  pernyataan dari perasaan tdk berdaya &amp; rasa tdk tertolong. Hal ini muncul krn merasakan sst yg amat menyakitkan, kesedihan, kegembiraan yg meluap-luap, ataupun dlm keadaan sangat marah. 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Arti karakterologi dari orang yg mudah sekali menangis krn sebab yg kecil </a:t>
            </a:r>
            <a:r>
              <a:rPr lang="en-US" sz="1900">
                <a:sym typeface="Wingdings" pitchFamily="2" charset="2"/>
              </a:rPr>
              <a:t> kekanak-kanakan (</a:t>
            </a:r>
            <a:r>
              <a:rPr lang="en-US" sz="1900" i="1">
                <a:sym typeface="Wingdings" pitchFamily="2" charset="2"/>
              </a:rPr>
              <a:t>childish</a:t>
            </a:r>
            <a:r>
              <a:rPr lang="en-US" sz="1900">
                <a:sym typeface="Wingdings" pitchFamily="2" charset="2"/>
              </a:rPr>
              <a:t>) &amp; tdk mempunyai daya lain utk mengatasi kesulitannya shg menangis merupakan cara utk mencapai maksudnya.</a:t>
            </a:r>
            <a:r>
              <a:rPr lang="en-US" sz="1900" i="1">
                <a:sym typeface="Wingdings" pitchFamily="2" charset="2"/>
              </a:rPr>
              <a:t> </a:t>
            </a:r>
            <a:endParaRPr lang="en-US" sz="1900" i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Arah pandangan ... (lanjutan)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13612" cy="4800600"/>
          </a:xfrm>
        </p:spPr>
        <p:txBody>
          <a:bodyPr/>
          <a:lstStyle/>
          <a:p>
            <a:r>
              <a:rPr lang="en-US"/>
              <a:t>Pandangan Lurus </a:t>
            </a:r>
          </a:p>
          <a:p>
            <a:pPr lvl="1"/>
            <a:r>
              <a:rPr lang="en-US">
                <a:solidFill>
                  <a:srgbClr val="333399"/>
                </a:solidFill>
                <a:sym typeface="Wingdings" pitchFamily="2" charset="2"/>
              </a:rPr>
              <a:t>Arti dlm pergaulan</a:t>
            </a:r>
            <a:r>
              <a:rPr lang="en-US">
                <a:sym typeface="Wingdings" pitchFamily="2" charset="2"/>
              </a:rPr>
              <a:t>  adanya minat &amp; pengakuan, tahu sopan santun &amp; ketertiban, juga watak yg lurus.</a:t>
            </a:r>
          </a:p>
          <a:p>
            <a:pPr lvl="1"/>
            <a:r>
              <a:rPr lang="en-US">
                <a:solidFill>
                  <a:srgbClr val="333399"/>
                </a:solidFill>
                <a:sym typeface="Wingdings" pitchFamily="2" charset="2"/>
              </a:rPr>
              <a:t>Saling memandang dg mengarahkan pupil pd pupil orang lain</a:t>
            </a:r>
            <a:r>
              <a:rPr lang="en-US">
                <a:sym typeface="Wingdings" pitchFamily="2" charset="2"/>
              </a:rPr>
              <a:t>  akan muncul pengalaman khusus, penghayatan di luar optis yaitu suatu hubungan yg langsung. 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2600">
                <a:sym typeface="Wingdings" pitchFamily="2" charset="2"/>
              </a:rPr>
              <a:t>Melalui pupil, kita dpt memandang orang lain ke dalam jiwanya, saling memeriksa &amp; tdk ada yg membatasi diri, tapi saling mengukur. Ini terjadi krn 3 kemungkinan </a:t>
            </a:r>
          </a:p>
          <a:p>
            <a:pPr lvl="3"/>
            <a:r>
              <a:rPr lang="en-US">
                <a:sym typeface="Wingdings" pitchFamily="2" charset="2"/>
              </a:rPr>
              <a:t>Tdk ada yg disembunyikan</a:t>
            </a:r>
          </a:p>
          <a:p>
            <a:pPr lvl="3"/>
            <a:r>
              <a:rPr lang="en-US">
                <a:sym typeface="Wingdings" pitchFamily="2" charset="2"/>
              </a:rPr>
              <a:t>Percaya pada orang lain</a:t>
            </a:r>
          </a:p>
          <a:p>
            <a:pPr lvl="3"/>
            <a:r>
              <a:rPr lang="en-US">
                <a:sym typeface="Wingdings" pitchFamily="2" charset="2"/>
              </a:rPr>
              <a:t>Menginginkan orang mengetahui rahasianya </a:t>
            </a:r>
          </a:p>
          <a:p>
            <a:endParaRPr lang="en-US"/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100">
                <a:sym typeface="Wingdings" pitchFamily="2" charset="2"/>
              </a:rPr>
              <a:t>Pandangan lurus juga ditemukan pd anak  pernyataan percaya, kata hati yg baik, shg anak dpt memandang kita dg bebas. Pd orang dewasa  pernyataan kejujuran / ketulusan. </a:t>
            </a:r>
          </a:p>
          <a:p>
            <a:pPr lvl="1"/>
            <a:endParaRPr lang="en-US" sz="2100">
              <a:sym typeface="Wingdings" pitchFamily="2" charset="2"/>
            </a:endParaRPr>
          </a:p>
          <a:p>
            <a:pPr lvl="1"/>
            <a:r>
              <a:rPr lang="en-US" sz="2100">
                <a:solidFill>
                  <a:srgbClr val="333399"/>
                </a:solidFill>
              </a:rPr>
              <a:t>Variasi erotik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pandangan lurus ditambah dg pelebaran pupil scr refleks. Saling membenamkan pandangan ke dalam kontak yg dilakukan. Ini merupakan pernyataan akan rahasia yg sangat pribadi dan adanya saling pengertian.</a:t>
            </a:r>
            <a:endParaRPr lang="en-US" sz="2100"/>
          </a:p>
          <a:p>
            <a:pPr lvl="1"/>
            <a:endParaRPr lang="en-US" sz="21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421187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100">
                <a:solidFill>
                  <a:srgbClr val="333399"/>
                </a:solidFill>
              </a:rPr>
              <a:t>Pandangan mata lurus dg mata dilindungi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ditemukan pd mereka yg agak curiga, agresif, ingin tahu maksud orang lain atau sadisme (pandangan yg dingin, menusuk dan kejam).</a:t>
            </a:r>
          </a:p>
          <a:p>
            <a:pPr lvl="1">
              <a:lnSpc>
                <a:spcPct val="80000"/>
              </a:lnSpc>
            </a:pPr>
            <a:endParaRPr lang="en-US" sz="210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100">
                <a:solidFill>
                  <a:srgbClr val="333399"/>
                </a:solidFill>
                <a:sym typeface="Wingdings" pitchFamily="2" charset="2"/>
              </a:rPr>
              <a:t>Pandangan lurus yg mengembara</a:t>
            </a:r>
            <a:r>
              <a:rPr lang="en-US" sz="2100">
                <a:sym typeface="Wingdings" pitchFamily="2" charset="2"/>
              </a:rPr>
              <a:t>  minat yg memuncak shg memandang scr lebih teliti atau pandangan  mengembara dari atas sampai bawah shg terpaksa mengangkat dan menundukkan kepala.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Kesan sbg pujian </a:t>
            </a:r>
            <a:r>
              <a:rPr lang="en-US" sz="2000">
                <a:sym typeface="Wingdings" pitchFamily="2" charset="2"/>
              </a:rPr>
              <a:t> jika pandangan disertai  senyuman dg maksud mengagumi tanpa maksud lain.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Kesan sbg penghinaan </a:t>
            </a:r>
            <a:r>
              <a:rPr lang="en-US" sz="2000">
                <a:sym typeface="Wingdings" pitchFamily="2" charset="2"/>
              </a:rPr>
              <a:t> jika pandangan tsb  disertai</a:t>
            </a:r>
            <a:r>
              <a:rPr lang="en-US" sz="2000"/>
              <a:t> dg wajah beku, apalagi jika ditambah dg kata2 / suara yg menghina.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Arah pandangan ... (lanjutan)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Pandangan menyerong (lirikan)</a:t>
            </a:r>
          </a:p>
          <a:p>
            <a:pPr lvl="1"/>
            <a:r>
              <a:rPr lang="en-US" sz="2100">
                <a:solidFill>
                  <a:srgbClr val="333399"/>
                </a:solidFill>
              </a:rPr>
              <a:t>Melihat dari sudut mata</a:t>
            </a:r>
            <a:r>
              <a:rPr lang="en-US" sz="2100"/>
              <a:t>, baik ke samping, ke atas atau ke bawah, shg bayangan yg terbentuk pd selaput jala pd mata menjadi tidak jelas.</a:t>
            </a:r>
          </a:p>
          <a:p>
            <a:pPr lvl="1"/>
            <a:r>
              <a:rPr lang="en-US" sz="2100"/>
              <a:t>Digunakan utk maksud tertentu / tersembunyi.</a:t>
            </a:r>
          </a:p>
          <a:p>
            <a:pPr lvl="1"/>
            <a:r>
              <a:rPr lang="en-US" sz="2100"/>
              <a:t>Terjadi jika kita dlm keadaan santai atau malas shg tdk ingin menggerakkan kepala, menganggap cukup hanya dg menggerakkan biji mata.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Pernyataan pd wajah.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Tergantung pd alat2 berikut :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Mata 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Hidung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Mulut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333399"/>
                </a:solidFill>
              </a:rPr>
              <a:t>Pernyataannya dapat mencakup seluruh wajah maupun pernyataan tersendiri dari alat2 tsb, atau kombinasinya.</a:t>
            </a:r>
          </a:p>
          <a:p>
            <a:pPr lvl="1">
              <a:lnSpc>
                <a:spcPct val="90000"/>
              </a:lnSpc>
            </a:pPr>
            <a:r>
              <a:rPr lang="en-US" sz="2100">
                <a:solidFill>
                  <a:srgbClr val="333399"/>
                </a:solidFill>
              </a:rPr>
              <a:t>Misal : pernyataan wajah orang yg terkejut; atau membaui sesuatu yg tidak enak; pernyataan wajah saat menonton adegan tegang, dll.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5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4572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100"/>
              <a:t>Terlihat pd mereka yg mengamati sesuatu scr tersembunyi, melihat tetapi tdk ingin diketahui orang lain, ataupun melihat orang yg tdk disenangi (menyapanya sepintas lalu, melirik atau melalui bahu).</a:t>
            </a:r>
          </a:p>
          <a:p>
            <a:pPr lvl="1">
              <a:lnSpc>
                <a:spcPct val="90000"/>
              </a:lnSpc>
            </a:pPr>
            <a:endParaRPr lang="en-US" sz="2100"/>
          </a:p>
          <a:p>
            <a:pPr lvl="1">
              <a:lnSpc>
                <a:spcPct val="90000"/>
              </a:lnSpc>
            </a:pPr>
            <a:r>
              <a:rPr lang="en-US" sz="2100"/>
              <a:t>Terlihat juga pd orang yg cacat pendengaran; menyimpan rahasia; permainan ‘koket’; reaksi utk lari yaitu pd mereka yg takut atau malu dlm suatu percakapan (menyerong ke bawah) utk menghindari bertemu pandang; dan pada orang yg sedang memikirkan soal religi (menyerong ke atas</a:t>
            </a:r>
            <a:r>
              <a:rPr lang="en-US" sz="2100">
                <a:sym typeface="Wingdings" pitchFamily="2" charset="2"/>
              </a:rPr>
              <a:t> menghindari rangsang optis yg dapat mengganggu konsentrasinya).</a:t>
            </a:r>
            <a:endParaRPr lang="en-US" sz="21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Pernyataan DAHI (erat dg pernyataan mata)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696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Kerut horizontal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olidFill>
                  <a:srgbClr val="333399"/>
                </a:solidFill>
              </a:rPr>
              <a:t>Kulit dahi terangkat &amp; mata terbuka lebar</a:t>
            </a:r>
            <a:r>
              <a:rPr lang="en-US" sz="1900"/>
              <a:t> </a:t>
            </a:r>
            <a:r>
              <a:rPr lang="en-US" sz="1900">
                <a:sym typeface="Wingdings" pitchFamily="2" charset="2"/>
              </a:rPr>
              <a:t> ekspresi takut, terkejut, kekaguman, kurang mengerti &amp; keadaan ‘</a:t>
            </a:r>
            <a:r>
              <a:rPr lang="en-US" sz="1900" i="1">
                <a:sym typeface="Wingdings" pitchFamily="2" charset="2"/>
              </a:rPr>
              <a:t>aha erlebnis’.</a:t>
            </a:r>
            <a:endParaRPr lang="en-US" sz="1900"/>
          </a:p>
          <a:p>
            <a:pPr>
              <a:lnSpc>
                <a:spcPct val="80000"/>
              </a:lnSpc>
            </a:pPr>
            <a:r>
              <a:rPr lang="en-US" sz="2100"/>
              <a:t>Kerut vertikal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Memberi kesan pemusatan energi, kekuatan &amp; kemauan. Tjd pd mereka yg sdg melakukan  pekerjaan yg membutuhkan perhatian, berpikir, mengambil keputusan, kekecewaan, atau pd mereka yg keras kepala. Ada konsentrasi &amp; penyempitan.</a:t>
            </a:r>
          </a:p>
          <a:p>
            <a:pPr>
              <a:lnSpc>
                <a:spcPct val="80000"/>
              </a:lnSpc>
            </a:pPr>
            <a:r>
              <a:rPr lang="en-US" sz="2100"/>
              <a:t>Kerut bahaya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olidFill>
                  <a:srgbClr val="333399"/>
                </a:solidFill>
              </a:rPr>
              <a:t>Kerut gelombang (kombinasi)</a:t>
            </a:r>
            <a:r>
              <a:rPr lang="en-US" sz="1900"/>
              <a:t> </a:t>
            </a:r>
            <a:r>
              <a:rPr lang="en-US" sz="1900">
                <a:sym typeface="Wingdings" pitchFamily="2" charset="2"/>
              </a:rPr>
              <a:t> memberi kesan  berada dlm kesukaran dan terbeban, ada pernyataan tak berdaya. Tdpt pd mereka yg penakut &amp; tdk dapat menolong diri, mereka yg kecerdasannya kurang, mereka yg menderita &amp; tdk dapat mencari jalan keluar dari penderitaan itu.</a:t>
            </a:r>
            <a:endParaRPr lang="en-US" sz="19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Pernyataan MULUT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Berhubungan dg fungsi mulut yaitu menerima dan mengecap makanan. </a:t>
            </a:r>
          </a:p>
          <a:p>
            <a:pPr>
              <a:lnSpc>
                <a:spcPct val="90000"/>
              </a:lnSpc>
            </a:pPr>
            <a:r>
              <a:rPr lang="en-US"/>
              <a:t>Variasinya :</a:t>
            </a:r>
          </a:p>
          <a:p>
            <a:pPr lvl="1">
              <a:lnSpc>
                <a:spcPct val="90000"/>
              </a:lnSpc>
            </a:pPr>
            <a:r>
              <a:rPr lang="en-US"/>
              <a:t>Reaksi mengecap</a:t>
            </a:r>
          </a:p>
          <a:p>
            <a:pPr lvl="1">
              <a:lnSpc>
                <a:spcPct val="90000"/>
              </a:lnSpc>
            </a:pPr>
            <a:r>
              <a:rPr lang="en-US"/>
              <a:t>Mulut terbuka</a:t>
            </a:r>
          </a:p>
          <a:p>
            <a:pPr lvl="1">
              <a:lnSpc>
                <a:spcPct val="90000"/>
              </a:lnSpc>
            </a:pPr>
            <a:r>
              <a:rPr lang="en-US"/>
              <a:t>Cara2 menutup mulut</a:t>
            </a:r>
          </a:p>
          <a:p>
            <a:pPr lvl="1">
              <a:lnSpc>
                <a:spcPct val="90000"/>
              </a:lnSpc>
            </a:pPr>
            <a:r>
              <a:rPr lang="en-US"/>
              <a:t>Kelakuan rahang &amp; gigi</a:t>
            </a:r>
          </a:p>
          <a:p>
            <a:pPr lvl="1">
              <a:lnSpc>
                <a:spcPct val="90000"/>
              </a:lnSpc>
            </a:pPr>
            <a:r>
              <a:rPr lang="en-US"/>
              <a:t>Kelakuan lidah</a:t>
            </a:r>
          </a:p>
          <a:p>
            <a:pPr lvl="1">
              <a:lnSpc>
                <a:spcPct val="90000"/>
              </a:lnSpc>
            </a:pPr>
            <a:r>
              <a:rPr lang="en-US"/>
              <a:t>Cara tertawa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Reaksi mengecap</a:t>
            </a:r>
          </a:p>
          <a:p>
            <a:pPr lvl="1">
              <a:lnSpc>
                <a:spcPct val="90000"/>
              </a:lnSpc>
            </a:pPr>
            <a:r>
              <a:rPr lang="en-US"/>
              <a:t>Reaksi pahit </a:t>
            </a:r>
            <a:r>
              <a:rPr lang="en-US">
                <a:sym typeface="Wingdings" pitchFamily="2" charset="2"/>
              </a:rPr>
              <a:t> sudut bibir turun</a:t>
            </a:r>
          </a:p>
          <a:p>
            <a:pPr lvl="2">
              <a:lnSpc>
                <a:spcPct val="90000"/>
              </a:lnSpc>
            </a:pPr>
            <a:r>
              <a:rPr lang="en-US"/>
              <a:t>Reaksi pasif (ingin pertolongan) thd sesuatu yg tdk menyenangkan. </a:t>
            </a:r>
          </a:p>
          <a:p>
            <a:pPr lvl="1">
              <a:lnSpc>
                <a:spcPct val="90000"/>
              </a:lnSpc>
            </a:pPr>
            <a:r>
              <a:rPr lang="en-US"/>
              <a:t>Reaksi asam </a:t>
            </a:r>
            <a:r>
              <a:rPr lang="en-US">
                <a:sym typeface="Wingdings" pitchFamily="2" charset="2"/>
              </a:rPr>
              <a:t> sudut bibir lurus</a:t>
            </a:r>
          </a:p>
          <a:p>
            <a:pPr lvl="2">
              <a:lnSpc>
                <a:spcPct val="90000"/>
              </a:lnSpc>
            </a:pPr>
            <a:r>
              <a:rPr lang="en-US"/>
              <a:t>Reaksi aktif atau melawan sesuatu yg tdk menyenangkan.</a:t>
            </a:r>
          </a:p>
          <a:p>
            <a:pPr lvl="1">
              <a:lnSpc>
                <a:spcPct val="90000"/>
              </a:lnSpc>
            </a:pPr>
            <a:r>
              <a:rPr lang="en-US"/>
              <a:t>Reaksi manis </a:t>
            </a:r>
            <a:r>
              <a:rPr lang="en-US">
                <a:sym typeface="Wingdings" pitchFamily="2" charset="2"/>
              </a:rPr>
              <a:t> sudut bibir naik ke atas.</a:t>
            </a:r>
          </a:p>
          <a:p>
            <a:pPr lvl="2">
              <a:lnSpc>
                <a:spcPct val="90000"/>
              </a:lnSpc>
            </a:pPr>
            <a:r>
              <a:rPr lang="en-US"/>
              <a:t>Reaksi jika terjadi sesuatu yg menyenangkan.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0625" cy="4572000"/>
          </a:xfrm>
        </p:spPr>
        <p:txBody>
          <a:bodyPr/>
          <a:lstStyle/>
          <a:p>
            <a:pPr lvl="1"/>
            <a:r>
              <a:rPr lang="en-US"/>
              <a:t>Senyuman :</a:t>
            </a:r>
          </a:p>
          <a:p>
            <a:pPr lvl="2"/>
            <a:r>
              <a:rPr lang="en-US">
                <a:solidFill>
                  <a:srgbClr val="333399"/>
                </a:solidFill>
              </a:rPr>
              <a:t>Senyum manis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gerak mulut manis &amp; tdk terlalu lebar.</a:t>
            </a:r>
          </a:p>
          <a:p>
            <a:pPr lvl="2"/>
            <a:r>
              <a:rPr lang="en-US">
                <a:solidFill>
                  <a:srgbClr val="333399"/>
                </a:solidFill>
                <a:sym typeface="Wingdings" pitchFamily="2" charset="2"/>
              </a:rPr>
              <a:t>Kegembiraan yg dipaksakan</a:t>
            </a:r>
            <a:r>
              <a:rPr lang="en-US">
                <a:sym typeface="Wingdings" pitchFamily="2" charset="2"/>
              </a:rPr>
              <a:t>  senyuman dg bibir tertutup &amp; ada ketegangan</a:t>
            </a:r>
          </a:p>
          <a:p>
            <a:pPr lvl="2"/>
            <a:r>
              <a:rPr lang="en-US">
                <a:solidFill>
                  <a:srgbClr val="333399"/>
                </a:solidFill>
                <a:sym typeface="Wingdings" pitchFamily="2" charset="2"/>
              </a:rPr>
              <a:t>Senyum menghina</a:t>
            </a:r>
            <a:r>
              <a:rPr lang="en-US">
                <a:sym typeface="Wingdings" pitchFamily="2" charset="2"/>
              </a:rPr>
              <a:t>  sudut mulut diturunkan, adanya pengakuan sekaligus penolakan.</a:t>
            </a:r>
          </a:p>
          <a:p>
            <a:pPr lvl="2"/>
            <a:r>
              <a:rPr lang="en-US">
                <a:solidFill>
                  <a:srgbClr val="333399"/>
                </a:solidFill>
                <a:sym typeface="Wingdings" pitchFamily="2" charset="2"/>
              </a:rPr>
              <a:t>Senyuman miring</a:t>
            </a:r>
            <a:r>
              <a:rPr lang="en-US">
                <a:sym typeface="Wingdings" pitchFamily="2" charset="2"/>
              </a:rPr>
              <a:t>  hanya sebelah sudut mulut menurun, menandakan adanya kebimbangan, kegembiraan yg hanya sbg topeng, jd senyum dipaksakan.</a:t>
            </a: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062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Mulut terbuka</a:t>
            </a:r>
          </a:p>
          <a:p>
            <a:pPr lvl="1">
              <a:lnSpc>
                <a:spcPct val="90000"/>
              </a:lnSpc>
            </a:pPr>
            <a:r>
              <a:rPr lang="en-US" sz="2100">
                <a:solidFill>
                  <a:srgbClr val="333399"/>
                </a:solidFill>
              </a:rPr>
              <a:t>Mulut yg menganga lebar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ada hubungan dg mata yg terbuka lebar tdk teratur, menandakan ada kekaguman.</a:t>
            </a:r>
            <a:endParaRPr lang="en-US" sz="2100"/>
          </a:p>
          <a:p>
            <a:pPr lvl="1">
              <a:lnSpc>
                <a:spcPct val="90000"/>
              </a:lnSpc>
            </a:pPr>
            <a:r>
              <a:rPr lang="en-US" sz="2100">
                <a:solidFill>
                  <a:srgbClr val="333399"/>
                </a:solidFill>
              </a:rPr>
              <a:t>Mulut Monyong</a:t>
            </a:r>
            <a:r>
              <a:rPr lang="en-US" sz="2100"/>
              <a:t> </a:t>
            </a:r>
            <a:r>
              <a:rPr lang="en-US" sz="2100">
                <a:sym typeface="Wingdings" pitchFamily="2" charset="2"/>
              </a:rPr>
              <a:t> tjd jika meruncingkan bibir &amp; mengajukannya ke depan.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Arti primer : Mencicipi zat cair; menikmati rasa permen.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Arti sekunder : membayangkan hidangan nikmat; menikmati sesuatu (disertai penglihatan mengabur); memperhatikan sesuatu dg kritis; sbg protes / penolakan thd sesuatu (disertai mata terbuka lebar); sbg tanda sulit (disertai suara); </a:t>
            </a:r>
          </a:p>
          <a:p>
            <a:pPr lvl="1"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062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Cara2 menutup mulut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Mulut tertutup biasa.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Tanpa ketegangan </a:t>
            </a:r>
            <a:r>
              <a:rPr lang="en-US" sz="2000">
                <a:sym typeface="Wingdings" pitchFamily="2" charset="2"/>
              </a:rPr>
              <a:t> tdk memnberikan pernyataan.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100"/>
              <a:t>Mulut tertutup dg tekanan.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Terlihat ada ketegangan, memberi kesan ketetapan hati. Memperlihatkan tdk ada keinginan lagi utk berhubungan, tdk banyak bicara &amp; menghindari hubungan kata2.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Mulut tertutup rapat, bibir seolah-olah diperas (tekanan besar sekali).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Tdk menghendaki ada sesuatu yg keluar </a:t>
            </a:r>
            <a:r>
              <a:rPr lang="en-US" sz="2000">
                <a:sym typeface="Wingdings" pitchFamily="2" charset="2"/>
              </a:rPr>
              <a:t> sekuat tenaga menolak dunia luar. Keadaan terkunci &amp; menolak, kesan dingin.</a:t>
            </a:r>
            <a:endParaRPr lang="en-US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464425" cy="4495800"/>
          </a:xfrm>
        </p:spPr>
        <p:txBody>
          <a:bodyPr/>
          <a:lstStyle/>
          <a:p>
            <a:r>
              <a:rPr lang="en-US"/>
              <a:t>Kelakuan rahang &amp; gigi</a:t>
            </a:r>
          </a:p>
          <a:p>
            <a:pPr lvl="1"/>
            <a:r>
              <a:rPr lang="en-US"/>
              <a:t>Gigi yg dikatupkan</a:t>
            </a:r>
          </a:p>
          <a:p>
            <a:pPr lvl="2"/>
            <a:r>
              <a:rPr lang="en-US"/>
              <a:t>Reaksi asam, adanya kekuatan tenaga dlm melakukan gerakan tersebut. Terlihat dlm affek yaitu kemarahan, ketakutan atau campuran affek.</a:t>
            </a:r>
          </a:p>
          <a:p>
            <a:pPr lvl="1"/>
            <a:r>
              <a:rPr lang="en-US"/>
              <a:t>Menggigit bibir</a:t>
            </a:r>
          </a:p>
          <a:p>
            <a:pPr lvl="2"/>
            <a:r>
              <a:rPr lang="en-US"/>
              <a:t>Kesan menunggu dan keinginan utk menguasai diri. </a:t>
            </a:r>
          </a:p>
          <a:p>
            <a:pPr lvl="1"/>
            <a:r>
              <a:rPr lang="en-US"/>
              <a:t>Memajukan rahang bawah </a:t>
            </a:r>
          </a:p>
          <a:p>
            <a:pPr lvl="2"/>
            <a:r>
              <a:rPr lang="en-US"/>
              <a:t>Kesan keberanian / penentangan.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3613" cy="3810000"/>
          </a:xfrm>
        </p:spPr>
        <p:txBody>
          <a:bodyPr/>
          <a:lstStyle/>
          <a:p>
            <a:r>
              <a:rPr lang="en-US"/>
              <a:t>Kelakuan lidah</a:t>
            </a:r>
          </a:p>
          <a:p>
            <a:pPr lvl="1"/>
            <a:r>
              <a:rPr lang="en-US"/>
              <a:t>Menjilat bibir</a:t>
            </a:r>
          </a:p>
          <a:p>
            <a:pPr lvl="2"/>
            <a:r>
              <a:rPr lang="en-US"/>
              <a:t>Menikmati sesuatu.</a:t>
            </a:r>
          </a:p>
          <a:p>
            <a:pPr lvl="2"/>
            <a:r>
              <a:rPr lang="en-US"/>
              <a:t>Tingkah laku meraba </a:t>
            </a:r>
            <a:r>
              <a:rPr lang="en-US">
                <a:sym typeface="Wingdings" pitchFamily="2" charset="2"/>
              </a:rPr>
              <a:t> memikirkan sesuatu (seolah-olah meraba lingkungan). Meraba dg lidah dlm mulut tertutup  ingin membebaskan diri dari keruwetan ringan. Rongga mulut yg tertutup  ada  kontrol diri.</a:t>
            </a: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Gerakan lidah yg ritmis</a:t>
            </a:r>
          </a:p>
          <a:p>
            <a:pPr lvl="2">
              <a:lnSpc>
                <a:spcPct val="90000"/>
              </a:lnSpc>
            </a:pPr>
            <a:r>
              <a:rPr lang="en-US"/>
              <a:t>Ditemukan pd individu yg tidur dg rahang bawah lemas shg mulut terbuka dg gerakan lidah perlahan-lahan. </a:t>
            </a:r>
          </a:p>
          <a:p>
            <a:pPr lvl="2">
              <a:lnSpc>
                <a:spcPct val="90000"/>
              </a:lnSpc>
            </a:pPr>
            <a:r>
              <a:rPr lang="en-US"/>
              <a:t>Tjd dlm keadaan setengah tidur atau pd mereka yg terbelakang.</a:t>
            </a:r>
          </a:p>
          <a:p>
            <a:pPr lvl="2">
              <a:lnSpc>
                <a:spcPct val="90000"/>
              </a:lnSpc>
            </a:pPr>
            <a:r>
              <a:rPr lang="en-US"/>
              <a:t>Pernyataan perhatian / konsentrasi (misal pd saat meniti di atas jembatan tambang).</a:t>
            </a:r>
          </a:p>
          <a:p>
            <a:pPr lvl="2">
              <a:lnSpc>
                <a:spcPct val="90000"/>
              </a:lnSpc>
            </a:pPr>
            <a:r>
              <a:rPr lang="en-US"/>
              <a:t>Gerakan iringan pd anak yg sedang belajar membaca, menulis, atau sedang menggambar (koordinasi otot-otot belum baik). Pd orang dewasa </a:t>
            </a:r>
            <a:r>
              <a:rPr lang="en-US">
                <a:sym typeface="Wingdings" pitchFamily="2" charset="2"/>
              </a:rPr>
              <a:t> ada hambatan.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 banyak gerakan yg sama tetapi mempunyai arti berlainan shg agar tidak terjadi salah interpretasi maka harus melihat pernyataan seluruh tubuh dan mengetahui situasi dimana pernyataan itu terjadi.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Pernyataan mulut … (lanjutan)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800600"/>
          </a:xfrm>
        </p:spPr>
        <p:txBody>
          <a:bodyPr/>
          <a:lstStyle/>
          <a:p>
            <a:r>
              <a:rPr lang="en-US"/>
              <a:t>Cara tertawa</a:t>
            </a:r>
          </a:p>
          <a:p>
            <a:pPr lvl="1"/>
            <a:r>
              <a:rPr lang="en-US"/>
              <a:t>Tertawa </a:t>
            </a:r>
            <a:r>
              <a:rPr lang="en-US">
                <a:solidFill>
                  <a:srgbClr val="333399"/>
                </a:solidFill>
              </a:rPr>
              <a:t>‘a’ (ha ha ha)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mulut terbuka lebar</a:t>
            </a:r>
            <a:endParaRPr lang="en-US"/>
          </a:p>
          <a:p>
            <a:pPr lvl="2"/>
            <a:r>
              <a:rPr lang="en-US"/>
              <a:t>Memberi kesan terbuka, bebas, berani, dan menyatu dg lingkungan.</a:t>
            </a:r>
          </a:p>
          <a:p>
            <a:pPr lvl="1"/>
            <a:r>
              <a:rPr lang="en-US"/>
              <a:t>Tertawa </a:t>
            </a:r>
            <a:r>
              <a:rPr lang="en-US">
                <a:solidFill>
                  <a:srgbClr val="333399"/>
                </a:solidFill>
              </a:rPr>
              <a:t>‘i’ (hi hi hi)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tjd di bagian atas muka langit2.</a:t>
            </a:r>
            <a:endParaRPr lang="en-US"/>
          </a:p>
          <a:p>
            <a:pPr lvl="2"/>
            <a:r>
              <a:rPr lang="en-US"/>
              <a:t>Tertawa dlm diri, menertawakan sesuatu, tdk ditujukan keluar, seolah-olah tertawa krn punya rahasia yg tdk diketahui orang lain.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344987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Tertawa </a:t>
            </a:r>
            <a:r>
              <a:rPr lang="en-US">
                <a:solidFill>
                  <a:srgbClr val="333399"/>
                </a:solidFill>
              </a:rPr>
              <a:t>‘e’ (he he he)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tjd dlm mulut.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Tdk ditujukan pd dunia luar, terdengar tdk simpatik, tdk menyenangkan, merusak kegembiraan, ada kesan menghina, merendahkan. </a:t>
            </a:r>
          </a:p>
          <a:p>
            <a:pPr lvl="1">
              <a:lnSpc>
                <a:spcPct val="90000"/>
              </a:lnSpc>
            </a:pPr>
            <a:r>
              <a:rPr lang="en-US"/>
              <a:t>Tertawa </a:t>
            </a:r>
            <a:r>
              <a:rPr lang="en-US">
                <a:solidFill>
                  <a:srgbClr val="333399"/>
                </a:solidFill>
              </a:rPr>
              <a:t>‘o’ (ho ho ho)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memonyongkan mulut.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Seolah-olah merendahkan, menghina orang lain.</a:t>
            </a:r>
          </a:p>
          <a:p>
            <a:pPr lvl="1">
              <a:lnSpc>
                <a:spcPct val="90000"/>
              </a:lnSpc>
            </a:pPr>
            <a:r>
              <a:rPr lang="en-US"/>
              <a:t>Tertawa tipe piknis </a:t>
            </a:r>
            <a:r>
              <a:rPr lang="en-US">
                <a:sym typeface="Wingdings" pitchFamily="2" charset="2"/>
              </a:rPr>
              <a:t> penuh humor.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Tertawa dg seluruh tubuhnya (bergerak semua), tertawa bahagia yg berirama.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Pernyataan HIDUNG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421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/>
              <a:t>Ada 2 pernyataan hidung : </a:t>
            </a:r>
          </a:p>
          <a:p>
            <a:r>
              <a:rPr lang="en-US" sz="2500"/>
              <a:t>Cuping hidung yg mengembang</a:t>
            </a:r>
          </a:p>
          <a:p>
            <a:pPr lvl="1"/>
            <a:r>
              <a:rPr lang="en-US" sz="2100"/>
              <a:t>Memungkinkan bau memasukinya tanpa suatu hambatan.</a:t>
            </a:r>
          </a:p>
          <a:p>
            <a:pPr lvl="2"/>
            <a:r>
              <a:rPr lang="en-US" sz="2000"/>
              <a:t>Misal : wkt ada aroma makanan enak; juga dlm keadaan marah </a:t>
            </a:r>
            <a:r>
              <a:rPr lang="en-US" sz="2000">
                <a:sym typeface="Wingdings" pitchFamily="2" charset="2"/>
              </a:rPr>
              <a:t> mengembang utk bernafas panjang &amp; memenuhi paru2.</a:t>
            </a:r>
            <a:endParaRPr lang="en-US" sz="2000"/>
          </a:p>
          <a:p>
            <a:r>
              <a:rPr lang="en-US" sz="2500"/>
              <a:t>Menaikkan hidung</a:t>
            </a:r>
          </a:p>
          <a:p>
            <a:pPr lvl="1"/>
            <a:r>
              <a:rPr lang="en-US" sz="2100"/>
              <a:t>Kesan </a:t>
            </a:r>
            <a:r>
              <a:rPr lang="en-US" sz="2100">
                <a:sym typeface="Wingdings" pitchFamily="2" charset="2"/>
              </a:rPr>
              <a:t> sesuatu yg tdk menyenangkan. Perilaku ini harus dihubungkan dg keseluruhan tingkah lakunya, terutama dg reaksi pahit (bibir bagian atas naik).</a:t>
            </a:r>
            <a:endParaRPr lang="en-US" sz="21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Beberapa kombinasi pernyataan pd wajah 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543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Pernyataan tidak mengerti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Timbul jika dlm situasi asing, tiba2 scr tdk disangka-sangka ada pernyataan dari seseorang shg kita memberikan pernyataan dg mata yg memberi kesan bodoh &amp; mulut terbuka serta keluar suara.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rgbClr val="333399"/>
                </a:solidFill>
              </a:rPr>
              <a:t>Pernyataan naif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333399"/>
                </a:solidFill>
              </a:rPr>
              <a:t>Setiap kali jatuh dalam situasi keheranan. Setiap gejala merupakan sesuatu yg baru baginya, jadi ia selalu tdk mengerti, kagum, dan alat2 pd wajah terbuka lebar.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rgbClr val="800000"/>
                </a:solidFill>
              </a:rPr>
              <a:t>Pernyataan tiba2 mengerti</a:t>
            </a:r>
          </a:p>
          <a:p>
            <a:pPr lvl="1">
              <a:lnSpc>
                <a:spcPct val="90000"/>
              </a:lnSpc>
            </a:pPr>
            <a:r>
              <a:rPr lang="en-US" sz="1900">
                <a:solidFill>
                  <a:srgbClr val="800000"/>
                </a:solidFill>
              </a:rPr>
              <a:t>Jika kita menerangkan sesuatu pd orang lain, dan setelah beberapa waktu ia mengerti maka kita dapat melihat pd ekspresi wajahnya yaitu wajah cerah, ada senyum &amp;  menghela nafas.</a:t>
            </a:r>
          </a:p>
          <a:p>
            <a:pPr lvl="1">
              <a:lnSpc>
                <a:spcPct val="90000"/>
              </a:lnSpc>
            </a:pPr>
            <a:endParaRPr lang="en-US" sz="19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Fungsi dari 2 alat pd wajah sehubungan dg ekspresi wajah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r>
              <a:rPr lang="en-US" sz="2600"/>
              <a:t>Mata :</a:t>
            </a:r>
          </a:p>
          <a:p>
            <a:pPr lvl="1"/>
            <a:r>
              <a:rPr lang="en-US" sz="2400"/>
              <a:t>Untuk dpt menerima segala sesuatu (melihat sesuatu) scr optimal dg mata terbuka lebar shg pupil tidak terhalangi. </a:t>
            </a:r>
          </a:p>
          <a:p>
            <a:r>
              <a:rPr lang="en-US" sz="2600">
                <a:solidFill>
                  <a:srgbClr val="333399"/>
                </a:solidFill>
              </a:rPr>
              <a:t>Hidung :</a:t>
            </a:r>
          </a:p>
          <a:p>
            <a:pPr lvl="1"/>
            <a:r>
              <a:rPr lang="en-US" sz="2400">
                <a:solidFill>
                  <a:srgbClr val="333399"/>
                </a:solidFill>
              </a:rPr>
              <a:t>Utk menentukan aroma atau bau busuk apa yg masuk dlm hidung kita.</a:t>
            </a:r>
          </a:p>
          <a:p>
            <a:r>
              <a:rPr lang="en-US" sz="2600">
                <a:solidFill>
                  <a:srgbClr val="800000"/>
                </a:solidFill>
              </a:rPr>
              <a:t>Mulut :</a:t>
            </a:r>
          </a:p>
          <a:p>
            <a:pPr lvl="1"/>
            <a:r>
              <a:rPr lang="en-US" sz="2400">
                <a:solidFill>
                  <a:srgbClr val="800000"/>
                </a:solidFill>
              </a:rPr>
              <a:t>Utk menerima makanan dan mengisapnya, enak atau tidak enak.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Kemungkinan Pernyataan MATA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Tingkatan Membuka Mata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Mata terbuka lebar teratur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Mata terbuka penuh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Mata tertutup, tak ada ketegangan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Kelopak mata menggantung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Mata yg terlindung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Mata yg disipitkan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Kedipan Mata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Mata berair</a:t>
            </a:r>
          </a:p>
          <a:p>
            <a:pPr>
              <a:lnSpc>
                <a:spcPct val="80000"/>
              </a:lnSpc>
            </a:pPr>
            <a:r>
              <a:rPr lang="en-US" sz="2500">
                <a:solidFill>
                  <a:srgbClr val="333399"/>
                </a:solidFill>
              </a:rPr>
              <a:t>Arah Pandangan</a:t>
            </a:r>
          </a:p>
          <a:p>
            <a:pPr lvl="1">
              <a:lnSpc>
                <a:spcPct val="80000"/>
              </a:lnSpc>
            </a:pPr>
            <a:r>
              <a:rPr lang="en-US" sz="2100">
                <a:solidFill>
                  <a:srgbClr val="333399"/>
                </a:solidFill>
              </a:rPr>
              <a:t>Pandangan Lurus</a:t>
            </a:r>
          </a:p>
          <a:p>
            <a:pPr lvl="1">
              <a:lnSpc>
                <a:spcPct val="80000"/>
              </a:lnSpc>
            </a:pPr>
            <a:r>
              <a:rPr lang="en-US" sz="2100">
                <a:solidFill>
                  <a:srgbClr val="333399"/>
                </a:solidFill>
              </a:rPr>
              <a:t>Pandangan menyerong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Tingkatan membuka mata ..(lanjutan)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Mata terbuka lebar teratur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tak ada yg tersembunyi, dapat melihat segala-galanya. </a:t>
            </a:r>
          </a:p>
          <a:p>
            <a:pPr lvl="1"/>
            <a:r>
              <a:rPr lang="en-US"/>
              <a:t>Kaget, kagum, ada suatu minat / menegaskan sesuatu. </a:t>
            </a:r>
          </a:p>
          <a:p>
            <a:pPr lvl="1"/>
            <a:r>
              <a:rPr lang="en-US"/>
              <a:t>Kesediaan menerima sesuatu atau minta balasan. Misal : mata orang yg bertanya.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Mata terbuka penuh / normal.</a:t>
            </a:r>
            <a:endParaRPr lang="en-US" sz="250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100"/>
              <a:t>Sikap jiwa yg terbuka bagi dunia luar </a:t>
            </a:r>
            <a:r>
              <a:rPr lang="en-US" sz="2100">
                <a:sym typeface="Wingdings" pitchFamily="2" charset="2"/>
              </a:rPr>
              <a:t> mata mengindera. 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Ingin menerima pesan2 dari sekelilingnya &amp; tak ada hambatan dlm penerimaan itu.   </a:t>
            </a:r>
            <a:endParaRPr lang="en-US" sz="210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100">
                <a:solidFill>
                  <a:srgbClr val="800000"/>
                </a:solidFill>
                <a:sym typeface="Wingdings" pitchFamily="2" charset="2"/>
              </a:rPr>
              <a:t>Misal :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800000"/>
                </a:solidFill>
                <a:sym typeface="Wingdings" pitchFamily="2" charset="2"/>
              </a:rPr>
              <a:t>Berhadapan dg sesuatu yg indah &amp; kita meresapkan serta menikmati pemandangan itu (bentuk primer).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800000"/>
                </a:solidFill>
                <a:sym typeface="Wingdings" pitchFamily="2" charset="2"/>
              </a:rPr>
              <a:t>Bila kita membiarkan suatu bayangan muncul di hadapan kita seakan-akan merupakan rangsang optis (bentuk sekunder).</a:t>
            </a:r>
            <a:endParaRPr lang="en-US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endParaRPr lang="en-US" sz="210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endParaRPr lang="en-US" sz="25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wien/t.a.2012/2013</a:t>
            </a:r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Tingkatan membuka mata ..(lanjutan)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Mata tertutup, tak ada ketegangan </a:t>
            </a:r>
          </a:p>
          <a:p>
            <a:pPr lvl="1"/>
            <a:r>
              <a:rPr lang="en-US">
                <a:sym typeface="Wingdings" pitchFamily="2" charset="2"/>
              </a:rPr>
              <a:t>Ditemukan dlm keadaan tidur.</a:t>
            </a:r>
          </a:p>
          <a:p>
            <a:pPr lvl="1"/>
            <a:r>
              <a:rPr lang="en-US">
                <a:sym typeface="Wingdings" pitchFamily="2" charset="2"/>
              </a:rPr>
              <a:t>Dlm keadaan bangun  artinya tdk mempunyai minat lagi thd dunia luar utk sementara wkt. Kontak optis dg dunia luar tertutup seolah-olah kita menutup diri / mengisolasi diri. </a:t>
            </a:r>
          </a:p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495</TotalTime>
  <Words>2222</Words>
  <Application>Microsoft Office PowerPoint</Application>
  <PresentationFormat>On-screen Show (4:3)</PresentationFormat>
  <Paragraphs>224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Eclipse</vt:lpstr>
      <vt:lpstr>Observasi Bagian Wajah  (Ekspresi wajah)</vt:lpstr>
      <vt:lpstr>Pernyataan pd wajah.</vt:lpstr>
      <vt:lpstr>Slide 3</vt:lpstr>
      <vt:lpstr>Beberapa kombinasi pernyataan pd wajah :</vt:lpstr>
      <vt:lpstr>Fungsi dari 2 alat pd wajah sehubungan dg ekspresi wajah</vt:lpstr>
      <vt:lpstr>Kemungkinan Pernyataan MATA</vt:lpstr>
      <vt:lpstr>Tingkatan membuka mata ..(lanjutan)</vt:lpstr>
      <vt:lpstr>Tingkatan membuka mata ..(lanjutan)</vt:lpstr>
      <vt:lpstr>Tingkatan membuka mata ..(lanjutan)</vt:lpstr>
      <vt:lpstr>Tingkatan membuka mata ..(lanjutan)</vt:lpstr>
      <vt:lpstr>Tingkatan membuka mata ..(lanjutan)</vt:lpstr>
      <vt:lpstr>Tingkatan membuka mata ..(lanjutan)</vt:lpstr>
      <vt:lpstr>Tingkatan membuka mata ..(lanjutan)</vt:lpstr>
      <vt:lpstr>Tingkatan membuka mata ..(lanjutan)</vt:lpstr>
      <vt:lpstr>Arah pandangan ... (lanjutan)</vt:lpstr>
      <vt:lpstr>Slide 16</vt:lpstr>
      <vt:lpstr>Slide 17</vt:lpstr>
      <vt:lpstr>Slide 18</vt:lpstr>
      <vt:lpstr>Arah pandangan ... (lanjutan)</vt:lpstr>
      <vt:lpstr>Slide 20</vt:lpstr>
      <vt:lpstr>Pernyataan DAHI (erat dg pernyataan mata)</vt:lpstr>
      <vt:lpstr>Pernyataan MULUT</vt:lpstr>
      <vt:lpstr>Pernyataan mulut … (lanjutan)</vt:lpstr>
      <vt:lpstr>Pernyataan mulut … (lanjutan)</vt:lpstr>
      <vt:lpstr>Pernyataan mulut … (lanjutan)</vt:lpstr>
      <vt:lpstr>Pernyataan mulut … (lanjutan)</vt:lpstr>
      <vt:lpstr>Pernyataan mulut … (lanjutan)</vt:lpstr>
      <vt:lpstr>Pernyataan mulut … (lanjutan)</vt:lpstr>
      <vt:lpstr>Slide 29</vt:lpstr>
      <vt:lpstr>Pernyataan mulut … (lanjutan)</vt:lpstr>
      <vt:lpstr>Slide 31</vt:lpstr>
      <vt:lpstr>Pernyataan HIDUNG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Pert.6</dc:title>
  <dc:creator>wien</dc:creator>
  <cp:lastModifiedBy>Winanti Siwi Respati</cp:lastModifiedBy>
  <cp:revision>12</cp:revision>
  <dcterms:created xsi:type="dcterms:W3CDTF">2006-09-14T18:17:36Z</dcterms:created>
  <dcterms:modified xsi:type="dcterms:W3CDTF">2012-09-24T06:16:59Z</dcterms:modified>
</cp:coreProperties>
</file>