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08175"/>
          </a:xfrm>
        </p:spPr>
        <p:txBody>
          <a:bodyPr>
            <a:normAutofit/>
          </a:bodyPr>
          <a:lstStyle/>
          <a:p>
            <a:r>
              <a:rPr lang="id-ID" sz="3600" dirty="0" smtClean="0">
                <a:solidFill>
                  <a:srgbClr val="FF0000"/>
                </a:solidFill>
                <a:latin typeface="Berlin Sans FB Demi" pitchFamily="34" charset="0"/>
              </a:rPr>
              <a:t>Behavioural Event Interview (BEI)</a:t>
            </a:r>
            <a:r>
              <a:rPr lang="id-ID" sz="3200" dirty="0" smtClean="0">
                <a:solidFill>
                  <a:srgbClr val="FF0000"/>
                </a:solidFill>
                <a:latin typeface="Berlin Sans FB Demi" pitchFamily="34" charset="0"/>
              </a:rPr>
              <a:t/>
            </a:r>
            <a:br>
              <a:rPr lang="id-ID" sz="3200" dirty="0" smtClean="0">
                <a:solidFill>
                  <a:srgbClr val="FF0000"/>
                </a:solidFill>
                <a:latin typeface="Berlin Sans FB Demi" pitchFamily="34" charset="0"/>
              </a:rPr>
            </a:br>
            <a:r>
              <a:rPr lang="id-ID" sz="2000" dirty="0" smtClean="0">
                <a:latin typeface="Berlin Sans FB Demi" pitchFamily="34" charset="0"/>
              </a:rPr>
              <a:t>Oleh : Sulis Mariyanti</a:t>
            </a:r>
            <a:endParaRPr lang="en-US" sz="20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5347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TASK (T)</a:t>
            </a:r>
            <a:endParaRPr lang="en-US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id-ID" dirty="0" smtClean="0">
                <a:latin typeface="Berlin Sans FB" pitchFamily="34" charset="0"/>
              </a:rPr>
              <a:t>Pernahkah Anda mengerjakan/menghadapi tugas yg membutuhkan kemampuan/kompetensi..........?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>
                <a:latin typeface="Berlin Sans FB" pitchFamily="34" charset="0"/>
              </a:rPr>
              <a:t>Kapan? Dimana?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>
                <a:latin typeface="Berlin Sans FB" pitchFamily="34" charset="0"/>
              </a:rPr>
              <a:t>Siapa yg memberi tugas?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>
                <a:latin typeface="Berlin Sans FB" pitchFamily="34" charset="0"/>
              </a:rPr>
              <a:t>Siapa saja yg terlibat dalam tugas tsb?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>
                <a:latin typeface="Berlin Sans FB" pitchFamily="34" charset="0"/>
              </a:rPr>
              <a:t>Apa peran Anda dalam tugas tsb?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>
                <a:latin typeface="Berlin Sans FB" pitchFamily="34" charset="0"/>
              </a:rPr>
              <a:t>Mengapa tugas tsb diberikan?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>
                <a:latin typeface="Berlin Sans FB" pitchFamily="34" charset="0"/>
              </a:rPr>
              <a:t>Ceritakan tugas apa saja yg diberikan ?</a:t>
            </a:r>
          </a:p>
        </p:txBody>
      </p:sp>
    </p:spTree>
    <p:extLst>
      <p:ext uri="{BB962C8B-B14F-4D97-AF65-F5344CB8AC3E}">
        <p14:creationId xmlns:p14="http://schemas.microsoft.com/office/powerpoint/2010/main" xmlns="" val="2199822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id-ID" sz="3600" dirty="0" smtClean="0">
                <a:solidFill>
                  <a:srgbClr val="FF0000"/>
                </a:solidFill>
                <a:latin typeface="Berlin Sans FB Demi" pitchFamily="34" charset="0"/>
              </a:rPr>
              <a:t>ACTION (A)</a:t>
            </a:r>
            <a:endParaRPr lang="en-US" sz="3600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id-ID" sz="2400" dirty="0" smtClean="0">
                <a:latin typeface="Berlin Sans FB" pitchFamily="34" charset="0"/>
              </a:rPr>
              <a:t>Ceritakan bagaimana perencanaan Anda dalam situasi/ tugas tersebut</a:t>
            </a:r>
          </a:p>
          <a:p>
            <a:pPr>
              <a:buFont typeface="Wingdings" pitchFamily="2" charset="2"/>
              <a:buChar char="ü"/>
            </a:pPr>
            <a:r>
              <a:rPr lang="id-ID" sz="2400" dirty="0" smtClean="0">
                <a:latin typeface="Berlin Sans FB" pitchFamily="34" charset="0"/>
              </a:rPr>
              <a:t>Perencanaan apa saja yang Anda lakukan</a:t>
            </a:r>
          </a:p>
          <a:p>
            <a:pPr>
              <a:buFont typeface="Wingdings" pitchFamily="2" charset="2"/>
              <a:buChar char="ü"/>
            </a:pPr>
            <a:r>
              <a:rPr lang="id-ID" sz="2400" dirty="0" smtClean="0">
                <a:latin typeface="Berlin Sans FB" pitchFamily="34" charset="0"/>
              </a:rPr>
              <a:t>Ceritakan secara </a:t>
            </a:r>
            <a:r>
              <a:rPr lang="id-ID" sz="2400" dirty="0" smtClean="0">
                <a:latin typeface="Berlin Sans FB" pitchFamily="34" charset="0"/>
              </a:rPr>
              <a:t>terperinci apa </a:t>
            </a:r>
            <a:r>
              <a:rPr lang="id-ID" sz="2400" dirty="0" smtClean="0">
                <a:latin typeface="Berlin Sans FB" pitchFamily="34" charset="0"/>
              </a:rPr>
              <a:t>yg Anda lakukan dalam situasi/ tugas tersebut</a:t>
            </a:r>
          </a:p>
          <a:p>
            <a:pPr>
              <a:buFont typeface="Wingdings" pitchFamily="2" charset="2"/>
              <a:buChar char="ü"/>
            </a:pPr>
            <a:r>
              <a:rPr lang="id-ID" sz="2400" dirty="0" smtClean="0">
                <a:latin typeface="Berlin Sans FB" pitchFamily="34" charset="0"/>
              </a:rPr>
              <a:t>Gambarkan secara detil apa peran Anda &amp; bagaimana Anda melakukan tugas tsb/ mengatasi situasi tsb</a:t>
            </a:r>
          </a:p>
          <a:p>
            <a:pPr>
              <a:buFont typeface="Wingdings" pitchFamily="2" charset="2"/>
              <a:buChar char="ü"/>
            </a:pPr>
            <a:r>
              <a:rPr lang="id-ID" sz="2400" dirty="0" smtClean="0">
                <a:latin typeface="Berlin Sans FB" pitchFamily="34" charset="0"/>
              </a:rPr>
              <a:t>Jelaskan langkah-langkah yang Anda ambil</a:t>
            </a:r>
          </a:p>
          <a:p>
            <a:pPr>
              <a:buFont typeface="Wingdings" pitchFamily="2" charset="2"/>
              <a:buChar char="ü"/>
            </a:pPr>
            <a:r>
              <a:rPr lang="id-ID" sz="2400" dirty="0" smtClean="0">
                <a:latin typeface="Berlin Sans FB" pitchFamily="34" charset="0"/>
              </a:rPr>
              <a:t>Apa saja yang Anda lakukan untuk menangani tugas/ situasi tsb</a:t>
            </a:r>
          </a:p>
          <a:p>
            <a:pPr>
              <a:buFont typeface="Wingdings" pitchFamily="2" charset="2"/>
              <a:buChar char="ü"/>
            </a:pPr>
            <a:r>
              <a:rPr lang="id-ID" sz="2400" dirty="0" smtClean="0">
                <a:latin typeface="Berlin Sans FB" pitchFamily="34" charset="0"/>
              </a:rPr>
              <a:t>Apakah antara perencanaan &amp; tindakan yg Anda lakukan sesuai?</a:t>
            </a:r>
            <a:r>
              <a:rPr lang="id-ID" sz="2400" dirty="0">
                <a:latin typeface="Berlin Sans FB" pitchFamily="34" charset="0"/>
              </a:rPr>
              <a:t> Hal-hal apa saja yg belum sesuai?</a:t>
            </a:r>
            <a:endParaRPr lang="id-ID" sz="2400" dirty="0" smtClean="0">
              <a:latin typeface="Berlin Sans FB" pitchFamily="34" charset="0"/>
            </a:endParaRPr>
          </a:p>
          <a:p>
            <a:endParaRPr lang="en-US" sz="24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7257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id-ID" sz="3600" dirty="0" smtClean="0">
                <a:solidFill>
                  <a:srgbClr val="FF0000"/>
                </a:solidFill>
                <a:latin typeface="Berlin Sans FB Demi" pitchFamily="34" charset="0"/>
              </a:rPr>
              <a:t>RESULT (R)</a:t>
            </a:r>
            <a:endParaRPr lang="en-US" sz="3600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id-ID" sz="2800" dirty="0" smtClean="0">
                <a:latin typeface="Berlin Sans FB" pitchFamily="34" charset="0"/>
              </a:rPr>
              <a:t>Bagaimana hasil dari tindakan Anda pada situasi/tugas tsb?</a:t>
            </a:r>
          </a:p>
          <a:p>
            <a:pPr>
              <a:buFont typeface="Wingdings" pitchFamily="2" charset="2"/>
              <a:buChar char="ü"/>
            </a:pPr>
            <a:r>
              <a:rPr lang="id-ID" sz="2800" dirty="0" smtClean="0">
                <a:latin typeface="Berlin Sans FB" pitchFamily="34" charset="0"/>
              </a:rPr>
              <a:t>Apakah memenuhi target?</a:t>
            </a:r>
          </a:p>
          <a:p>
            <a:pPr>
              <a:buFont typeface="Wingdings" pitchFamily="2" charset="2"/>
              <a:buChar char="ü"/>
            </a:pPr>
            <a:r>
              <a:rPr lang="id-ID" sz="2800" dirty="0" smtClean="0">
                <a:latin typeface="Berlin Sans FB" pitchFamily="34" charset="0"/>
              </a:rPr>
              <a:t>Apakah hasilnya baik/buruk?</a:t>
            </a:r>
          </a:p>
          <a:p>
            <a:pPr>
              <a:buFont typeface="Wingdings" pitchFamily="2" charset="2"/>
              <a:buChar char="ü"/>
            </a:pPr>
            <a:r>
              <a:rPr lang="id-ID" sz="2800" dirty="0" smtClean="0">
                <a:latin typeface="Berlin Sans FB" pitchFamily="34" charset="0"/>
              </a:rPr>
              <a:t>Ceritakan tentang hasil dari tindakan/ tugas Anda</a:t>
            </a:r>
          </a:p>
          <a:p>
            <a:pPr>
              <a:buFont typeface="Wingdings" pitchFamily="2" charset="2"/>
              <a:buChar char="ü"/>
            </a:pPr>
            <a:r>
              <a:rPr lang="id-ID" sz="2800" dirty="0" smtClean="0">
                <a:latin typeface="Berlin Sans FB" pitchFamily="34" charset="0"/>
              </a:rPr>
              <a:t>Apakah hasilnya sesuai dengan perencanaan awal</a:t>
            </a:r>
          </a:p>
          <a:p>
            <a:pPr>
              <a:buFont typeface="Wingdings" pitchFamily="2" charset="2"/>
              <a:buChar char="ü"/>
            </a:pPr>
            <a:r>
              <a:rPr lang="id-ID" sz="2800" dirty="0" smtClean="0">
                <a:latin typeface="Berlin Sans FB" pitchFamily="34" charset="0"/>
              </a:rPr>
              <a:t>Apa saja feedback yg Anda dapat dari tugas tsb</a:t>
            </a:r>
          </a:p>
          <a:p>
            <a:pPr>
              <a:buFont typeface="Wingdings" pitchFamily="2" charset="2"/>
              <a:buChar char="ü"/>
            </a:pPr>
            <a:r>
              <a:rPr lang="id-ID" sz="2800" dirty="0" smtClean="0">
                <a:latin typeface="Berlin Sans FB" pitchFamily="34" charset="0"/>
              </a:rPr>
              <a:t>Apa saja pelajaran yg bisa diambil dari situasi tsb?</a:t>
            </a:r>
            <a:endParaRPr lang="en-US" sz="28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9600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solidFill>
                  <a:srgbClr val="FF0000"/>
                </a:solidFill>
                <a:latin typeface="Berlin Sans FB Demi" pitchFamily="34" charset="0"/>
              </a:rPr>
              <a:t>LATIHAN S.T.A.R</a:t>
            </a:r>
            <a:endParaRPr lang="en-US" sz="3600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512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solidFill>
                  <a:srgbClr val="FF0000"/>
                </a:solidFill>
                <a:latin typeface="Berlin Sans FB Demi" pitchFamily="34" charset="0"/>
              </a:rPr>
              <a:t>BEI PROCESS - PERSIAPAN</a:t>
            </a:r>
            <a:endParaRPr lang="en-US" sz="3600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latin typeface="Berlin Sans FB" pitchFamily="34" charset="0"/>
              </a:rPr>
              <a:t>Job Description – Competency Profile</a:t>
            </a:r>
          </a:p>
          <a:p>
            <a:r>
              <a:rPr lang="id-ID" dirty="0" smtClean="0">
                <a:latin typeface="Berlin Sans FB" pitchFamily="34" charset="0"/>
              </a:rPr>
              <a:t>Interview Guidlines</a:t>
            </a:r>
          </a:p>
          <a:p>
            <a:r>
              <a:rPr lang="id-ID" dirty="0" smtClean="0">
                <a:latin typeface="Berlin Sans FB" pitchFamily="34" charset="0"/>
              </a:rPr>
              <a:t>Interview Form (Check List, Notes, Scoring Form)</a:t>
            </a:r>
          </a:p>
          <a:p>
            <a:r>
              <a:rPr lang="id-ID" dirty="0" smtClean="0">
                <a:latin typeface="Berlin Sans FB" pitchFamily="34" charset="0"/>
              </a:rPr>
              <a:t>Scoring Guideline (Competency Leveling &amp; Key Behaviour)</a:t>
            </a:r>
            <a:endParaRPr lang="en-US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4170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solidFill>
                  <a:srgbClr val="FF0000"/>
                </a:solidFill>
                <a:latin typeface="Berlin Sans FB" pitchFamily="34" charset="0"/>
              </a:rPr>
              <a:t>BEI – PROSES INTERVIEW</a:t>
            </a:r>
            <a:endParaRPr lang="en-US" sz="36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latin typeface="Berlin Sans FB" pitchFamily="34" charset="0"/>
              </a:rPr>
              <a:t>Review CV dan Background (10 – 15’)</a:t>
            </a:r>
          </a:p>
          <a:p>
            <a:r>
              <a:rPr lang="id-ID" dirty="0" smtClean="0">
                <a:latin typeface="Berlin Sans FB" pitchFamily="34" charset="0"/>
              </a:rPr>
              <a:t>STAR Questions (15 – 25’ per competence)</a:t>
            </a:r>
          </a:p>
          <a:p>
            <a:r>
              <a:rPr lang="id-ID" dirty="0" smtClean="0">
                <a:latin typeface="Berlin Sans FB" pitchFamily="34" charset="0"/>
              </a:rPr>
              <a:t>Merekam &amp; Mencatat Hasil interview ( inti jawaban/ Verbatim)</a:t>
            </a:r>
            <a:endParaRPr lang="en-US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2007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solidFill>
                  <a:srgbClr val="FF0000"/>
                </a:solidFill>
                <a:latin typeface="Berlin Sans FB" pitchFamily="34" charset="0"/>
              </a:rPr>
              <a:t>BEI PROCESS – PENUTUP (15- 20’)</a:t>
            </a:r>
            <a:endParaRPr lang="en-US" sz="36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latin typeface="Berlin Sans FB" pitchFamily="34" charset="0"/>
              </a:rPr>
              <a:t>Informal Question</a:t>
            </a:r>
          </a:p>
          <a:p>
            <a:r>
              <a:rPr lang="id-ID" dirty="0" smtClean="0">
                <a:latin typeface="Berlin Sans FB" pitchFamily="34" charset="0"/>
              </a:rPr>
              <a:t>Review Catatan STAR sebelumnya</a:t>
            </a:r>
          </a:p>
          <a:p>
            <a:r>
              <a:rPr lang="id-ID" dirty="0" smtClean="0">
                <a:latin typeface="Berlin Sans FB" pitchFamily="34" charset="0"/>
              </a:rPr>
              <a:t>Pertanyaan dari Interviewee</a:t>
            </a:r>
          </a:p>
          <a:p>
            <a:r>
              <a:rPr lang="id-ID" dirty="0" smtClean="0">
                <a:latin typeface="Berlin Sans FB" pitchFamily="34" charset="0"/>
              </a:rPr>
              <a:t>Progress Proces Seleksi</a:t>
            </a:r>
          </a:p>
          <a:p>
            <a:r>
              <a:rPr lang="id-ID" dirty="0" smtClean="0">
                <a:latin typeface="Berlin Sans FB" pitchFamily="34" charset="0"/>
              </a:rPr>
              <a:t>Greeting / Salam</a:t>
            </a:r>
            <a:endParaRPr lang="en-US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1689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id-ID" sz="3600" dirty="0" smtClean="0">
                <a:solidFill>
                  <a:srgbClr val="FF0000"/>
                </a:solidFill>
                <a:latin typeface="Berlin Sans FB" pitchFamily="34" charset="0"/>
              </a:rPr>
              <a:t>TIPS</a:t>
            </a:r>
            <a:r>
              <a:rPr lang="id-ID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id-ID" dirty="0" smtClean="0"/>
              <a:t>BEI </a:t>
            </a:r>
            <a:r>
              <a:rPr lang="id-ID" dirty="0" smtClean="0">
                <a:sym typeface="Wingdings" pitchFamily="2" charset="2"/>
              </a:rPr>
              <a:t> Stress ?? Persiapan Oke, Fokus Pada Jawaban yang diberikan kandidat (checklist), rapport &amp; situasi yg nyaman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>
                <a:sym typeface="Wingdings" pitchFamily="2" charset="2"/>
              </a:rPr>
              <a:t>Rapport yang baik, profesional &amp; menghargai interviewee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>
                <a:sym typeface="Wingdings" pitchFamily="2" charset="2"/>
              </a:rPr>
              <a:t>Menggali Jawaban  detail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>
                <a:sym typeface="Wingdings" pitchFamily="2" charset="2"/>
              </a:rPr>
              <a:t>Merekam &amp; mencatat jawaban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>
                <a:sym typeface="Wingdings" pitchFamily="2" charset="2"/>
              </a:rPr>
              <a:t>Active Listening (empati, paraphrasing)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>
                <a:sym typeface="Wingdings" pitchFamily="2" charset="2"/>
              </a:rPr>
              <a:t>Flow (Umum – Klinis)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8142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id-ID" sz="3200" dirty="0" smtClean="0">
                <a:solidFill>
                  <a:srgbClr val="FF0000"/>
                </a:solidFill>
                <a:latin typeface="Berlin Sans FB" pitchFamily="34" charset="0"/>
              </a:rPr>
              <a:t>TIPS</a:t>
            </a:r>
            <a:endParaRPr lang="en-US" sz="32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id-ID" dirty="0" smtClean="0">
                <a:latin typeface="Berlin Sans FB" pitchFamily="34" charset="0"/>
              </a:rPr>
              <a:t>Jika interview menjawab STAR palsu (false)</a:t>
            </a:r>
          </a:p>
          <a:p>
            <a:r>
              <a:rPr lang="id-ID" dirty="0" smtClean="0">
                <a:latin typeface="Berlin Sans FB" pitchFamily="34" charset="0"/>
              </a:rPr>
              <a:t>Contoh :”Bila saya menghadapi masalah dalam target penjualan tentunya saya </a:t>
            </a:r>
            <a:r>
              <a:rPr lang="id-ID" u="sng" dirty="0" smtClean="0">
                <a:solidFill>
                  <a:srgbClr val="FF0000"/>
                </a:solidFill>
                <a:latin typeface="Berlin Sans FB" pitchFamily="34" charset="0"/>
              </a:rPr>
              <a:t>akan</a:t>
            </a:r>
            <a:r>
              <a:rPr lang="id-ID" dirty="0" smtClean="0">
                <a:latin typeface="Berlin Sans FB" pitchFamily="34" charset="0"/>
              </a:rPr>
              <a:t> mulai dengan perencanaan yg lebih matang lagi serta yang terpenting adalah mempersering frekuensi mencari prospek”</a:t>
            </a:r>
          </a:p>
          <a:p>
            <a:r>
              <a:rPr lang="id-ID" dirty="0" smtClean="0">
                <a:latin typeface="Berlin Sans FB" pitchFamily="34" charset="0"/>
              </a:rPr>
              <a:t>Salah : Perilaku yang akan dilakukan</a:t>
            </a:r>
          </a:p>
          <a:p>
            <a:r>
              <a:rPr lang="id-ID" dirty="0" smtClean="0">
                <a:latin typeface="Berlin Sans FB" pitchFamily="34" charset="0"/>
              </a:rPr>
              <a:t>Benar : Perilaku yg telah/ sudah pernah dilakukan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0881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Contoh : Interview Form BEI</a:t>
            </a:r>
            <a:b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</a:b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Kompetensi : Motivating Others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81599968"/>
              </p:ext>
            </p:extLst>
          </p:nvPr>
        </p:nvGraphicFramePr>
        <p:xfrm>
          <a:off x="457200" y="1600200"/>
          <a:ext cx="82296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S</a:t>
                      </a:r>
                    </a:p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T</a:t>
                      </a:r>
                      <a:endParaRPr lang="en-US" sz="3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A</a:t>
                      </a:r>
                      <a:endParaRPr lang="en-US" sz="3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3200" dirty="0" smtClean="0"/>
                        <a:t>R</a:t>
                      </a:r>
                      <a:endParaRPr lang="en-US" sz="3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Coba Ceritakan Situasi ketika rekan/ bawahan Anda mengalami demo-tivasi dalam peker-jaan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Apa peran Anda waktu itu? </a:t>
                      </a:r>
                    </a:p>
                    <a:p>
                      <a:r>
                        <a:rPr lang="id-ID" dirty="0" smtClean="0"/>
                        <a:t>Sebagai apakah </a:t>
                      </a:r>
                      <a:r>
                        <a:rPr lang="id-ID" dirty="0" smtClean="0"/>
                        <a:t>Anda?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Apa yang Anda </a:t>
                      </a:r>
                      <a:r>
                        <a:rPr lang="id-ID" dirty="0" smtClean="0"/>
                        <a:t>lakukan?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Bagaimana hasilnya </a:t>
                      </a:r>
                    </a:p>
                    <a:p>
                      <a:r>
                        <a:rPr lang="id-ID" dirty="0" smtClean="0"/>
                        <a:t>Coba</a:t>
                      </a:r>
                      <a:r>
                        <a:rPr lang="id-ID" baseline="0" dirty="0" smtClean="0"/>
                        <a:t> ceritakan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id-ID" dirty="0" smtClean="0"/>
                        <a:t>Jadi mereka akhir-nya termotivasi karena mendengar pengarahan dari Anda. Kemudian bgm kelanjutannya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Peran Anda?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Apa yang Anda lakuklan?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Kemudian Apa yg terjadi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6437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id-ID" sz="3200" dirty="0" smtClean="0">
                <a:solidFill>
                  <a:srgbClr val="FF0000"/>
                </a:solidFill>
                <a:latin typeface="Berlin Sans FB Demi" pitchFamily="34" charset="0"/>
              </a:rPr>
              <a:t>INTERVIEW</a:t>
            </a:r>
            <a:endParaRPr lang="en-US" sz="3200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endParaRPr lang="id-ID" sz="2400" dirty="0" smtClean="0"/>
          </a:p>
          <a:p>
            <a:endParaRPr lang="id-ID" sz="2400" dirty="0"/>
          </a:p>
          <a:p>
            <a:endParaRPr lang="id-ID" sz="2400" dirty="0" smtClean="0"/>
          </a:p>
          <a:p>
            <a:pPr marL="0" indent="0">
              <a:buNone/>
            </a:pPr>
            <a:r>
              <a:rPr lang="id-ID" sz="2400" dirty="0" smtClean="0">
                <a:latin typeface="Berlin Sans FB Demi" pitchFamily="34" charset="0"/>
              </a:rPr>
              <a:t>The fact Finder	The Therapist	The Scientist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endParaRPr lang="id-ID" sz="2400" dirty="0" smtClean="0"/>
          </a:p>
          <a:p>
            <a:pPr marL="0" indent="0">
              <a:buNone/>
            </a:pPr>
            <a:r>
              <a:rPr lang="id-ID" sz="2400" dirty="0" smtClean="0">
                <a:latin typeface="Berlin Sans FB" pitchFamily="34" charset="0"/>
              </a:rPr>
              <a:t>Ask for specific	Ask about People’s	Ask about people’s</a:t>
            </a:r>
          </a:p>
          <a:p>
            <a:pPr marL="0" indent="0">
              <a:buNone/>
            </a:pPr>
            <a:r>
              <a:rPr lang="id-ID" sz="2400" dirty="0" smtClean="0">
                <a:latin typeface="Berlin Sans FB" pitchFamily="34" charset="0"/>
              </a:rPr>
              <a:t>Information		Feeling			believes &amp; values</a:t>
            </a:r>
            <a:endParaRPr lang="en-US" sz="2400" dirty="0">
              <a:latin typeface="Berlin Sans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295400"/>
            <a:ext cx="1828800" cy="914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latin typeface="Berlin Sans FB" pitchFamily="34" charset="0"/>
              </a:rPr>
              <a:t>INTERVIEW</a:t>
            </a:r>
            <a:endParaRPr lang="en-US" sz="2000" dirty="0">
              <a:latin typeface="Berlin Sans FB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24000" y="2971800"/>
            <a:ext cx="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267200" y="2971800"/>
            <a:ext cx="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858000" y="2971800"/>
            <a:ext cx="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62711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id-ID" sz="3200" dirty="0" smtClean="0">
                <a:solidFill>
                  <a:srgbClr val="FF0000"/>
                </a:solidFill>
                <a:latin typeface="Berlin Sans FB Demi" pitchFamily="34" charset="0"/>
              </a:rPr>
              <a:t>INTERVIEW PROBLEMS</a:t>
            </a:r>
            <a:endParaRPr lang="en-US" sz="3200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id-ID" dirty="0" smtClean="0">
                <a:latin typeface="Berlin Sans FB" pitchFamily="34" charset="0"/>
              </a:rPr>
              <a:t>Terjadi Bias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>
                <a:latin typeface="Berlin Sans FB" pitchFamily="34" charset="0"/>
              </a:rPr>
              <a:t>Subjectivity, “not fair”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>
                <a:latin typeface="Berlin Sans FB" pitchFamily="34" charset="0"/>
              </a:rPr>
              <a:t>Misinterpretasi, Mispersepsi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>
                <a:latin typeface="Berlin Sans FB" pitchFamily="34" charset="0"/>
              </a:rPr>
              <a:t>Missed Important </a:t>
            </a:r>
            <a:r>
              <a:rPr lang="id-ID" dirty="0">
                <a:latin typeface="Berlin Sans FB" pitchFamily="34" charset="0"/>
              </a:rPr>
              <a:t>I</a:t>
            </a:r>
            <a:r>
              <a:rPr lang="id-ID" dirty="0" smtClean="0">
                <a:latin typeface="Berlin Sans FB" pitchFamily="34" charset="0"/>
              </a:rPr>
              <a:t>nformation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>
                <a:latin typeface="Berlin Sans FB" pitchFamily="34" charset="0"/>
              </a:rPr>
              <a:t>Lack of Data for Hiring</a:t>
            </a:r>
          </a:p>
          <a:p>
            <a:pPr>
              <a:buFont typeface="Wingdings" pitchFamily="2" charset="2"/>
              <a:buChar char="q"/>
            </a:pPr>
            <a:r>
              <a:rPr lang="id-ID" dirty="0" smtClean="0">
                <a:latin typeface="Berlin Sans FB" pitchFamily="34" charset="0"/>
              </a:rPr>
              <a:t>Unrelevant Data for Hiring</a:t>
            </a:r>
            <a:endParaRPr lang="en-US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346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Autofit/>
          </a:bodyPr>
          <a:lstStyle/>
          <a:p>
            <a:r>
              <a:rPr lang="id-ID" sz="3200" dirty="0">
                <a:solidFill>
                  <a:srgbClr val="FF0000"/>
                </a:solidFill>
                <a:latin typeface="Berlin Sans FB Demi" pitchFamily="34" charset="0"/>
              </a:rPr>
              <a:t/>
            </a:r>
            <a:br>
              <a:rPr lang="id-ID" sz="3200" dirty="0">
                <a:solidFill>
                  <a:srgbClr val="FF0000"/>
                </a:solidFill>
                <a:latin typeface="Berlin Sans FB Demi" pitchFamily="34" charset="0"/>
              </a:rPr>
            </a:br>
            <a:r>
              <a:rPr lang="id-ID" sz="3200" dirty="0" smtClean="0">
                <a:solidFill>
                  <a:srgbClr val="FF0000"/>
                </a:solidFill>
                <a:latin typeface="Berlin Sans FB Demi" pitchFamily="34" charset="0"/>
              </a:rPr>
              <a:t>BEHAVIOURAL EVENT INTERVIEW</a:t>
            </a:r>
            <a:r>
              <a:rPr lang="id-ID" sz="3200" dirty="0">
                <a:solidFill>
                  <a:srgbClr val="FF0000"/>
                </a:solidFill>
                <a:latin typeface="Berlin Sans FB Demi" pitchFamily="34" charset="0"/>
              </a:rPr>
              <a:t/>
            </a:r>
            <a:br>
              <a:rPr lang="id-ID" sz="3200" dirty="0">
                <a:solidFill>
                  <a:srgbClr val="FF0000"/>
                </a:solidFill>
                <a:latin typeface="Berlin Sans FB Demi" pitchFamily="34" charset="0"/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COMPETENCE</a:t>
            </a:r>
            <a:r>
              <a:rPr lang="id-ID" sz="2800" dirty="0" smtClean="0">
                <a:latin typeface="Berlin Sans FB" pitchFamily="34" charset="0"/>
              </a:rPr>
              <a:t>  Based Interview</a:t>
            </a:r>
          </a:p>
          <a:p>
            <a:pPr>
              <a:buFont typeface="Wingdings" pitchFamily="2" charset="2"/>
              <a:buChar char="§"/>
            </a:pPr>
            <a:r>
              <a:rPr lang="id-ID" sz="2800" dirty="0" smtClean="0">
                <a:latin typeface="Berlin Sans FB" pitchFamily="34" charset="0"/>
              </a:rPr>
              <a:t>Filosofinya adalah </a:t>
            </a: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PAST BEHAVIOUR</a:t>
            </a:r>
            <a:r>
              <a:rPr lang="id-ID" sz="2800" dirty="0" smtClean="0">
                <a:latin typeface="Berlin Sans FB" pitchFamily="34" charset="0"/>
              </a:rPr>
              <a:t> predict </a:t>
            </a: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FUTURE BEHAVIOUR</a:t>
            </a:r>
          </a:p>
          <a:p>
            <a:pPr>
              <a:buFont typeface="Wingdings" pitchFamily="2" charset="2"/>
              <a:buChar char="§"/>
            </a:pPr>
            <a:r>
              <a:rPr lang="id-ID" sz="2800" dirty="0" smtClean="0">
                <a:latin typeface="Berlin Sans FB" pitchFamily="34" charset="0"/>
              </a:rPr>
              <a:t>Mengumpulkan info factual tentang ACTUAL BEHAVIOUR dari The Past Experience</a:t>
            </a:r>
          </a:p>
          <a:p>
            <a:pPr>
              <a:buFont typeface="Wingdings" pitchFamily="2" charset="2"/>
              <a:buChar char="§"/>
            </a:pPr>
            <a:r>
              <a:rPr lang="id-ID" sz="2800" dirty="0" smtClean="0">
                <a:latin typeface="Berlin Sans FB" pitchFamily="34" charset="0"/>
              </a:rPr>
              <a:t>Interviewnya terstruktur</a:t>
            </a:r>
          </a:p>
          <a:p>
            <a:pPr>
              <a:buFont typeface="Wingdings" pitchFamily="2" charset="2"/>
              <a:buChar char="§"/>
            </a:pPr>
            <a:r>
              <a:rPr lang="id-ID" sz="2800" dirty="0" smtClean="0">
                <a:latin typeface="Berlin Sans FB" pitchFamily="34" charset="0"/>
              </a:rPr>
              <a:t>Investigative, not hypothetical or reflective</a:t>
            </a:r>
          </a:p>
          <a:p>
            <a:pPr>
              <a:buFont typeface="Wingdings" pitchFamily="2" charset="2"/>
              <a:buChar char="§"/>
            </a:pP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Focused on</a:t>
            </a:r>
            <a:r>
              <a:rPr lang="id-ID" sz="2800" dirty="0" smtClean="0">
                <a:latin typeface="Berlin Sans FB" pitchFamily="34" charset="0"/>
              </a:rPr>
              <a:t> : - who are you</a:t>
            </a:r>
          </a:p>
          <a:p>
            <a:pPr>
              <a:buFont typeface="Wingdings" pitchFamily="2" charset="2"/>
              <a:buChar char="§"/>
            </a:pPr>
            <a:r>
              <a:rPr lang="id-ID" sz="2800" dirty="0">
                <a:latin typeface="Berlin Sans FB" pitchFamily="34" charset="0"/>
              </a:rPr>
              <a:t> </a:t>
            </a:r>
            <a:r>
              <a:rPr lang="id-ID" sz="2800" dirty="0" smtClean="0">
                <a:latin typeface="Berlin Sans FB" pitchFamily="34" charset="0"/>
              </a:rPr>
              <a:t>                    - How do you do what you do </a:t>
            </a:r>
          </a:p>
          <a:p>
            <a:pPr>
              <a:buFont typeface="Wingdings" pitchFamily="2" charset="2"/>
              <a:buChar char="§"/>
            </a:pPr>
            <a:r>
              <a:rPr lang="id-ID" sz="2800" dirty="0">
                <a:latin typeface="Berlin Sans FB" pitchFamily="34" charset="0"/>
              </a:rPr>
              <a:t>Menemukan apa yang sebenarnya </a:t>
            </a: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dilakukan</a:t>
            </a:r>
            <a:r>
              <a:rPr lang="id-ID" sz="2800" dirty="0" smtClean="0">
                <a:latin typeface="Berlin Sans FB" pitchFamily="34" charset="0"/>
              </a:rPr>
              <a:t> interviewee  (atau tidak dilakukan)</a:t>
            </a:r>
            <a:endParaRPr lang="en-US" sz="28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8243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id-ID" sz="3200" dirty="0" smtClean="0">
                <a:solidFill>
                  <a:srgbClr val="FF0000"/>
                </a:solidFill>
                <a:latin typeface="Berlin Sans FB Demi" pitchFamily="34" charset="0"/>
              </a:rPr>
              <a:t/>
            </a:r>
            <a:br>
              <a:rPr lang="id-ID" sz="3200" dirty="0" smtClean="0">
                <a:solidFill>
                  <a:srgbClr val="FF0000"/>
                </a:solidFill>
                <a:latin typeface="Berlin Sans FB Demi" pitchFamily="34" charset="0"/>
              </a:rPr>
            </a:br>
            <a:r>
              <a:rPr lang="id-ID" sz="3200" dirty="0" smtClean="0">
                <a:solidFill>
                  <a:srgbClr val="FF0000"/>
                </a:solidFill>
                <a:latin typeface="Berlin Sans FB Demi" pitchFamily="34" charset="0"/>
              </a:rPr>
              <a:t>BEHAVIOURAL </a:t>
            </a:r>
            <a:r>
              <a:rPr lang="id-ID" sz="3200" dirty="0">
                <a:solidFill>
                  <a:srgbClr val="FF0000"/>
                </a:solidFill>
                <a:latin typeface="Berlin Sans FB Demi" pitchFamily="34" charset="0"/>
              </a:rPr>
              <a:t>EVENT INTERVIEW</a:t>
            </a:r>
            <a:br>
              <a:rPr lang="id-ID" sz="3200" dirty="0">
                <a:solidFill>
                  <a:srgbClr val="FF0000"/>
                </a:solidFill>
                <a:latin typeface="Berlin Sans FB Demi" pitchFamily="34" charset="0"/>
              </a:rPr>
            </a:br>
            <a:endParaRPr lang="en-US" sz="32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4830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id-ID" dirty="0" smtClean="0">
                <a:latin typeface="Berlin Sans FB" pitchFamily="34" charset="0"/>
              </a:rPr>
              <a:t>Ada Guidelines </a:t>
            </a:r>
            <a:r>
              <a:rPr lang="id-ID" dirty="0" smtClean="0">
                <a:latin typeface="Berlin Sans FB" pitchFamily="34" charset="0"/>
                <a:sym typeface="Wingdings" pitchFamily="2" charset="2"/>
              </a:rPr>
              <a:t> eliminates misunderstanding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>
                <a:latin typeface="Berlin Sans FB" pitchFamily="34" charset="0"/>
                <a:sym typeface="Wingdings" pitchFamily="2" charset="2"/>
              </a:rPr>
              <a:t>Mencegah terjadi kesan pribadi yang subjectif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>
                <a:latin typeface="Berlin Sans FB" pitchFamily="34" charset="0"/>
                <a:sym typeface="Wingdings" pitchFamily="2" charset="2"/>
              </a:rPr>
              <a:t>Detail Answer  Reduce “faking good”</a:t>
            </a:r>
          </a:p>
          <a:p>
            <a:pPr>
              <a:buFont typeface="Wingdings" pitchFamily="2" charset="2"/>
              <a:buChar char="§"/>
            </a:pPr>
            <a:r>
              <a:rPr lang="id-ID" dirty="0" smtClean="0">
                <a:latin typeface="Berlin Sans FB" pitchFamily="34" charset="0"/>
              </a:rPr>
              <a:t>Memungkinkan </a:t>
            </a:r>
            <a:r>
              <a:rPr lang="id-ID" dirty="0">
                <a:latin typeface="Berlin Sans FB" pitchFamily="34" charset="0"/>
              </a:rPr>
              <a:t>untuk membuat prediksi yang akurat dan adil</a:t>
            </a:r>
            <a:endParaRPr lang="en-US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4008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200" dirty="0" smtClean="0">
                <a:solidFill>
                  <a:srgbClr val="FF0000"/>
                </a:solidFill>
                <a:latin typeface="Berlin Sans FB Demi" pitchFamily="34" charset="0"/>
              </a:rPr>
              <a:t/>
            </a:r>
            <a:br>
              <a:rPr lang="id-ID" sz="3200" dirty="0" smtClean="0">
                <a:solidFill>
                  <a:srgbClr val="FF0000"/>
                </a:solidFill>
                <a:latin typeface="Berlin Sans FB Demi" pitchFamily="34" charset="0"/>
              </a:rPr>
            </a:br>
            <a:r>
              <a:rPr lang="id-ID" sz="3200" dirty="0" smtClean="0">
                <a:solidFill>
                  <a:srgbClr val="FF0000"/>
                </a:solidFill>
                <a:latin typeface="Berlin Sans FB Demi" pitchFamily="34" charset="0"/>
              </a:rPr>
              <a:t>BEHAVIOURAL </a:t>
            </a:r>
            <a:r>
              <a:rPr lang="id-ID" sz="3200" dirty="0">
                <a:solidFill>
                  <a:srgbClr val="FF0000"/>
                </a:solidFill>
                <a:latin typeface="Berlin Sans FB Demi" pitchFamily="34" charset="0"/>
              </a:rPr>
              <a:t>EVENT INTERVIEW</a:t>
            </a:r>
            <a:br>
              <a:rPr lang="id-ID" sz="3200" dirty="0">
                <a:solidFill>
                  <a:srgbClr val="FF0000"/>
                </a:solidFill>
                <a:latin typeface="Berlin Sans FB Demi" pitchFamily="34" charset="0"/>
              </a:rPr>
            </a:br>
            <a:endParaRPr lang="en-US" sz="32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13508" y="1500174"/>
            <a:ext cx="2715483" cy="116682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atin typeface="Berlin Sans FB" pitchFamily="34" charset="0"/>
              </a:rPr>
              <a:t>COMPETENCE</a:t>
            </a:r>
            <a:endParaRPr lang="en-US" b="1" dirty="0">
              <a:latin typeface="Berlin Sans FB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4114800"/>
            <a:ext cx="2209800" cy="1295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atin typeface="Berlin Sans FB" pitchFamily="34" charset="0"/>
              </a:rPr>
              <a:t>BEHAVIOURAL EVENT INTERVIEW</a:t>
            </a:r>
            <a:endParaRPr lang="en-US" b="1" dirty="0">
              <a:latin typeface="Berlin Sans FB" pitchFamily="34" charset="0"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4419600" y="2285992"/>
            <a:ext cx="2057400" cy="1295408"/>
          </a:xfrm>
          <a:prstGeom prst="snip2Diag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atin typeface="Berlin Sans FB" pitchFamily="34" charset="0"/>
              </a:rPr>
              <a:t>SCORING</a:t>
            </a:r>
            <a:endParaRPr lang="en-US" b="1" dirty="0">
              <a:latin typeface="Berlin Sans FB" pitchFamily="34" charset="0"/>
            </a:endParaRPr>
          </a:p>
        </p:txBody>
      </p:sp>
      <p:sp>
        <p:nvSpPr>
          <p:cNvPr id="7" name="Snip Same Side Corner Rectangle 6"/>
          <p:cNvSpPr/>
          <p:nvPr/>
        </p:nvSpPr>
        <p:spPr>
          <a:xfrm>
            <a:off x="6143636" y="4495800"/>
            <a:ext cx="1781164" cy="1143000"/>
          </a:xfrm>
          <a:prstGeom prst="snip2Same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atin typeface="Berlin Sans FB" pitchFamily="34" charset="0"/>
              </a:rPr>
              <a:t>RESULT</a:t>
            </a:r>
            <a:endParaRPr lang="en-US" b="1" dirty="0">
              <a:latin typeface="Berlin Sans FB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970809" y="2667000"/>
            <a:ext cx="0" cy="1295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895600" y="3733800"/>
            <a:ext cx="2552700" cy="10287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477000" y="3124200"/>
            <a:ext cx="838200" cy="1371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61257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id-ID" sz="3200" dirty="0" smtClean="0">
                <a:solidFill>
                  <a:srgbClr val="FF0000"/>
                </a:solidFill>
                <a:latin typeface="Berlin Sans FB" pitchFamily="34" charset="0"/>
              </a:rPr>
              <a:t>PENGGUNAAN BEI</a:t>
            </a:r>
            <a:endParaRPr lang="en-US" sz="32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latin typeface="Berlin Sans FB" pitchFamily="34" charset="0"/>
              </a:rPr>
              <a:t>Develop Competencies Model</a:t>
            </a:r>
          </a:p>
          <a:p>
            <a:r>
              <a:rPr lang="id-ID" dirty="0" smtClean="0">
                <a:latin typeface="Berlin Sans FB" pitchFamily="34" charset="0"/>
              </a:rPr>
              <a:t>Selection</a:t>
            </a:r>
          </a:p>
          <a:p>
            <a:r>
              <a:rPr lang="id-ID" dirty="0" smtClean="0">
                <a:latin typeface="Berlin Sans FB" pitchFamily="34" charset="0"/>
              </a:rPr>
              <a:t>Promotion</a:t>
            </a:r>
          </a:p>
          <a:p>
            <a:r>
              <a:rPr lang="id-ID" dirty="0" smtClean="0">
                <a:latin typeface="Berlin Sans FB" pitchFamily="34" charset="0"/>
              </a:rPr>
              <a:t>Rotation</a:t>
            </a:r>
          </a:p>
          <a:p>
            <a:r>
              <a:rPr lang="id-ID" dirty="0" smtClean="0">
                <a:latin typeface="Berlin Sans FB" pitchFamily="34" charset="0"/>
              </a:rPr>
              <a:t>Assesment Center Combined with Other Methods</a:t>
            </a:r>
            <a:endParaRPr lang="en-US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8779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>
                <a:solidFill>
                  <a:srgbClr val="FF0000"/>
                </a:solidFill>
                <a:latin typeface="Berlin Sans FB Demi" pitchFamily="34" charset="0"/>
              </a:rPr>
              <a:t>BEI QUESTIONS : STAR</a:t>
            </a:r>
            <a:endParaRPr lang="en-US" sz="3200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d-ID" dirty="0" smtClean="0">
              <a:latin typeface="Berlin Sans FB" pitchFamily="34" charset="0"/>
            </a:endParaRPr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11" name="Horizontal Scroll 10"/>
          <p:cNvSpPr/>
          <p:nvPr/>
        </p:nvSpPr>
        <p:spPr>
          <a:xfrm>
            <a:off x="1447800" y="1524000"/>
            <a:ext cx="5943600" cy="1219200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>
                <a:latin typeface="Berlin Sans FB" pitchFamily="34" charset="0"/>
              </a:rPr>
              <a:t>SITUATION -----------------TASK</a:t>
            </a:r>
            <a:endParaRPr lang="en-US" sz="2800" dirty="0">
              <a:latin typeface="Berlin Sans FB" pitchFamily="34" charset="0"/>
            </a:endParaRPr>
          </a:p>
        </p:txBody>
      </p:sp>
      <p:sp>
        <p:nvSpPr>
          <p:cNvPr id="13" name="Horizontal Scroll 12"/>
          <p:cNvSpPr/>
          <p:nvPr/>
        </p:nvSpPr>
        <p:spPr>
          <a:xfrm>
            <a:off x="2001982" y="2819400"/>
            <a:ext cx="5867400" cy="1219200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 smtClean="0">
                <a:latin typeface="Berlin Sans FB" pitchFamily="34" charset="0"/>
              </a:rPr>
              <a:t>ACTION</a:t>
            </a:r>
            <a:endParaRPr lang="en-US" sz="3600" dirty="0">
              <a:latin typeface="Berlin Sans FB" pitchFamily="34" charset="0"/>
            </a:endParaRPr>
          </a:p>
        </p:txBody>
      </p:sp>
      <p:sp>
        <p:nvSpPr>
          <p:cNvPr id="14" name="Horizontal Scroll 13"/>
          <p:cNvSpPr/>
          <p:nvPr/>
        </p:nvSpPr>
        <p:spPr>
          <a:xfrm>
            <a:off x="2625436" y="4384964"/>
            <a:ext cx="5791200" cy="1371600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600" dirty="0" smtClean="0">
                <a:latin typeface="Berlin Sans FB" pitchFamily="34" charset="0"/>
              </a:rPr>
              <a:t>RESULT</a:t>
            </a:r>
            <a:endParaRPr lang="en-US" sz="36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5173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solidFill>
                  <a:srgbClr val="FF0000"/>
                </a:solidFill>
                <a:latin typeface="Berlin Sans FB Demi" pitchFamily="34" charset="0"/>
              </a:rPr>
              <a:t>SITUATION (S)</a:t>
            </a:r>
            <a:endParaRPr lang="en-US" sz="3600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d-ID" sz="2800" dirty="0" smtClean="0">
                <a:latin typeface="Berlin Sans FB" pitchFamily="34" charset="0"/>
              </a:rPr>
              <a:t>Pernahkah Anda berada dalam situasi yang (membutuhkan kompetensi.........)</a:t>
            </a:r>
          </a:p>
          <a:p>
            <a:r>
              <a:rPr lang="id-ID" sz="2800" dirty="0" smtClean="0">
                <a:latin typeface="Berlin Sans FB" pitchFamily="34" charset="0"/>
              </a:rPr>
              <a:t>Kapan ? Dan Dimana?</a:t>
            </a:r>
          </a:p>
          <a:p>
            <a:r>
              <a:rPr lang="id-ID" sz="2800" dirty="0" smtClean="0">
                <a:latin typeface="Berlin Sans FB" pitchFamily="34" charset="0"/>
              </a:rPr>
              <a:t>Ceritakan bagaimana situasinya secara detil</a:t>
            </a:r>
          </a:p>
          <a:p>
            <a:r>
              <a:rPr lang="id-ID" sz="2800" dirty="0" smtClean="0">
                <a:latin typeface="Berlin Sans FB" pitchFamily="34" charset="0"/>
              </a:rPr>
              <a:t>Apa yang terjadi ?</a:t>
            </a:r>
          </a:p>
          <a:p>
            <a:r>
              <a:rPr lang="id-ID" sz="2800" dirty="0" smtClean="0">
                <a:latin typeface="Berlin Sans FB" pitchFamily="34" charset="0"/>
              </a:rPr>
              <a:t>Siapa saja yang terlibat?</a:t>
            </a:r>
          </a:p>
          <a:p>
            <a:r>
              <a:rPr lang="id-ID" sz="2800" dirty="0" smtClean="0">
                <a:latin typeface="Berlin Sans FB" pitchFamily="34" charset="0"/>
              </a:rPr>
              <a:t>Apa peran Anda pada situasi tersebut?</a:t>
            </a:r>
          </a:p>
          <a:p>
            <a:r>
              <a:rPr lang="id-ID" sz="2800" dirty="0" smtClean="0">
                <a:latin typeface="Berlin Sans FB" pitchFamily="34" charset="0"/>
              </a:rPr>
              <a:t>Apa peran yang lainnya?</a:t>
            </a:r>
          </a:p>
          <a:p>
            <a:r>
              <a:rPr lang="id-ID" sz="2800" dirty="0" smtClean="0">
                <a:latin typeface="Berlin Sans FB" pitchFamily="34" charset="0"/>
              </a:rPr>
              <a:t>Mengapa </a:t>
            </a:r>
            <a:r>
              <a:rPr lang="id-ID" sz="2800" dirty="0" smtClean="0">
                <a:latin typeface="Berlin Sans FB" pitchFamily="34" charset="0"/>
              </a:rPr>
              <a:t>hal ini terjadi ?</a:t>
            </a:r>
            <a:endParaRPr lang="en-US" sz="28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4020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637</Words>
  <Application>Microsoft Office PowerPoint</Application>
  <PresentationFormat>On-screen Show (4:3)</PresentationFormat>
  <Paragraphs>129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Behavioural Event Interview (BEI) Oleh : Sulis Mariyanti</vt:lpstr>
      <vt:lpstr>INTERVIEW</vt:lpstr>
      <vt:lpstr>INTERVIEW PROBLEMS</vt:lpstr>
      <vt:lpstr> BEHAVIOURAL EVENT INTERVIEW </vt:lpstr>
      <vt:lpstr> BEHAVIOURAL EVENT INTERVIEW </vt:lpstr>
      <vt:lpstr> BEHAVIOURAL EVENT INTERVIEW </vt:lpstr>
      <vt:lpstr>PENGGUNAAN BEI</vt:lpstr>
      <vt:lpstr>BEI QUESTIONS : STAR</vt:lpstr>
      <vt:lpstr>SITUATION (S)</vt:lpstr>
      <vt:lpstr>TASK (T)</vt:lpstr>
      <vt:lpstr>ACTION (A)</vt:lpstr>
      <vt:lpstr>RESULT (R)</vt:lpstr>
      <vt:lpstr>LATIHAN S.T.A.R</vt:lpstr>
      <vt:lpstr>BEI PROCESS - PERSIAPAN</vt:lpstr>
      <vt:lpstr>BEI – PROSES INTERVIEW</vt:lpstr>
      <vt:lpstr>BEI PROCESS – PENUTUP (15- 20’)</vt:lpstr>
      <vt:lpstr>TIPS </vt:lpstr>
      <vt:lpstr>TIPS</vt:lpstr>
      <vt:lpstr>Contoh : Interview Form BEI Kompetensi : Motivating Others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Behavioural Event Interview (BEI) Oleh : Sulis Mariyanti</dc:title>
  <dc:creator>kemal susanto</dc:creator>
  <cp:lastModifiedBy>psikologi</cp:lastModifiedBy>
  <cp:revision>21</cp:revision>
  <dcterms:created xsi:type="dcterms:W3CDTF">2006-08-16T00:00:00Z</dcterms:created>
  <dcterms:modified xsi:type="dcterms:W3CDTF">2018-11-28T09:37:46Z</dcterms:modified>
</cp:coreProperties>
</file>