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96" autoAdjust="0"/>
  </p:normalViewPr>
  <p:slideViewPr>
    <p:cSldViewPr>
      <p:cViewPr varScale="1">
        <p:scale>
          <a:sx n="79" d="100"/>
          <a:sy n="79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B2F93-4582-45BC-87AF-55FB8C69E46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0CE46-BD3D-4465-B9EC-D41C73946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B8A74D-2460-43FE-B66F-4C93BB346B1D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CE46-BD3D-4465-B9EC-D41C739468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35C648-F9DA-4656-992A-3BE15E708EDD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INTERVIEW DALAM RANGKA KONSELING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14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1054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 b.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NON DIRECTIVE APPROACH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Itee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mengendalikan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proses</a:t>
            </a:r>
            <a:r>
              <a:rPr lang="en-US" sz="2200" dirty="0" smtClean="0">
                <a:latin typeface="Berlin Sans FB" pitchFamily="34" charset="0"/>
              </a:rPr>
              <a:t> interview (</a:t>
            </a:r>
            <a:r>
              <a:rPr lang="en-US" sz="2200" dirty="0" err="1" smtClean="0">
                <a:latin typeface="Berlin Sans FB" pitchFamily="34" charset="0"/>
              </a:rPr>
              <a:t>struktur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waktu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materi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interaksu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tahap-tahap</a:t>
            </a:r>
            <a:r>
              <a:rPr lang="en-US" sz="2200" dirty="0" smtClean="0">
                <a:latin typeface="Berlin Sans FB" pitchFamily="34" charset="0"/>
              </a:rPr>
              <a:t> interview)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sbg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HELPER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terlibat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secara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pasif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hanya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membantu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tdk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memposisikan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sbg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ahli</a:t>
            </a:r>
            <a:r>
              <a:rPr lang="en-US" sz="2200" dirty="0" smtClean="0">
                <a:latin typeface="Berlin Sans FB" pitchFamily="34" charset="0"/>
              </a:rPr>
              <a:t> (expert) </a:t>
            </a:r>
            <a:r>
              <a:rPr lang="en-US" sz="2200" dirty="0" err="1" smtClean="0">
                <a:latin typeface="Berlin Sans FB" pitchFamily="34" charset="0"/>
              </a:rPr>
              <a:t>maupun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sbg</a:t>
            </a:r>
            <a:r>
              <a:rPr lang="en-US" sz="2200" dirty="0" smtClean="0">
                <a:latin typeface="Berlin Sans FB" pitchFamily="34" charset="0"/>
              </a:rPr>
              <a:t> Advisor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bertugas</a:t>
            </a:r>
            <a:r>
              <a:rPr lang="en-US" sz="2200" dirty="0" smtClean="0">
                <a:latin typeface="Berlin Sans FB" pitchFamily="34" charset="0"/>
              </a:rPr>
              <a:t> : Listen, observation, </a:t>
            </a:r>
            <a:r>
              <a:rPr lang="en-US" sz="2200" dirty="0" err="1" smtClean="0">
                <a:latin typeface="Berlin Sans FB" pitchFamily="34" charset="0"/>
              </a:rPr>
              <a:t>memberi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dorongan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tetapi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tdk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mendikte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ide-ide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ttt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Asumsi</a:t>
            </a:r>
            <a:r>
              <a:rPr lang="en-US" sz="2200" dirty="0" smtClean="0">
                <a:latin typeface="Berlin Sans FB" pitchFamily="34" charset="0"/>
              </a:rPr>
              <a:t> :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Itee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lbh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CAPABLE </a:t>
            </a:r>
            <a:r>
              <a:rPr lang="en-US" sz="2200" dirty="0" err="1" smtClean="0">
                <a:latin typeface="Berlin Sans FB" pitchFamily="34" charset="0"/>
              </a:rPr>
              <a:t>drpd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dlm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menganalisa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menetapkan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membuat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keputusan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tepat</a:t>
            </a:r>
            <a:r>
              <a:rPr lang="en-US" sz="2200" dirty="0" smtClean="0">
                <a:latin typeface="Berlin Sans FB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Ketepatan</a:t>
            </a:r>
            <a:r>
              <a:rPr lang="en-US" sz="2200" dirty="0" smtClean="0">
                <a:latin typeface="Berlin Sans FB" pitchFamily="34" charset="0"/>
              </a:rPr>
              <a:t> ? </a:t>
            </a:r>
            <a:r>
              <a:rPr lang="en-US" sz="2200" dirty="0" err="1" smtClean="0">
                <a:latin typeface="Berlin Sans FB" pitchFamily="34" charset="0"/>
              </a:rPr>
              <a:t>Bergantung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, ITEE &amp; </a:t>
            </a:r>
            <a:r>
              <a:rPr lang="en-US" sz="2200" dirty="0" err="1" smtClean="0">
                <a:latin typeface="Berlin Sans FB" pitchFamily="34" charset="0"/>
              </a:rPr>
              <a:t>situasi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dihadapi</a:t>
            </a:r>
            <a:r>
              <a:rPr lang="en-US" sz="2200" dirty="0" smtClean="0">
                <a:latin typeface="Berlin Sans FB" pitchFamily="34" charset="0"/>
              </a:rPr>
              <a:t>. Kemungkinan2nya : </a:t>
            </a:r>
            <a:r>
              <a:rPr lang="en-US" sz="2200" dirty="0" err="1" smtClean="0">
                <a:latin typeface="Berlin Sans FB" pitchFamily="34" charset="0"/>
              </a:rPr>
              <a:t>kurang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informasi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tdk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mampu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mengekspresikan</a:t>
            </a:r>
            <a:r>
              <a:rPr lang="en-US" sz="2200" dirty="0" smtClean="0">
                <a:latin typeface="Berlin Sans FB" pitchFamily="34" charset="0"/>
              </a:rPr>
              <a:t> problem </a:t>
            </a:r>
            <a:r>
              <a:rPr lang="en-US" sz="2200" dirty="0" err="1" smtClean="0">
                <a:latin typeface="Berlin Sans FB" pitchFamily="34" charset="0"/>
              </a:rPr>
              <a:t>dll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4572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…..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c. COMBINING OF APPROACH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Mengkombinasikan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antara</a:t>
            </a:r>
            <a:r>
              <a:rPr lang="en-US" sz="2200" dirty="0" smtClean="0">
                <a:latin typeface="Berlin Sans FB" pitchFamily="34" charset="0"/>
              </a:rPr>
              <a:t> DIRECTIVE &amp; NON DIRECTIVE APPROACH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Misal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mulai</a:t>
            </a:r>
            <a:r>
              <a:rPr lang="en-US" sz="2200" dirty="0" smtClean="0">
                <a:latin typeface="Berlin Sans FB" pitchFamily="34" charset="0"/>
              </a:rPr>
              <a:t> dg NON DIRECTIVE </a:t>
            </a:r>
            <a:r>
              <a:rPr lang="en-US" sz="2200" dirty="0" err="1" smtClean="0">
                <a:latin typeface="Berlin Sans FB" pitchFamily="34" charset="0"/>
              </a:rPr>
              <a:t>utk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mendorong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bicara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menyatakan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 SWITCH dg DIRECTIVE APPROACH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saat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mendiskusikan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solusi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harus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dilakukan</a:t>
            </a:r>
            <a:endParaRPr lang="en-US" sz="2200" dirty="0" smtClean="0">
              <a:latin typeface="Berlin Sans FB" pitchFamily="34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DIRECTIVE APPROACH,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merup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terbaik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memperoleh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fakta,memberi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info &amp;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membuat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diagnosa</a:t>
            </a:r>
            <a:endParaRPr lang="en-US" sz="2200" dirty="0" smtClean="0">
              <a:solidFill>
                <a:srgbClr val="FF0000"/>
              </a:solidFill>
              <a:latin typeface="Berlin Sans FB" pitchFamily="34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NON DIRECTIVE APPROACH,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merup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terbaik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membuka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“area’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persoalan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umum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memperoleh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info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spontan</a:t>
            </a:r>
            <a:endParaRPr lang="en-US" sz="2200" dirty="0" smtClean="0">
              <a:latin typeface="Berlin Sans FB" pitchFamily="34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Tugas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paling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sulit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menentukan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pendekatan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sesuai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situasi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ttt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tdk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cocok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situasi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lain.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STRUCTURING INTERVIEW</a:t>
            </a:r>
            <a:endParaRPr lang="en-US" sz="28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276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Tdk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standard format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Interview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rangka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r>
              <a:rPr lang="en-US" sz="2400" dirty="0" err="1" smtClean="0">
                <a:latin typeface="Berlin Sans FB" pitchFamily="34" charset="0"/>
              </a:rPr>
              <a:t>Echterling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Hartsough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Zarle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memberikan</a:t>
            </a:r>
            <a:r>
              <a:rPr lang="en-US" sz="2400" dirty="0" smtClean="0">
                <a:latin typeface="Berlin Sans FB" pitchFamily="34" charset="0"/>
              </a:rPr>
              <a:t> MODEL TAHAPAN KONSELING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disusun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rangka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Community Crisis Center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juga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membantu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Directive, Non Directive &amp; Combination Approach</a:t>
            </a:r>
          </a:p>
          <a:p>
            <a:pPr>
              <a:buNone/>
            </a:pPr>
            <a:endParaRPr lang="en-US" sz="1800" dirty="0" smtClean="0">
              <a:latin typeface="Berlin Sans FB" pitchFamily="34" charset="0"/>
            </a:endParaRPr>
          </a:p>
          <a:p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PHASE OF COUNSELING INTERVIEW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Berlin Sans FB" pitchFamily="34" charset="0"/>
              </a:rPr>
              <a:t>             AFFECTIVE			             COGNITIVE</a:t>
            </a:r>
          </a:p>
          <a:p>
            <a:endParaRPr lang="en-US" sz="1800" dirty="0" smtClean="0">
              <a:latin typeface="Berlin Sans FB" pitchFamily="34" charset="0"/>
            </a:endParaRPr>
          </a:p>
          <a:p>
            <a:r>
              <a:rPr lang="en-US" sz="1800" dirty="0" smtClean="0">
                <a:latin typeface="Berlin Sans FB" pitchFamily="34" charset="0"/>
              </a:rPr>
              <a:t>  </a:t>
            </a:r>
            <a:endParaRPr lang="en-US" sz="1800" dirty="0">
              <a:latin typeface="Berlin Sans FB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828800"/>
          <a:ext cx="7696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22098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b="0" dirty="0" smtClean="0">
                          <a:latin typeface="Berlin Sans FB" pitchFamily="34" charset="0"/>
                        </a:rPr>
                        <a:t>ESTABLISH</a:t>
                      </a:r>
                      <a:r>
                        <a:rPr lang="en-US" sz="1600" b="0" baseline="0" dirty="0" smtClean="0">
                          <a:latin typeface="Berlin Sans FB" pitchFamily="34" charset="0"/>
                        </a:rPr>
                        <a:t>MENT OF  A HELPFUL CLIMATE</a:t>
                      </a:r>
                      <a:r>
                        <a:rPr lang="en-US" b="0" dirty="0" smtClean="0"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Making Contact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Defining Roles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Developing A Relationship</a:t>
                      </a:r>
                      <a:endParaRPr lang="en-US" b="0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Berlin Sans FB" pitchFamily="34" charset="0"/>
                        </a:rPr>
                        <a:t>2.    ASSESMENT OF CRISIS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Accepting</a:t>
                      </a:r>
                      <a:r>
                        <a:rPr lang="en-US" b="0" baseline="0" dirty="0" smtClean="0">
                          <a:latin typeface="Berlin Sans FB" pitchFamily="34" charset="0"/>
                        </a:rPr>
                        <a:t> Information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baseline="0" dirty="0" smtClean="0">
                          <a:latin typeface="Berlin Sans FB" pitchFamily="34" charset="0"/>
                        </a:rPr>
                        <a:t>Encouraging Information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baseline="0" dirty="0" smtClean="0">
                          <a:latin typeface="Berlin Sans FB" pitchFamily="34" charset="0"/>
                        </a:rPr>
                        <a:t>Restating Information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baseline="0" dirty="0" smtClean="0">
                          <a:latin typeface="Berlin Sans FB" pitchFamily="34" charset="0"/>
                        </a:rPr>
                        <a:t>Questioning for information</a:t>
                      </a:r>
                      <a:endParaRPr lang="en-US" b="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   AFFECT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 INTEGRATION</a:t>
                      </a:r>
                      <a:endParaRPr lang="en-US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Accepting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Encouraging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Reflecting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Questioning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Relating Feelings to consequences</a:t>
                      </a:r>
                      <a:endParaRPr lang="en-US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4. PROBLEM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SOLVING</a:t>
                      </a:r>
                      <a:endParaRPr lang="en-US" dirty="0" smtClean="0"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dirty="0" smtClean="0">
                          <a:latin typeface="Berlin Sans FB" pitchFamily="34" charset="0"/>
                        </a:rPr>
                        <a:t>Offering Information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or explanation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>
                          <a:latin typeface="Berlin Sans FB" pitchFamily="34" charset="0"/>
                        </a:rPr>
                        <a:t>Generating Alternatives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>
                          <a:latin typeface="Berlin Sans FB" pitchFamily="34" charset="0"/>
                        </a:rPr>
                        <a:t>Decision Making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>
                          <a:latin typeface="Berlin Sans FB" pitchFamily="34" charset="0"/>
                        </a:rPr>
                        <a:t>Mobilizing Resources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381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…….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Berlin Sans FB" pitchFamily="34" charset="0"/>
              </a:rPr>
              <a:t>THE AFFECTIVE = EMOTIONAL PHASE ( 1 – 3)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Memfokuskan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perasaan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Konselor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harus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membangun</a:t>
            </a:r>
            <a:r>
              <a:rPr lang="en-US" sz="2200" dirty="0" smtClean="0">
                <a:latin typeface="Berlin Sans FB" pitchFamily="34" charset="0"/>
              </a:rPr>
              <a:t> TRUST &amp; </a:t>
            </a:r>
            <a:r>
              <a:rPr lang="en-US" sz="2200" dirty="0" err="1" smtClean="0">
                <a:latin typeface="Berlin Sans FB" pitchFamily="34" charset="0"/>
              </a:rPr>
              <a:t>memfokuskan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perasaan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klien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mengenai</a:t>
            </a:r>
            <a:r>
              <a:rPr lang="en-US" sz="2200" dirty="0" smtClean="0">
                <a:latin typeface="Berlin Sans FB" pitchFamily="34" charset="0"/>
              </a:rPr>
              <a:t> SELF &amp; </a:t>
            </a:r>
            <a:r>
              <a:rPr lang="en-US" sz="2200" dirty="0" err="1" smtClean="0">
                <a:latin typeface="Berlin Sans FB" pitchFamily="34" charset="0"/>
              </a:rPr>
              <a:t>Bagaimana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menghadapi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problemnya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</a:rPr>
              <a:t>NON DIRECTIVE APPROACH </a:t>
            </a:r>
            <a:r>
              <a:rPr lang="en-US" sz="2200" dirty="0" err="1" smtClean="0">
                <a:latin typeface="Berlin Sans FB" pitchFamily="34" charset="0"/>
              </a:rPr>
              <a:t>merupakan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cara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terbaik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Konselor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tahap</a:t>
            </a:r>
            <a:r>
              <a:rPr lang="en-US" sz="2200" dirty="0" smtClean="0">
                <a:latin typeface="Berlin Sans FB" pitchFamily="34" charset="0"/>
              </a:rPr>
              <a:t> affective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endParaRPr lang="en-US" sz="2200" dirty="0" smtClean="0">
              <a:latin typeface="Berlin Sans FB" pitchFamily="34" charset="0"/>
            </a:endParaRPr>
          </a:p>
          <a:p>
            <a:endParaRPr lang="en-US" sz="22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Berlin Sans FB" pitchFamily="34" charset="0"/>
              </a:rPr>
              <a:t>THE COGNITIVE = THINKING PHASE (2 -4)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Memfokuskan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bagaimana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menyelesaikan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dan</a:t>
            </a:r>
            <a:r>
              <a:rPr lang="en-US" sz="2200" dirty="0" smtClean="0">
                <a:latin typeface="Berlin Sans FB" pitchFamily="34" charset="0"/>
              </a:rPr>
              <a:t> ACTION </a:t>
            </a:r>
            <a:r>
              <a:rPr lang="en-US" sz="2200" dirty="0" err="1" smtClean="0">
                <a:latin typeface="Berlin Sans FB" pitchFamily="34" charset="0"/>
              </a:rPr>
              <a:t>apa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harus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dilakukan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</a:rPr>
              <a:t>DIRECTIVE &amp; COMBINATION OF APPROACH </a:t>
            </a:r>
            <a:r>
              <a:rPr lang="en-US" sz="2200" dirty="0" err="1" smtClean="0">
                <a:latin typeface="Berlin Sans FB" pitchFamily="34" charset="0"/>
              </a:rPr>
              <a:t>merupakan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cara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terbaik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Konselor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tahap</a:t>
            </a:r>
            <a:r>
              <a:rPr lang="en-US" sz="2200" dirty="0" smtClean="0">
                <a:latin typeface="Berlin Sans FB" pitchFamily="34" charset="0"/>
              </a:rPr>
              <a:t> cognitive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LANGKAH-LANGKAH INTERVIEW DLM KONSELING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Menciptakan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‘good rapport</a:t>
            </a:r>
            <a:r>
              <a:rPr lang="en-US" sz="2000" dirty="0" smtClean="0">
                <a:latin typeface="Berlin Sans FB" pitchFamily="34" charset="0"/>
              </a:rPr>
              <a:t>’ &amp; </a:t>
            </a:r>
            <a:r>
              <a:rPr lang="en-US" sz="2000" dirty="0" err="1" smtClean="0">
                <a:latin typeface="Berlin Sans FB" pitchFamily="34" charset="0"/>
              </a:rPr>
              <a:t>mengembangkan</a:t>
            </a:r>
            <a:r>
              <a:rPr lang="en-US" sz="2000" dirty="0" smtClean="0">
                <a:latin typeface="Berlin Sans FB" pitchFamily="34" charset="0"/>
              </a:rPr>
              <a:t> feeling of trust (Phase 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Melanjutkan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menemukan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problem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(Phase 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Menggali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lbh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dalam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perasaan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(Phase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Membuat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Keputusan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tentang</a:t>
            </a:r>
            <a:r>
              <a:rPr lang="en-US" sz="2000" dirty="0" smtClean="0">
                <a:latin typeface="Berlin Sans FB" pitchFamily="34" charset="0"/>
              </a:rPr>
              <a:t> langkah2 Action (Phase 4)</a:t>
            </a:r>
          </a:p>
          <a:p>
            <a:pPr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SARAN :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Jangan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pindah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phase 1 </a:t>
            </a:r>
            <a:r>
              <a:rPr lang="en-US" sz="2000" dirty="0" err="1" smtClean="0">
                <a:latin typeface="Berlin Sans FB" pitchFamily="34" charset="0"/>
              </a:rPr>
              <a:t>langsung</a:t>
            </a:r>
            <a:r>
              <a:rPr lang="en-US" sz="2000" dirty="0" smtClean="0">
                <a:latin typeface="Berlin Sans FB" pitchFamily="34" charset="0"/>
              </a:rPr>
              <a:t> phase  </a:t>
            </a:r>
            <a:r>
              <a:rPr lang="en-US" sz="2000" dirty="0" err="1" smtClean="0">
                <a:latin typeface="Berlin Sans FB" pitchFamily="34" charset="0"/>
              </a:rPr>
              <a:t>atau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mengabaikan</a:t>
            </a:r>
            <a:r>
              <a:rPr lang="en-US" sz="2000" dirty="0" smtClean="0">
                <a:latin typeface="Berlin Sans FB" pitchFamily="34" charset="0"/>
              </a:rPr>
              <a:t> phase 3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Bila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Konselor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belum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mampu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mendalami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perasaan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maka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sangat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sulit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memahami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persoalan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atau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menemu</a:t>
            </a:r>
            <a:r>
              <a:rPr lang="id-ID" sz="2000" dirty="0" smtClean="0">
                <a:latin typeface="Berlin Sans FB" pitchFamily="34" charset="0"/>
              </a:rPr>
              <a:t>-</a:t>
            </a:r>
            <a:r>
              <a:rPr lang="en-US" sz="2000" dirty="0" err="1" smtClean="0">
                <a:latin typeface="Berlin Sans FB" pitchFamily="34" charset="0"/>
              </a:rPr>
              <a:t>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solusinya</a:t>
            </a:r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MIKROSKILL DALAM KONSELING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3340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id-ID" sz="1800" dirty="0" smtClean="0">
                <a:solidFill>
                  <a:srgbClr val="FF0000"/>
                </a:solidFill>
                <a:latin typeface="Berlin Sans FB" pitchFamily="34" charset="0"/>
              </a:rPr>
              <a:t>Attending</a:t>
            </a:r>
          </a:p>
          <a:p>
            <a:pPr>
              <a:buNone/>
              <a:defRPr/>
            </a:pPr>
            <a:r>
              <a:rPr lang="id-ID" sz="1800" dirty="0" smtClean="0">
                <a:latin typeface="Berlin Sans FB" pitchFamily="34" charset="0"/>
              </a:rPr>
              <a:t>	Ketrampilan interviewer yg menunjukkan perilaku nonverval, bahasa lisan, kontak mata yang dapat membuat interviewee merasa aman, dihargai, dipercayai dan membuatnya nyaman untuk menceritakan segala hal yang dipikirkan &amp; dirasakannya </a:t>
            </a:r>
          </a:p>
          <a:p>
            <a:pPr>
              <a:buNone/>
              <a:defRPr/>
            </a:pPr>
            <a:r>
              <a:rPr lang="id-ID" sz="1800" dirty="0" smtClean="0">
                <a:solidFill>
                  <a:srgbClr val="FF0000"/>
                </a:solidFill>
                <a:latin typeface="Berlin Sans FB" pitchFamily="34" charset="0"/>
              </a:rPr>
              <a:t>Questioning</a:t>
            </a:r>
            <a:endParaRPr lang="en-US" sz="18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  <a:defRPr/>
            </a:pPr>
            <a:r>
              <a:rPr lang="en-US" sz="1800" dirty="0" smtClean="0">
                <a:sym typeface="Wingdings" pitchFamily="2" charset="2"/>
              </a:rPr>
              <a:t>	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M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ulai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dengan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pertanyaan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terbuka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 mudah untuk dijawab. Setelah itu bisa bertanya tentang hal2 lain yg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memungkinkan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muncul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pernyataan2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baru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dari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itee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(1H + 4 W).</a:t>
            </a:r>
          </a:p>
          <a:p>
            <a:pPr>
              <a:buNone/>
              <a:defRPr/>
            </a:pP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	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Misal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Bagaimana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perasaan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kamu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saat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ini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?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Mengapa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bisa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terjadi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?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Apakah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kamu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dapat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menjelaskannya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dst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endParaRPr lang="id-ID" sz="1800" dirty="0" smtClean="0">
              <a:latin typeface="Berlin Sans FB" pitchFamily="34" charset="0"/>
            </a:endParaRPr>
          </a:p>
          <a:p>
            <a:pPr>
              <a:buNone/>
              <a:defRPr/>
            </a:pPr>
            <a:r>
              <a:rPr lang="id-ID" sz="1800" dirty="0" smtClean="0">
                <a:solidFill>
                  <a:srgbClr val="FF0000"/>
                </a:solidFill>
                <a:latin typeface="Berlin Sans FB" pitchFamily="34" charset="0"/>
              </a:rPr>
              <a:t>Encouragement</a:t>
            </a:r>
          </a:p>
          <a:p>
            <a:pPr>
              <a:buNone/>
              <a:defRPr/>
            </a:pPr>
            <a:r>
              <a:rPr lang="id-ID" sz="1800" dirty="0" smtClean="0">
                <a:sym typeface="Wingdings" pitchFamily="2" charset="2"/>
              </a:rPr>
              <a:t>	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Dorongan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minimal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singkat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)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thd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apa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telah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dikatakan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interviwee, agar mau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berbicara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lebih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lanjut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misal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terus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…,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lalu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….,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ya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…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ya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hem…hem..,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anggukan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, ada yang lain....</a:t>
            </a:r>
          </a:p>
          <a:p>
            <a:pPr>
              <a:buNone/>
              <a:defRPr/>
            </a:pP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	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Diberikan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bila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interviewee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terlihat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mengurangi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/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menghentikan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pembicaraan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atau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krg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memusatkan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perhatian</a:t>
            </a:r>
            <a:endParaRPr lang="en-US" sz="1800" dirty="0" smtClean="0">
              <a:latin typeface="Berlin Sans FB" pitchFamily="34" charset="0"/>
            </a:endParaRPr>
          </a:p>
          <a:p>
            <a:endParaRPr lang="id-ID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MIKROSKILL DALAM KONSELING</a:t>
            </a:r>
            <a:endParaRPr lang="id-ID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Probing (Eksplorasi)</a:t>
            </a:r>
          </a:p>
          <a:p>
            <a:pPr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	Ketrampilan bertanya lebih dalam tentang perasaan, pikiran dan pengalaman interviewee yg belum terungkap secara rinci dan jelas.</a:t>
            </a:r>
          </a:p>
          <a:p>
            <a:pPr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Paraphrasing </a:t>
            </a:r>
          </a:p>
          <a:p>
            <a:pPr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	Ketrampilan mengungkapkan kembali pesan utama interviewee dengan bahasa yang lebih sederhana dan mudah dimengerti</a:t>
            </a:r>
          </a:p>
          <a:p>
            <a:pPr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Reflecting</a:t>
            </a:r>
          </a:p>
          <a:p>
            <a:pPr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	Ketrampilan menangkap perasaan, pikiran dan pengalaman interviewee dan menyatakannya kembali kepada interviewee</a:t>
            </a:r>
          </a:p>
          <a:p>
            <a:pPr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Summarizing</a:t>
            </a:r>
          </a:p>
          <a:p>
            <a:pPr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	Ketrampilan membuat kesimpulan sementara bersama interviewee agar dapat mempertajam masalah, maju ke arah tujuan, dan interview memperoleh feedback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LATIHAN MIROSKILL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1905000"/>
            <a:ext cx="5410200" cy="3124200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Latihan Berpasangan Konselor - Konselee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Bacalah kasus dengan </a:t>
            </a:r>
            <a:r>
              <a:rPr lang="id-ID" sz="2400" dirty="0" smtClean="0">
                <a:latin typeface="Berlin Sans FB" pitchFamily="34" charset="0"/>
              </a:rPr>
              <a:t>lengkap</a:t>
            </a:r>
            <a:endParaRPr lang="id-ID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Latihan ketrampilan Mikroskill</a:t>
            </a:r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peran sebagai konselor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Menjelaskan variabel situasional yang mempengaruhi proses konseling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Menjelaskan pendekatan dalam konseling dan phase konseling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Menerapkan ketrampilan microskill 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858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KONSELOR</a:t>
            </a:r>
            <a:endParaRPr lang="en-US" sz="28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Disebut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Menolong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Membantu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Menyelesaikan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Emosional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Finansial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Akademik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Pribadi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Perkawinan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Alkoholik</a:t>
            </a:r>
            <a:r>
              <a:rPr lang="en-US" sz="2400" dirty="0" smtClean="0">
                <a:latin typeface="Berlin Sans FB" pitchFamily="34" charset="0"/>
              </a:rPr>
              <a:t>, Drug, </a:t>
            </a:r>
            <a:r>
              <a:rPr lang="en-US" sz="2400" dirty="0" err="1" smtClean="0">
                <a:latin typeface="Berlin Sans FB" pitchFamily="34" charset="0"/>
              </a:rPr>
              <a:t>dll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Interview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rangka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Kepekaan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tinggi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dihadapi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“ a people feel in capable”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trust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keterbukaan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tinggi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ingin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memahami</a:t>
            </a:r>
            <a:r>
              <a:rPr lang="en-US" sz="2400" dirty="0" smtClean="0">
                <a:latin typeface="Berlin Sans FB" pitchFamily="34" charset="0"/>
              </a:rPr>
              <a:t> problem 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Pengetahuan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Pelatihan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Ketrampilan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shg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melaksanakan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profesional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PREPARING FOR THE COUNSELING INTERVIEW</a:t>
            </a:r>
            <a:endParaRPr lang="en-US" sz="24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87680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Persiapan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DIRI SENDIRI, </a:t>
            </a:r>
            <a:r>
              <a:rPr lang="en-US" sz="2400" dirty="0" err="1" smtClean="0">
                <a:latin typeface="Berlin Sans FB" pitchFamily="34" charset="0"/>
              </a:rPr>
              <a:t>melalui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Self Analysis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doesn’t know her/his self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mengalami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kesulitan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memahami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menolong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lain.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1. Analysis SELF : the interviewer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Self Analysis </a:t>
            </a:r>
            <a:r>
              <a:rPr lang="en-US" sz="2400" dirty="0" err="1" smtClean="0">
                <a:latin typeface="Berlin Sans FB" pitchFamily="34" charset="0"/>
              </a:rPr>
              <a:t>mulai</a:t>
            </a:r>
            <a:r>
              <a:rPr lang="en-US" sz="2400" dirty="0" smtClean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menilai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karakteristik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kepribadian</a:t>
            </a:r>
            <a:r>
              <a:rPr lang="en-US" sz="2400" dirty="0" smtClean="0">
                <a:latin typeface="Berlin Sans FB" pitchFamily="34" charset="0"/>
              </a:rPr>
              <a:t> DIRI SENDIRI, 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: open minded, optimistic, serious, </a:t>
            </a:r>
            <a:r>
              <a:rPr lang="en-US" sz="2400" dirty="0" err="1" smtClean="0">
                <a:latin typeface="Berlin Sans FB" pitchFamily="34" charset="0"/>
              </a:rPr>
              <a:t>sabar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yakin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dirikah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kita</a:t>
            </a:r>
            <a:r>
              <a:rPr lang="en-US" sz="2400" dirty="0" smtClean="0">
                <a:latin typeface="Berlin Sans FB" pitchFamily="34" charset="0"/>
              </a:rPr>
              <a:t>?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Don’t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argumentatif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Defensif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Penelitian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kualitatif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menunjukkan</a:t>
            </a:r>
            <a:r>
              <a:rPr lang="en-US" sz="2400" dirty="0" smtClean="0">
                <a:latin typeface="Berlin Sans FB" pitchFamily="34" charset="0"/>
              </a:rPr>
              <a:t> , </a:t>
            </a:r>
            <a:r>
              <a:rPr lang="en-US" sz="2400" dirty="0" err="1" smtClean="0">
                <a:latin typeface="Berlin Sans FB" pitchFamily="34" charset="0"/>
              </a:rPr>
              <a:t>bhw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kualitas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intrinsik</a:t>
            </a:r>
            <a:r>
              <a:rPr lang="en-US" sz="2400" dirty="0" smtClean="0">
                <a:latin typeface="Berlin Sans FB" pitchFamily="34" charset="0"/>
              </a:rPr>
              <a:t> personality, attitude &amp; non verbal </a:t>
            </a:r>
            <a:r>
              <a:rPr lang="en-US" sz="2400" dirty="0" err="1" smtClean="0">
                <a:latin typeface="Berlin Sans FB" pitchFamily="34" charset="0"/>
              </a:rPr>
              <a:t>behaviour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sgt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penting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terciptanya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efektif</a:t>
            </a:r>
            <a:endParaRPr lang="en-US" sz="2400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chemeClr val="accent1"/>
                </a:solidFill>
                <a:latin typeface="Berlin Sans FB" pitchFamily="34" charset="0"/>
              </a:rPr>
              <a:t>…..</a:t>
            </a:r>
            <a:endParaRPr lang="en-US" sz="2800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Sebagai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Interviewer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Konseling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,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maka</a:t>
            </a:r>
            <a:r>
              <a:rPr lang="en-US" sz="2400" b="1" dirty="0" smtClean="0">
                <a:solidFill>
                  <a:schemeClr val="accent1"/>
                </a:solidFill>
                <a:latin typeface="Berlin Sans FB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diperkenankan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mendominasi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memiliki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keinginan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tulus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membantu</a:t>
            </a:r>
            <a:r>
              <a:rPr lang="en-US" sz="2400" dirty="0" smtClean="0">
                <a:latin typeface="Berlin Sans FB" pitchFamily="34" charset="0"/>
              </a:rPr>
              <a:t> org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People Oriented,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Problem Oriented (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membutuhkan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bantuan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“</a:t>
            </a:r>
            <a:r>
              <a:rPr lang="en-US" sz="2400" dirty="0" err="1" smtClean="0">
                <a:latin typeface="Berlin Sans FB" pitchFamily="34" charset="0"/>
              </a:rPr>
              <a:t>resep</a:t>
            </a:r>
            <a:r>
              <a:rPr lang="en-US" sz="2400" dirty="0" smtClean="0">
                <a:latin typeface="Berlin Sans FB" pitchFamily="34" charset="0"/>
              </a:rPr>
              <a:t>”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menyelesai</a:t>
            </a:r>
            <a:r>
              <a:rPr lang="en-US" sz="2400" dirty="0" smtClean="0">
                <a:latin typeface="Berlin Sans FB" pitchFamily="34" charset="0"/>
              </a:rPr>
              <a:t>- </a:t>
            </a:r>
            <a:r>
              <a:rPr lang="en-US" sz="2400" dirty="0" err="1" smtClean="0">
                <a:latin typeface="Berlin Sans FB" pitchFamily="34" charset="0"/>
              </a:rPr>
              <a:t>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People Center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thd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ko-munikatif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menentramkan</a:t>
            </a:r>
            <a:r>
              <a:rPr lang="en-US" sz="2400" dirty="0" smtClean="0">
                <a:latin typeface="Berlin Sans FB" pitchFamily="34" charset="0"/>
              </a:rPr>
              <a:t>, sungguh2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mema-hami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perasaan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merupakan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tempat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nyaman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menya-takan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persoalan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pribadi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persoalan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memalukan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mengekspresikan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penderitaannya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……….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9530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2. Analyzing Other : The Interviewee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Review </a:t>
            </a:r>
            <a:r>
              <a:rPr lang="en-US" sz="2400" dirty="0" err="1" smtClean="0">
                <a:latin typeface="Berlin Sans FB" pitchFamily="34" charset="0"/>
              </a:rPr>
              <a:t>segala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sesuatu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ketahui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tentang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Pendidikan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Pekerjaan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Latar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bel.keluarga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diikuti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pertemuan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sebelumnya</a:t>
            </a:r>
            <a:r>
              <a:rPr lang="en-US" sz="2400" dirty="0" smtClean="0">
                <a:latin typeface="Berlin Sans FB" pitchFamily="34" charset="0"/>
              </a:rPr>
              <a:t>, Medical Record, </a:t>
            </a:r>
            <a:r>
              <a:rPr lang="en-US" sz="2400" dirty="0" err="1" smtClean="0">
                <a:latin typeface="Berlin Sans FB" pitchFamily="34" charset="0"/>
              </a:rPr>
              <a:t>Riwayat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Psikologis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Hasil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, Problem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Lalu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Penyelesaian</a:t>
            </a:r>
            <a:r>
              <a:rPr lang="en-US" sz="2400" dirty="0" smtClean="0">
                <a:latin typeface="Berlin Sans FB" pitchFamily="34" charset="0"/>
              </a:rPr>
              <a:t> Problem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Lalu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Tanyakan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kpd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Significant Person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keluarga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rekan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atasan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memberikan</a:t>
            </a:r>
            <a:r>
              <a:rPr lang="en-US" sz="2400" dirty="0" smtClean="0">
                <a:latin typeface="Berlin Sans FB" pitchFamily="34" charset="0"/>
              </a:rPr>
              <a:t> insight </a:t>
            </a:r>
            <a:r>
              <a:rPr lang="en-US" sz="2400" dirty="0" err="1" smtClean="0">
                <a:latin typeface="Berlin Sans FB" pitchFamily="34" charset="0"/>
              </a:rPr>
              <a:t>tentang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mengapa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Itee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butuh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bantuan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?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accent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HATI-HATI,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kemungkinan</a:t>
            </a:r>
            <a:r>
              <a:rPr lang="en-US" sz="2400" dirty="0" smtClean="0">
                <a:latin typeface="Berlin Sans FB" pitchFamily="34" charset="0"/>
              </a:rPr>
              <a:t> info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org lain </a:t>
            </a:r>
            <a:r>
              <a:rPr lang="en-US" sz="2400" dirty="0" err="1" smtClean="0">
                <a:latin typeface="Berlin Sans FB" pitchFamily="34" charset="0"/>
              </a:rPr>
              <a:t>mengenai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sikap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menghambat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–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Berpikirlah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beberapa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kali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mempe-roleh</a:t>
            </a:r>
            <a:r>
              <a:rPr lang="en-US" sz="2400" dirty="0" smtClean="0">
                <a:latin typeface="Berlin Sans FB" pitchFamily="34" charset="0"/>
              </a:rPr>
              <a:t> info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berlawanan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(keep &amp; open mind)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VARIABLE SITUASIONAL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1.  Variable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Situasional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Masa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Lalu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mungkin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Kematian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anggota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perceraian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ortu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kegagalan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studi</a:t>
            </a:r>
            <a:r>
              <a:rPr lang="en-US" sz="2400" dirty="0" smtClean="0">
                <a:latin typeface="Berlin Sans FB" pitchFamily="34" charset="0"/>
              </a:rPr>
              <a:t>, PHK, </a:t>
            </a:r>
            <a:r>
              <a:rPr lang="en-US" sz="2400" dirty="0" err="1" smtClean="0">
                <a:latin typeface="Berlin Sans FB" pitchFamily="34" charset="0"/>
              </a:rPr>
              <a:t>sakit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kronis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2. Variable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Situasional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Di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Masa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Datang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yang </a:t>
            </a:r>
            <a:r>
              <a:rPr lang="en-US" sz="2400" dirty="0" err="1" smtClean="0">
                <a:latin typeface="Berlin Sans FB" pitchFamily="34" charset="0"/>
              </a:rPr>
              <a:t>mungkin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Pending Graduation, Marriage, Surgery, Job Search/loss, Retirement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/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terBELENGGU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lalu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y.a.d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sehingga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mengembangkan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hal-hal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SAAT INI </a:t>
            </a:r>
            <a:r>
              <a:rPr lang="en-US" sz="2400" dirty="0" err="1" smtClean="0">
                <a:latin typeface="Berlin Sans FB" pitchFamily="34" charset="0"/>
              </a:rPr>
              <a:t>sedang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berlangsung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4572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APA YANG HARUS DILAKUKAN KONSELOR </a:t>
            </a:r>
            <a:r>
              <a:rPr lang="en-US" sz="2800" dirty="0" smtClean="0">
                <a:latin typeface="Berlin Sans FB" pitchFamily="34" charset="0"/>
              </a:rPr>
              <a:t>?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295400"/>
            <a:ext cx="62484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butuh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bantuan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terkadang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tanpa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penjelasan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</a:rPr>
              <a:t>(</a:t>
            </a:r>
            <a:r>
              <a:rPr lang="en-US" sz="2000" dirty="0" err="1" smtClean="0">
                <a:latin typeface="Berlin Sans FB" pitchFamily="34" charset="0"/>
              </a:rPr>
              <a:t>bicara</a:t>
            </a:r>
            <a:r>
              <a:rPr lang="en-US" sz="2000" dirty="0" smtClean="0">
                <a:latin typeface="Berlin Sans FB" pitchFamily="34" charset="0"/>
              </a:rPr>
              <a:t>), </a:t>
            </a:r>
            <a:r>
              <a:rPr lang="en-US" sz="2000" dirty="0" err="1" smtClean="0">
                <a:latin typeface="Berlin Sans FB" pitchFamily="34" charset="0"/>
              </a:rPr>
              <a:t>bahkan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terkadang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situasi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tak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disangka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819400"/>
            <a:ext cx="4800600" cy="1600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erlin Sans FB" pitchFamily="34" charset="0"/>
              </a:rPr>
              <a:t>Konselor</a:t>
            </a:r>
            <a:r>
              <a:rPr lang="en-US" sz="2000" dirty="0" smtClean="0">
                <a:latin typeface="Berlin Sans FB" pitchFamily="34" charset="0"/>
              </a:rPr>
              <a:t> hrs </a:t>
            </a:r>
            <a:r>
              <a:rPr lang="en-US" sz="2000" dirty="0" err="1" smtClean="0">
                <a:latin typeface="Berlin Sans FB" pitchFamily="34" charset="0"/>
              </a:rPr>
              <a:t>mengandalkan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pengalaman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pengetahuan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ketrampilannya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memahami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menangani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sedang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mengganggunya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19400" y="4876800"/>
            <a:ext cx="3352800" cy="1295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itchFamily="34" charset="0"/>
              </a:rPr>
              <a:t>Listen ! </a:t>
            </a:r>
            <a:r>
              <a:rPr lang="en-US" dirty="0" err="1" smtClean="0">
                <a:latin typeface="Berlin Sans FB" pitchFamily="34" charset="0"/>
              </a:rPr>
              <a:t>Jangan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Banyak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Bicara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Jangan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Berprasangka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67200" y="4495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657600" y="2286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648200" y="2286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…..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1816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3. Determining the Interviewing Approach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Setelah</a:t>
            </a:r>
            <a:r>
              <a:rPr lang="en-US" sz="2400" dirty="0" smtClean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hati-hati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analyzing self &amp; </a:t>
            </a:r>
            <a:r>
              <a:rPr lang="en-US" sz="2400" dirty="0" err="1" smtClean="0">
                <a:latin typeface="Berlin Sans FB" pitchFamily="34" charset="0"/>
              </a:rPr>
              <a:t>analy</a:t>
            </a:r>
            <a:r>
              <a:rPr lang="en-US" sz="2400" dirty="0" smtClean="0">
                <a:latin typeface="Berlin Sans FB" pitchFamily="34" charset="0"/>
              </a:rPr>
              <a:t>-zing other,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 /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pendeka</a:t>
            </a:r>
            <a:r>
              <a:rPr lang="en-US" sz="2400" dirty="0" smtClean="0">
                <a:latin typeface="Berlin Sans FB" pitchFamily="34" charset="0"/>
              </a:rPr>
              <a:t>-tan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sesuai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a.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DIRECTIVE APPROACH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Iter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mengendalikan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proses</a:t>
            </a:r>
            <a:r>
              <a:rPr lang="en-US" sz="2400" dirty="0" smtClean="0">
                <a:latin typeface="Berlin Sans FB" pitchFamily="34" charset="0"/>
              </a:rPr>
              <a:t> interview (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materi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struktur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 </a:t>
            </a:r>
            <a:r>
              <a:rPr lang="en-US" sz="2400" dirty="0" err="1" smtClean="0">
                <a:latin typeface="Berlin Sans FB" pitchFamily="34" charset="0"/>
              </a:rPr>
              <a:t>dipandang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AH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en-US" sz="2400" dirty="0" smtClean="0">
                <a:latin typeface="Berlin Sans FB" pitchFamily="34" charset="0"/>
              </a:rPr>
              <a:t>I, </a:t>
            </a:r>
            <a:r>
              <a:rPr lang="en-US" sz="2400" dirty="0" err="1" smtClean="0">
                <a:latin typeface="Berlin Sans FB" pitchFamily="34" charset="0"/>
              </a:rPr>
              <a:t>mengumpulkan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info, </a:t>
            </a:r>
            <a:r>
              <a:rPr lang="en-US" sz="2400" dirty="0" err="1" smtClean="0">
                <a:latin typeface="Berlin Sans FB" pitchFamily="34" charset="0"/>
              </a:rPr>
              <a:t>menganalisa</a:t>
            </a:r>
            <a:r>
              <a:rPr lang="en-US" sz="2400" dirty="0" smtClean="0">
                <a:latin typeface="Berlin Sans FB" pitchFamily="34" charset="0"/>
              </a:rPr>
              <a:t> problem,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saran &amp; </a:t>
            </a:r>
            <a:r>
              <a:rPr lang="en-US" sz="2400" dirty="0" err="1" smtClean="0">
                <a:latin typeface="Berlin Sans FB" pitchFamily="34" charset="0"/>
              </a:rPr>
              <a:t>mengeva</a:t>
            </a:r>
            <a:r>
              <a:rPr lang="en-US" sz="2400" dirty="0" smtClean="0">
                <a:latin typeface="Berlin Sans FB" pitchFamily="34" charset="0"/>
              </a:rPr>
              <a:t>- </a:t>
            </a:r>
            <a:r>
              <a:rPr lang="en-US" sz="2400" dirty="0" err="1" smtClean="0">
                <a:latin typeface="Berlin Sans FB" pitchFamily="34" charset="0"/>
              </a:rPr>
              <a:t>luasi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solusi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Guidelines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dilaksanakan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Itee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dilibatkan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penerima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PASIF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Asumsi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tahu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banyak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tsb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drpd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menganalisa</a:t>
            </a:r>
            <a:r>
              <a:rPr lang="en-US" sz="2400" dirty="0" smtClean="0">
                <a:latin typeface="Berlin Sans FB" pitchFamily="34" charset="0"/>
              </a:rPr>
              <a:t> problem </a:t>
            </a:r>
            <a:r>
              <a:rPr lang="en-US" sz="2400" dirty="0" err="1" smtClean="0">
                <a:latin typeface="Berlin Sans FB" pitchFamily="34" charset="0"/>
              </a:rPr>
              <a:t>serta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rekomendasi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solusi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633</TotalTime>
  <Words>672</Words>
  <Application>Microsoft Office PowerPoint</Application>
  <PresentationFormat>On-screen Show (4:3)</PresentationFormat>
  <Paragraphs>147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Slide 1</vt:lpstr>
      <vt:lpstr>KEMAMPUAN AKHIR YANG DIHARAPKAN</vt:lpstr>
      <vt:lpstr>KONSELOR</vt:lpstr>
      <vt:lpstr>PREPARING FOR THE COUNSELING INTERVIEW</vt:lpstr>
      <vt:lpstr>Lanjutan…..</vt:lpstr>
      <vt:lpstr>Lanjutan……….</vt:lpstr>
      <vt:lpstr>VARIABLE SITUASIONAL</vt:lpstr>
      <vt:lpstr>APA YANG HARUS DILAKUKAN KONSELOR ?</vt:lpstr>
      <vt:lpstr>Lanjutan…..</vt:lpstr>
      <vt:lpstr>Lanjutan….</vt:lpstr>
      <vt:lpstr>Lanjutan…..</vt:lpstr>
      <vt:lpstr>STRUCTURING INTERVIEW</vt:lpstr>
      <vt:lpstr>PHASE OF COUNSELING INTERVIEW</vt:lpstr>
      <vt:lpstr>Lanjutan…….</vt:lpstr>
      <vt:lpstr>LANGKAH-LANGKAH INTERVIEW DLM KONSELING</vt:lpstr>
      <vt:lpstr>MIKROSKILL DALAM KONSELING</vt:lpstr>
      <vt:lpstr>MIKROSKILL DALAM KONSELING</vt:lpstr>
      <vt:lpstr>LATIHAN MIROSKILL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DALAM RANGKA KONSELING Oleh : Sulis Mariyanti</dc:title>
  <dc:creator>Sulis</dc:creator>
  <cp:lastModifiedBy>psikologi</cp:lastModifiedBy>
  <cp:revision>21</cp:revision>
  <dcterms:created xsi:type="dcterms:W3CDTF">2012-11-09T14:22:52Z</dcterms:created>
  <dcterms:modified xsi:type="dcterms:W3CDTF">2017-10-13T08:22:27Z</dcterms:modified>
</cp:coreProperties>
</file>