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596" autoAdjust="0"/>
  </p:normalViewPr>
  <p:slideViewPr>
    <p:cSldViewPr>
      <p:cViewPr varScale="1">
        <p:scale>
          <a:sx n="64" d="100"/>
          <a:sy n="6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B2F93-4582-45BC-87AF-55FB8C69E462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0CE46-BD3D-4465-B9EC-D41C739468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0CE46-BD3D-4465-B9EC-D41C739468B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635C648-F9DA-4656-992A-3BE15E708EDD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0E03A6C-A129-4B8E-BA38-0B0EB4AE8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3200" smtClean="0">
                <a:latin typeface="Berlin Sans FB" pitchFamily="34" charset="0"/>
              </a:rPr>
              <a:t>INTERVIEW DALAM RANGKA KONSELING</a:t>
            </a:r>
            <a:r>
              <a:rPr sz="2400" smtClean="0">
                <a:latin typeface="Berlin Sans FB" pitchFamily="34" charset="0"/>
              </a:rPr>
              <a:t/>
            </a:r>
            <a:br>
              <a:rPr sz="2400" smtClean="0">
                <a:latin typeface="Berlin Sans FB" pitchFamily="34" charset="0"/>
              </a:rPr>
            </a:br>
            <a:r>
              <a:rPr sz="1800" smtClean="0">
                <a:latin typeface="Berlin Sans FB" pitchFamily="34" charset="0"/>
              </a:rPr>
              <a:t>Oleh : Sulis Mariyanti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Lanjutan</a:t>
            </a:r>
            <a:r>
              <a:rPr lang="en-US" sz="2800" dirty="0" smtClean="0">
                <a:latin typeface="Berlin Sans FB" pitchFamily="34" charset="0"/>
              </a:rPr>
              <a:t>…..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029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c. COMBINING OF APPROACH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Mengkombinasikan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antara</a:t>
            </a:r>
            <a:r>
              <a:rPr lang="en-US" sz="2200" dirty="0" smtClean="0">
                <a:latin typeface="Berlin Sans FB" pitchFamily="34" charset="0"/>
              </a:rPr>
              <a:t> DIRECTIVE &amp; NON DIRECTIVE APPROACH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Misal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mulai</a:t>
            </a:r>
            <a:r>
              <a:rPr lang="en-US" sz="2200" dirty="0" smtClean="0">
                <a:latin typeface="Berlin Sans FB" pitchFamily="34" charset="0"/>
              </a:rPr>
              <a:t> dg NON DIRECTIVE </a:t>
            </a:r>
            <a:r>
              <a:rPr lang="en-US" sz="2200" dirty="0" err="1" smtClean="0">
                <a:latin typeface="Berlin Sans FB" pitchFamily="34" charset="0"/>
              </a:rPr>
              <a:t>utk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mendorong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Itee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bicara</a:t>
            </a:r>
            <a:r>
              <a:rPr lang="en-US" sz="2200" dirty="0" smtClean="0">
                <a:latin typeface="Berlin Sans FB" pitchFamily="34" charset="0"/>
              </a:rPr>
              <a:t> &amp; </a:t>
            </a:r>
            <a:r>
              <a:rPr lang="en-US" sz="2200" dirty="0" err="1" smtClean="0">
                <a:latin typeface="Berlin Sans FB" pitchFamily="34" charset="0"/>
              </a:rPr>
              <a:t>menyatakan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masalahnya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 SWITCH dg DIRECTIVE APPROACH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saat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mendiskusikan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solusi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harus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dilakukan</a:t>
            </a:r>
            <a:endParaRPr lang="en-US" sz="2200" dirty="0" smtClean="0">
              <a:latin typeface="Berlin Sans FB" pitchFamily="34" charset="0"/>
              <a:sym typeface="Wingdings" pitchFamily="2" charset="2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DIRECTIVE APPROACH,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merup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terbaik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memperoleh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fakta,memberi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info &amp;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membuat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diagnosa</a:t>
            </a:r>
            <a:endParaRPr lang="en-US" sz="2200" dirty="0" smtClean="0">
              <a:latin typeface="Berlin Sans FB" pitchFamily="34" charset="0"/>
              <a:sym typeface="Wingdings" pitchFamily="2" charset="2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NON DIRECTIVE APPROACH,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merup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cara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terbaik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membuka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“area’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persoalan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umum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&amp;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memperoleh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info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spontan</a:t>
            </a:r>
            <a:endParaRPr lang="en-US" sz="2200" dirty="0" smtClean="0">
              <a:latin typeface="Berlin Sans FB" pitchFamily="34" charset="0"/>
              <a:sym typeface="Wingdings" pitchFamily="2" charset="2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Tugas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paling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sulit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: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menentukan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pendekatan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sesuai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situasi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ttt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&amp;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tdk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cocok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utk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Berlin Sans FB" pitchFamily="34" charset="0"/>
                <a:sym typeface="Wingdings" pitchFamily="2" charset="2"/>
              </a:rPr>
              <a:t>situasi</a:t>
            </a:r>
            <a:r>
              <a:rPr lang="en-US" sz="2200" dirty="0" smtClean="0">
                <a:latin typeface="Berlin Sans FB" pitchFamily="34" charset="0"/>
                <a:sym typeface="Wingdings" pitchFamily="2" charset="2"/>
              </a:rPr>
              <a:t> lain.</a:t>
            </a:r>
            <a:endParaRPr lang="en-US" sz="2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STRUCTURING INTERVIEW</a:t>
            </a:r>
            <a:endParaRPr lang="en-US" sz="28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276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Berlin Sans FB" pitchFamily="34" charset="0"/>
              </a:rPr>
              <a:t>Tdk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standard format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Interview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rangka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.</a:t>
            </a:r>
          </a:p>
          <a:p>
            <a:r>
              <a:rPr lang="en-US" sz="2400" dirty="0" err="1" smtClean="0">
                <a:latin typeface="Berlin Sans FB" pitchFamily="34" charset="0"/>
              </a:rPr>
              <a:t>Echterling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Hartsough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Zarle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memberikan</a:t>
            </a:r>
            <a:r>
              <a:rPr lang="en-US" sz="2400" dirty="0" smtClean="0">
                <a:latin typeface="Berlin Sans FB" pitchFamily="34" charset="0"/>
              </a:rPr>
              <a:t> MODEL TAHAPAN KONSELING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disusun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rangka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Community Crisis Center </a:t>
            </a:r>
            <a:r>
              <a:rPr lang="en-US" sz="2400" dirty="0" err="1" smtClean="0">
                <a:latin typeface="Berlin Sans FB" pitchFamily="34" charset="0"/>
              </a:rPr>
              <a:t>dan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juga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membantu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kapan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menggunakan</a:t>
            </a:r>
            <a:r>
              <a:rPr lang="en-US" sz="2400" dirty="0" smtClean="0">
                <a:latin typeface="Berlin Sans FB" pitchFamily="34" charset="0"/>
              </a:rPr>
              <a:t> Directive, Non Directive &amp; Combination Approach</a:t>
            </a:r>
          </a:p>
          <a:p>
            <a:pPr>
              <a:buNone/>
            </a:pPr>
            <a:endParaRPr lang="en-US" sz="1800" dirty="0" smtClean="0">
              <a:latin typeface="Berlin Sans FB" pitchFamily="34" charset="0"/>
            </a:endParaRPr>
          </a:p>
          <a:p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PHASE OF COUNSELING INTERVIEW</a:t>
            </a:r>
            <a:endParaRPr lang="en-US" sz="28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latin typeface="Berlin Sans FB" pitchFamily="34" charset="0"/>
              </a:rPr>
              <a:t>             AFFECTIVE			             COGNITIVE</a:t>
            </a:r>
          </a:p>
          <a:p>
            <a:endParaRPr lang="en-US" sz="1800" dirty="0" smtClean="0">
              <a:latin typeface="Berlin Sans FB" pitchFamily="34" charset="0"/>
            </a:endParaRPr>
          </a:p>
          <a:p>
            <a:r>
              <a:rPr lang="en-US" sz="1800" dirty="0" smtClean="0">
                <a:latin typeface="Berlin Sans FB" pitchFamily="34" charset="0"/>
              </a:rPr>
              <a:t>  </a:t>
            </a:r>
            <a:endParaRPr lang="en-US" sz="1800" dirty="0">
              <a:latin typeface="Berlin Sans FB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1828800"/>
          <a:ext cx="76962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8100"/>
                <a:gridCol w="3848100"/>
              </a:tblGrid>
              <a:tr h="22098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600" b="0" dirty="0" smtClean="0">
                          <a:latin typeface="Berlin Sans FB" pitchFamily="34" charset="0"/>
                        </a:rPr>
                        <a:t>ESTABLISH</a:t>
                      </a:r>
                      <a:r>
                        <a:rPr lang="en-US" sz="1600" b="0" baseline="0" dirty="0" smtClean="0">
                          <a:latin typeface="Berlin Sans FB" pitchFamily="34" charset="0"/>
                        </a:rPr>
                        <a:t>MENT OF  A HELPFUL CLIMATE</a:t>
                      </a:r>
                      <a:r>
                        <a:rPr lang="en-US" b="0" dirty="0" smtClean="0">
                          <a:latin typeface="Berlin Sans FB" pitchFamily="34" charset="0"/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Making Contact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Defining Roles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Developing A Relationship</a:t>
                      </a:r>
                      <a:endParaRPr lang="en-US" b="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Berlin Sans FB" pitchFamily="34" charset="0"/>
                        </a:rPr>
                        <a:t>2.    ASSESMENT OF CRISIS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Accepting</a:t>
                      </a:r>
                      <a:r>
                        <a:rPr lang="en-US" b="0" baseline="0" dirty="0" smtClean="0">
                          <a:latin typeface="Berlin Sans FB" pitchFamily="34" charset="0"/>
                        </a:rPr>
                        <a:t> Information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baseline="0" dirty="0" smtClean="0">
                          <a:latin typeface="Berlin Sans FB" pitchFamily="34" charset="0"/>
                        </a:rPr>
                        <a:t>Encouraging Information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baseline="0" dirty="0" smtClean="0">
                          <a:latin typeface="Berlin Sans FB" pitchFamily="34" charset="0"/>
                        </a:rPr>
                        <a:t>Restating Information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baseline="0" dirty="0" smtClean="0">
                          <a:latin typeface="Berlin Sans FB" pitchFamily="34" charset="0"/>
                        </a:rPr>
                        <a:t>Questioning for information</a:t>
                      </a:r>
                      <a:endParaRPr lang="en-US" b="0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  <a:tr h="22098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Berlin Sans FB" pitchFamily="34" charset="0"/>
                        </a:rPr>
                        <a:t>3.   AFFECT</a:t>
                      </a:r>
                      <a:r>
                        <a:rPr lang="en-US" b="0" baseline="0" dirty="0" smtClean="0">
                          <a:latin typeface="Berlin Sans FB" pitchFamily="34" charset="0"/>
                        </a:rPr>
                        <a:t> INTEGRATION</a:t>
                      </a:r>
                      <a:endParaRPr lang="en-US" b="0" dirty="0" smtClean="0"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Accepting Feelings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Encouraging Feelings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Reflecting Feelings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Questioning Feelings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="0" dirty="0" smtClean="0">
                          <a:latin typeface="Berlin Sans FB" pitchFamily="34" charset="0"/>
                        </a:rPr>
                        <a:t>Relating Feelings to consequences</a:t>
                      </a:r>
                      <a:endParaRPr lang="en-US" b="0" dirty="0"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Berlin Sans FB" pitchFamily="34" charset="0"/>
                        </a:rPr>
                        <a:t>4. PROBLEM</a:t>
                      </a:r>
                      <a:r>
                        <a:rPr lang="en-US" baseline="0" dirty="0" smtClean="0">
                          <a:latin typeface="Berlin Sans FB" pitchFamily="34" charset="0"/>
                        </a:rPr>
                        <a:t> SOLVING</a:t>
                      </a:r>
                      <a:endParaRPr lang="en-US" dirty="0" smtClean="0">
                        <a:latin typeface="Berlin Sans FB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dirty="0" smtClean="0">
                          <a:latin typeface="Berlin Sans FB" pitchFamily="34" charset="0"/>
                        </a:rPr>
                        <a:t>Offering Information</a:t>
                      </a:r>
                      <a:r>
                        <a:rPr lang="en-US" baseline="0" dirty="0" smtClean="0">
                          <a:latin typeface="Berlin Sans FB" pitchFamily="34" charset="0"/>
                        </a:rPr>
                        <a:t> or explanation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>
                          <a:latin typeface="Berlin Sans FB" pitchFamily="34" charset="0"/>
                        </a:rPr>
                        <a:t>Generating Alternatives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>
                          <a:latin typeface="Berlin Sans FB" pitchFamily="34" charset="0"/>
                        </a:rPr>
                        <a:t>Decision Making</a:t>
                      </a:r>
                    </a:p>
                    <a:p>
                      <a:pPr marL="342900" indent="-342900">
                        <a:buFont typeface="+mj-lt"/>
                        <a:buAutoNum type="alphaLcPeriod"/>
                      </a:pPr>
                      <a:r>
                        <a:rPr lang="en-US" baseline="0" dirty="0" smtClean="0">
                          <a:latin typeface="Berlin Sans FB" pitchFamily="34" charset="0"/>
                        </a:rPr>
                        <a:t>Mobilizing Resources</a:t>
                      </a:r>
                      <a:endParaRPr lang="en-US" dirty="0">
                        <a:latin typeface="Berlin Sans FB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…….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Berlin Sans FB" pitchFamily="34" charset="0"/>
              </a:rPr>
              <a:t>THE AFFECTIVE = EMOTIONAL PHASE ( 1 – 3)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Memfokuskan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pada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perasaan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Itee</a:t>
            </a:r>
            <a:endParaRPr lang="en-US" sz="22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Konselor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harus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membangun</a:t>
            </a:r>
            <a:r>
              <a:rPr lang="en-US" sz="2200" dirty="0" smtClean="0">
                <a:latin typeface="Berlin Sans FB" pitchFamily="34" charset="0"/>
              </a:rPr>
              <a:t> TRUST &amp; </a:t>
            </a:r>
            <a:r>
              <a:rPr lang="en-US" sz="2200" dirty="0" err="1" smtClean="0">
                <a:latin typeface="Berlin Sans FB" pitchFamily="34" charset="0"/>
              </a:rPr>
              <a:t>memfokuskan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pada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perasaan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klien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mengenai</a:t>
            </a:r>
            <a:r>
              <a:rPr lang="en-US" sz="2200" dirty="0" smtClean="0">
                <a:latin typeface="Berlin Sans FB" pitchFamily="34" charset="0"/>
              </a:rPr>
              <a:t> SELF &amp; </a:t>
            </a:r>
            <a:r>
              <a:rPr lang="en-US" sz="2200" dirty="0" err="1" smtClean="0">
                <a:latin typeface="Berlin Sans FB" pitchFamily="34" charset="0"/>
              </a:rPr>
              <a:t>Bagaimana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Itee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menghadapi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problemnya</a:t>
            </a:r>
            <a:endParaRPr lang="en-US" sz="22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Berlin Sans FB" pitchFamily="34" charset="0"/>
              </a:rPr>
              <a:t>NON DIRECTIVE APPROACH </a:t>
            </a:r>
            <a:r>
              <a:rPr lang="en-US" sz="2200" dirty="0" err="1" smtClean="0">
                <a:latin typeface="Berlin Sans FB" pitchFamily="34" charset="0"/>
              </a:rPr>
              <a:t>merupakan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cara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terbaik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untuk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Konselor</a:t>
            </a:r>
            <a:r>
              <a:rPr lang="en-US" sz="2200" dirty="0" smtClean="0">
                <a:latin typeface="Berlin Sans FB" pitchFamily="34" charset="0"/>
              </a:rPr>
              <a:t> pd </a:t>
            </a:r>
            <a:r>
              <a:rPr lang="en-US" sz="2200" dirty="0" err="1" smtClean="0">
                <a:latin typeface="Berlin Sans FB" pitchFamily="34" charset="0"/>
              </a:rPr>
              <a:t>tahap</a:t>
            </a:r>
            <a:r>
              <a:rPr lang="en-US" sz="2200" dirty="0" smtClean="0">
                <a:latin typeface="Berlin Sans FB" pitchFamily="34" charset="0"/>
              </a:rPr>
              <a:t> affective </a:t>
            </a:r>
            <a:r>
              <a:rPr lang="en-US" sz="2200" dirty="0" err="1" smtClean="0">
                <a:latin typeface="Berlin Sans FB" pitchFamily="34" charset="0"/>
              </a:rPr>
              <a:t>ini</a:t>
            </a:r>
            <a:endParaRPr lang="en-US" sz="2200" dirty="0" smtClean="0">
              <a:latin typeface="Berlin Sans FB" pitchFamily="34" charset="0"/>
            </a:endParaRPr>
          </a:p>
          <a:p>
            <a:endParaRPr lang="en-US" sz="22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Berlin Sans FB" pitchFamily="34" charset="0"/>
              </a:rPr>
              <a:t>THE COGNITIVE = THINKING PHASE (2 -4)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Memfokuskan</a:t>
            </a:r>
            <a:r>
              <a:rPr lang="en-US" sz="2200" dirty="0" smtClean="0">
                <a:latin typeface="Berlin Sans FB" pitchFamily="34" charset="0"/>
              </a:rPr>
              <a:t> pd </a:t>
            </a:r>
            <a:r>
              <a:rPr lang="en-US" sz="2200" dirty="0" err="1" smtClean="0">
                <a:latin typeface="Berlin Sans FB" pitchFamily="34" charset="0"/>
              </a:rPr>
              <a:t>bagaimana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menyelesaikan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masalah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dan</a:t>
            </a:r>
            <a:r>
              <a:rPr lang="en-US" sz="2200" dirty="0" smtClean="0">
                <a:latin typeface="Berlin Sans FB" pitchFamily="34" charset="0"/>
              </a:rPr>
              <a:t> ACTION </a:t>
            </a:r>
            <a:r>
              <a:rPr lang="en-US" sz="2200" dirty="0" err="1" smtClean="0">
                <a:latin typeface="Berlin Sans FB" pitchFamily="34" charset="0"/>
              </a:rPr>
              <a:t>apa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harus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dilakukan</a:t>
            </a:r>
            <a:endParaRPr lang="en-US" sz="22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smtClean="0">
                <a:latin typeface="Berlin Sans FB" pitchFamily="34" charset="0"/>
              </a:rPr>
              <a:t>DIRECTIVE &amp; COMBINATION OF APPROACH </a:t>
            </a:r>
            <a:r>
              <a:rPr lang="en-US" sz="2200" dirty="0" err="1" smtClean="0">
                <a:latin typeface="Berlin Sans FB" pitchFamily="34" charset="0"/>
              </a:rPr>
              <a:t>merupakan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cara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terbaik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untuk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Konselor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pada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tahap</a:t>
            </a:r>
            <a:r>
              <a:rPr lang="en-US" sz="2200" dirty="0" smtClean="0">
                <a:latin typeface="Berlin Sans FB" pitchFamily="34" charset="0"/>
              </a:rPr>
              <a:t> cognitive</a:t>
            </a:r>
            <a:endParaRPr lang="en-US" sz="2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LANGKAH-LANGKAH INTERVIEW DLM KONSELING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Menciptakan</a:t>
            </a:r>
            <a:r>
              <a:rPr lang="en-US" sz="2000" dirty="0" smtClean="0">
                <a:latin typeface="Berlin Sans FB" pitchFamily="34" charset="0"/>
              </a:rPr>
              <a:t> ‘good rapport’ &amp; </a:t>
            </a:r>
            <a:r>
              <a:rPr lang="en-US" sz="2000" dirty="0" err="1" smtClean="0">
                <a:latin typeface="Berlin Sans FB" pitchFamily="34" charset="0"/>
              </a:rPr>
              <a:t>mengembangkan</a:t>
            </a:r>
            <a:r>
              <a:rPr lang="en-US" sz="2000" dirty="0" smtClean="0">
                <a:latin typeface="Berlin Sans FB" pitchFamily="34" charset="0"/>
              </a:rPr>
              <a:t> feeling of trust (Phase 1)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Melanjutkan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menemukan</a:t>
            </a:r>
            <a:r>
              <a:rPr lang="en-US" sz="2000" dirty="0" smtClean="0">
                <a:latin typeface="Berlin Sans FB" pitchFamily="34" charset="0"/>
              </a:rPr>
              <a:t> problem </a:t>
            </a:r>
            <a:r>
              <a:rPr lang="en-US" sz="2000" dirty="0" err="1" smtClean="0">
                <a:latin typeface="Berlin Sans FB" pitchFamily="34" charset="0"/>
              </a:rPr>
              <a:t>Itee</a:t>
            </a:r>
            <a:r>
              <a:rPr lang="en-US" sz="2000" dirty="0" smtClean="0">
                <a:latin typeface="Berlin Sans FB" pitchFamily="34" charset="0"/>
              </a:rPr>
              <a:t> (Phase 2)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Menggali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lbh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dalam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perasaan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Itee</a:t>
            </a:r>
            <a:r>
              <a:rPr lang="en-US" sz="2000" dirty="0" smtClean="0">
                <a:latin typeface="Berlin Sans FB" pitchFamily="34" charset="0"/>
              </a:rPr>
              <a:t> (Phase 3)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Membuat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Keputusan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tentang</a:t>
            </a:r>
            <a:r>
              <a:rPr lang="en-US" sz="2000" dirty="0" smtClean="0">
                <a:latin typeface="Berlin Sans FB" pitchFamily="34" charset="0"/>
              </a:rPr>
              <a:t> langkah2 Action (Phase 4)</a:t>
            </a:r>
          </a:p>
          <a:p>
            <a:pPr>
              <a:buNone/>
            </a:pPr>
            <a:endParaRPr lang="en-US" sz="20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Berlin Sans FB" pitchFamily="34" charset="0"/>
              </a:rPr>
              <a:t>SARAN :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Jangan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pindah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phase 1 </a:t>
            </a:r>
            <a:r>
              <a:rPr lang="en-US" sz="2000" dirty="0" err="1" smtClean="0">
                <a:latin typeface="Berlin Sans FB" pitchFamily="34" charset="0"/>
              </a:rPr>
              <a:t>langsung</a:t>
            </a:r>
            <a:r>
              <a:rPr lang="en-US" sz="2000" dirty="0" smtClean="0">
                <a:latin typeface="Berlin Sans FB" pitchFamily="34" charset="0"/>
              </a:rPr>
              <a:t> phase  </a:t>
            </a:r>
            <a:r>
              <a:rPr lang="en-US" sz="2000" dirty="0" err="1" smtClean="0">
                <a:latin typeface="Berlin Sans FB" pitchFamily="34" charset="0"/>
              </a:rPr>
              <a:t>atau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mengabaikan</a:t>
            </a:r>
            <a:r>
              <a:rPr lang="en-US" sz="2000" dirty="0" smtClean="0">
                <a:latin typeface="Berlin Sans FB" pitchFamily="34" charset="0"/>
              </a:rPr>
              <a:t> phase 3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Bila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Konselor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belum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mampu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mendalami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perasaan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Itee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maka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sangat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sulit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memahami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persoalan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Itee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atau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menemukan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solusinya</a:t>
            </a:r>
            <a:endParaRPr lang="en-US" sz="20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KONSELOR</a:t>
            </a:r>
            <a:endParaRPr lang="en-US" sz="28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Disebut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karena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sering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Menolong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Membantu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Menyelesaikan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Masalah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Fisik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Emosional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Finansial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Akademik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Masalah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Pribadi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Perkawinan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Alkoholik</a:t>
            </a:r>
            <a:r>
              <a:rPr lang="en-US" sz="2400" dirty="0" smtClean="0">
                <a:latin typeface="Berlin Sans FB" pitchFamily="34" charset="0"/>
              </a:rPr>
              <a:t>, Drug, </a:t>
            </a:r>
            <a:r>
              <a:rPr lang="en-US" sz="2400" dirty="0" err="1" smtClean="0">
                <a:latin typeface="Berlin Sans FB" pitchFamily="34" charset="0"/>
              </a:rPr>
              <a:t>dll</a:t>
            </a:r>
            <a:r>
              <a:rPr lang="en-US" sz="2400" dirty="0" smtClean="0">
                <a:latin typeface="Berlin Sans FB" pitchFamily="34" charset="0"/>
              </a:rPr>
              <a:t>)</a:t>
            </a: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Interview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rangka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Butuh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Kepekaan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tinggi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karena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dihadapi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“ a people feel in capable”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Butuh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trust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keterbukaan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tinggi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ingin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memahami</a:t>
            </a:r>
            <a:r>
              <a:rPr lang="en-US" sz="2400" dirty="0" smtClean="0">
                <a:latin typeface="Berlin Sans FB" pitchFamily="34" charset="0"/>
              </a:rPr>
              <a:t> problem </a:t>
            </a:r>
            <a:r>
              <a:rPr lang="en-US" sz="2400" dirty="0" err="1" smtClean="0">
                <a:latin typeface="Berlin Sans FB" pitchFamily="34" charset="0"/>
              </a:rPr>
              <a:t>klien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Butuh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Pengetahuan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Pelatihan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&amp;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Ketrampilan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shg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melaksanakan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secara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profesional</a:t>
            </a: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Berlin Sans FB" pitchFamily="34" charset="0"/>
              </a:rPr>
              <a:t>PREPARING FOR THE COUNSELING INTERVIEW</a:t>
            </a:r>
            <a:endParaRPr lang="en-US" sz="24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9530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Persiapan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mulai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DIRI SENDIRI, </a:t>
            </a:r>
            <a:r>
              <a:rPr lang="en-US" sz="2400" dirty="0" err="1" smtClean="0">
                <a:latin typeface="Berlin Sans FB" pitchFamily="34" charset="0"/>
              </a:rPr>
              <a:t>melalui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Self Analysis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doesn’t know her/his self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 (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) </a:t>
            </a:r>
            <a:r>
              <a:rPr lang="en-US" sz="2400" dirty="0" err="1" smtClean="0">
                <a:latin typeface="Berlin Sans FB" pitchFamily="34" charset="0"/>
              </a:rPr>
              <a:t>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mengalami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kesulitan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memahami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menolong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orang</a:t>
            </a:r>
            <a:r>
              <a:rPr lang="en-US" sz="2400" dirty="0" smtClean="0">
                <a:latin typeface="Berlin Sans FB" pitchFamily="34" charset="0"/>
              </a:rPr>
              <a:t> lain.</a:t>
            </a: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Berlin Sans FB" pitchFamily="34" charset="0"/>
              </a:rPr>
              <a:t>1. Analysis SELF : the interviewer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Self Analysis </a:t>
            </a:r>
            <a:r>
              <a:rPr lang="en-US" sz="2400" dirty="0" err="1" smtClean="0">
                <a:latin typeface="Berlin Sans FB" pitchFamily="34" charset="0"/>
              </a:rPr>
              <a:t>mulai</a:t>
            </a:r>
            <a:r>
              <a:rPr lang="en-US" sz="2400" dirty="0" smtClean="0">
                <a:latin typeface="Berlin Sans FB" pitchFamily="34" charset="0"/>
              </a:rPr>
              <a:t> dg </a:t>
            </a:r>
            <a:r>
              <a:rPr lang="en-US" sz="2400" dirty="0" err="1" smtClean="0">
                <a:latin typeface="Berlin Sans FB" pitchFamily="34" charset="0"/>
              </a:rPr>
              <a:t>menilai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karakteristik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kepribadian</a:t>
            </a:r>
            <a:r>
              <a:rPr lang="en-US" sz="2400" dirty="0" smtClean="0">
                <a:latin typeface="Berlin Sans FB" pitchFamily="34" charset="0"/>
              </a:rPr>
              <a:t> DIRI SENDIRI, </a:t>
            </a:r>
            <a:r>
              <a:rPr lang="en-US" sz="2400" dirty="0" err="1" smtClean="0">
                <a:latin typeface="Berlin Sans FB" pitchFamily="34" charset="0"/>
              </a:rPr>
              <a:t>misal</a:t>
            </a:r>
            <a:r>
              <a:rPr lang="en-US" sz="2400" dirty="0" smtClean="0">
                <a:latin typeface="Berlin Sans FB" pitchFamily="34" charset="0"/>
              </a:rPr>
              <a:t> : open minded, optimistic, serious, </a:t>
            </a:r>
            <a:r>
              <a:rPr lang="en-US" sz="2400" dirty="0" err="1" smtClean="0">
                <a:latin typeface="Berlin Sans FB" pitchFamily="34" charset="0"/>
              </a:rPr>
              <a:t>sabar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yakin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dirikah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kita</a:t>
            </a:r>
            <a:r>
              <a:rPr lang="en-US" sz="2400" dirty="0" smtClean="0">
                <a:latin typeface="Berlin Sans FB" pitchFamily="34" charset="0"/>
              </a:rPr>
              <a:t>?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Don’t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argumentatif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&amp;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Defensif</a:t>
            </a:r>
            <a:endParaRPr lang="en-US" sz="24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Penelitian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kualitatif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menunjukkan</a:t>
            </a:r>
            <a:r>
              <a:rPr lang="en-US" sz="2400" dirty="0" smtClean="0">
                <a:latin typeface="Berlin Sans FB" pitchFamily="34" charset="0"/>
              </a:rPr>
              <a:t> , </a:t>
            </a:r>
            <a:r>
              <a:rPr lang="en-US" sz="2400" dirty="0" err="1" smtClean="0">
                <a:latin typeface="Berlin Sans FB" pitchFamily="34" charset="0"/>
              </a:rPr>
              <a:t>bhw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kualitas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intrinsik</a:t>
            </a:r>
            <a:r>
              <a:rPr lang="en-US" sz="2400" dirty="0" smtClean="0">
                <a:latin typeface="Berlin Sans FB" pitchFamily="34" charset="0"/>
              </a:rPr>
              <a:t> personality, attitude &amp; non verbal </a:t>
            </a:r>
            <a:r>
              <a:rPr lang="en-US" sz="2400" dirty="0" err="1" smtClean="0">
                <a:latin typeface="Berlin Sans FB" pitchFamily="34" charset="0"/>
              </a:rPr>
              <a:t>behaviour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sgt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penting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terciptanya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efektif</a:t>
            </a:r>
            <a:endParaRPr lang="en-US" sz="2400" dirty="0" smtClean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chemeClr val="accent1"/>
                </a:solidFill>
                <a:latin typeface="Berlin Sans FB" pitchFamily="34" charset="0"/>
              </a:rPr>
              <a:t>…..</a:t>
            </a:r>
            <a:endParaRPr lang="en-US" sz="2800" dirty="0">
              <a:solidFill>
                <a:schemeClr val="accent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err="1" smtClean="0">
                <a:solidFill>
                  <a:schemeClr val="accent1"/>
                </a:solidFill>
                <a:latin typeface="Berlin Sans FB" pitchFamily="34" charset="0"/>
              </a:rPr>
              <a:t>Sebagai</a:t>
            </a:r>
            <a:r>
              <a:rPr lang="en-US" sz="2400" b="1" dirty="0" smtClean="0">
                <a:solidFill>
                  <a:schemeClr val="accent1"/>
                </a:solidFill>
                <a:latin typeface="Berlin Sans FB" pitchFamily="34" charset="0"/>
              </a:rPr>
              <a:t> Interviewer </a:t>
            </a:r>
            <a:r>
              <a:rPr lang="en-US" sz="2400" b="1" dirty="0" err="1" smtClean="0">
                <a:solidFill>
                  <a:schemeClr val="accent1"/>
                </a:solidFill>
                <a:latin typeface="Berlin Sans FB" pitchFamily="34" charset="0"/>
              </a:rPr>
              <a:t>dalam</a:t>
            </a:r>
            <a:r>
              <a:rPr lang="en-US" sz="2400" b="1" dirty="0" smtClean="0">
                <a:solidFill>
                  <a:schemeClr val="accent1"/>
                </a:solidFill>
                <a:latin typeface="Berlin Sans FB" pitchFamily="34" charset="0"/>
              </a:rPr>
              <a:t> </a:t>
            </a:r>
            <a:r>
              <a:rPr lang="en-US" sz="2400" b="1" dirty="0" err="1" smtClean="0">
                <a:solidFill>
                  <a:schemeClr val="accent1"/>
                </a:solidFill>
                <a:latin typeface="Berlin Sans FB" pitchFamily="34" charset="0"/>
              </a:rPr>
              <a:t>Konseling</a:t>
            </a:r>
            <a:r>
              <a:rPr lang="en-US" sz="2400" b="1" dirty="0" smtClean="0">
                <a:solidFill>
                  <a:schemeClr val="accent1"/>
                </a:solidFill>
                <a:latin typeface="Berlin Sans FB" pitchFamily="34" charset="0"/>
              </a:rPr>
              <a:t> , </a:t>
            </a:r>
            <a:r>
              <a:rPr lang="en-US" sz="2400" b="1" dirty="0" err="1" smtClean="0">
                <a:solidFill>
                  <a:schemeClr val="accent1"/>
                </a:solidFill>
                <a:latin typeface="Berlin Sans FB" pitchFamily="34" charset="0"/>
              </a:rPr>
              <a:t>maka</a:t>
            </a:r>
            <a:r>
              <a:rPr lang="en-US" sz="2400" b="1" dirty="0" smtClean="0">
                <a:solidFill>
                  <a:schemeClr val="accent1"/>
                </a:solidFill>
                <a:latin typeface="Berlin Sans FB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Tidak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diperkenankan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mendominasi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interaksi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memiliki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keinginan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tulus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membantu</a:t>
            </a:r>
            <a:r>
              <a:rPr lang="en-US" sz="2400" dirty="0" smtClean="0">
                <a:latin typeface="Berlin Sans FB" pitchFamily="34" charset="0"/>
              </a:rPr>
              <a:t> org lain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People Oriented,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bukan</a:t>
            </a:r>
            <a:r>
              <a:rPr lang="en-US" sz="2400" dirty="0" smtClean="0">
                <a:latin typeface="Berlin Sans FB" pitchFamily="34" charset="0"/>
              </a:rPr>
              <a:t> Problem Oriented (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membutuhkan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bantuan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bukan</a:t>
            </a:r>
            <a:r>
              <a:rPr lang="en-US" sz="2400" dirty="0" smtClean="0">
                <a:latin typeface="Berlin Sans FB" pitchFamily="34" charset="0"/>
              </a:rPr>
              <a:t> “</a:t>
            </a:r>
            <a:r>
              <a:rPr lang="en-US" sz="2400" dirty="0" err="1" smtClean="0">
                <a:latin typeface="Berlin Sans FB" pitchFamily="34" charset="0"/>
              </a:rPr>
              <a:t>resep</a:t>
            </a:r>
            <a:r>
              <a:rPr lang="en-US" sz="2400" dirty="0" smtClean="0">
                <a:latin typeface="Berlin Sans FB" pitchFamily="34" charset="0"/>
              </a:rPr>
              <a:t>”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menyelesai</a:t>
            </a:r>
            <a:r>
              <a:rPr lang="en-US" sz="2400" dirty="0" smtClean="0">
                <a:latin typeface="Berlin Sans FB" pitchFamily="34" charset="0"/>
              </a:rPr>
              <a:t>- </a:t>
            </a:r>
            <a:r>
              <a:rPr lang="en-US" sz="2400" dirty="0" err="1" smtClean="0">
                <a:latin typeface="Berlin Sans FB" pitchFamily="34" charset="0"/>
              </a:rPr>
              <a:t>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masalah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People Center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peka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thd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ko-munikatif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menentramkan</a:t>
            </a:r>
            <a:r>
              <a:rPr lang="en-US" sz="2400" dirty="0" smtClean="0">
                <a:latin typeface="Berlin Sans FB" pitchFamily="34" charset="0"/>
              </a:rPr>
              <a:t>, sungguh2 </a:t>
            </a:r>
            <a:r>
              <a:rPr lang="en-US" sz="2400" dirty="0" err="1" smtClean="0">
                <a:latin typeface="Berlin Sans FB" pitchFamily="34" charset="0"/>
              </a:rPr>
              <a:t>mampu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mema-hami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perasaan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klien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harus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merupakan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tempat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nyaman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menya-takan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persoalan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pribadi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persoalan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memalukan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mengekspresikan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penderitaannya</a:t>
            </a:r>
            <a:endParaRPr lang="en-US" sz="2400" dirty="0" smtClean="0">
              <a:latin typeface="Berlin Sans FB" pitchFamily="34" charset="0"/>
            </a:endParaRPr>
          </a:p>
          <a:p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  <a:latin typeface="Berlin Sans FB" pitchFamily="34" charset="0"/>
              </a:rPr>
              <a:t>Lanjutan</a:t>
            </a:r>
            <a:r>
              <a:rPr lang="en-US" sz="2800" dirty="0" smtClean="0">
                <a:solidFill>
                  <a:schemeClr val="accent1"/>
                </a:solidFill>
                <a:latin typeface="Berlin Sans FB" pitchFamily="34" charset="0"/>
              </a:rPr>
              <a:t>……….</a:t>
            </a:r>
            <a:endParaRPr lang="en-US" sz="2800" dirty="0">
              <a:solidFill>
                <a:schemeClr val="accent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1054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Berlin Sans FB" pitchFamily="34" charset="0"/>
              </a:rPr>
              <a:t>2. Analyzing Other : The Interviewee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latin typeface="Berlin Sans FB" pitchFamily="34" charset="0"/>
              </a:rPr>
              <a:t>Review </a:t>
            </a:r>
            <a:r>
              <a:rPr lang="en-US" sz="2400" dirty="0" err="1" smtClean="0">
                <a:latin typeface="Berlin Sans FB" pitchFamily="34" charset="0"/>
              </a:rPr>
              <a:t>segala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sesuatu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Anda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ketahui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tentang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Pendidikan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Pekerjaan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Latar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bel.keluarga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Organisasi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diikuti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pertemuan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sebelumnya</a:t>
            </a:r>
            <a:r>
              <a:rPr lang="en-US" sz="2400" dirty="0" smtClean="0">
                <a:latin typeface="Berlin Sans FB" pitchFamily="34" charset="0"/>
              </a:rPr>
              <a:t>, Medical Record, </a:t>
            </a:r>
            <a:r>
              <a:rPr lang="en-US" sz="2400" dirty="0" err="1" smtClean="0">
                <a:latin typeface="Berlin Sans FB" pitchFamily="34" charset="0"/>
              </a:rPr>
              <a:t>Riwayat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Psikologis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Hasil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Tes</a:t>
            </a:r>
            <a:r>
              <a:rPr lang="en-US" sz="2400" dirty="0" smtClean="0">
                <a:latin typeface="Berlin Sans FB" pitchFamily="34" charset="0"/>
              </a:rPr>
              <a:t>, Problem </a:t>
            </a:r>
            <a:r>
              <a:rPr lang="en-US" sz="2400" dirty="0" err="1" smtClean="0">
                <a:latin typeface="Berlin Sans FB" pitchFamily="34" charset="0"/>
              </a:rPr>
              <a:t>Masa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Lalu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Penyelesaian</a:t>
            </a:r>
            <a:r>
              <a:rPr lang="en-US" sz="2400" dirty="0" smtClean="0">
                <a:latin typeface="Berlin Sans FB" pitchFamily="34" charset="0"/>
              </a:rPr>
              <a:t> Problem </a:t>
            </a:r>
            <a:r>
              <a:rPr lang="en-US" sz="2400" dirty="0" err="1" smtClean="0">
                <a:latin typeface="Berlin Sans FB" pitchFamily="34" charset="0"/>
              </a:rPr>
              <a:t>Masa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Lalu</a:t>
            </a: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Tanyakan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kpd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Significant Person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misal</a:t>
            </a:r>
            <a:r>
              <a:rPr lang="en-US" sz="2400" dirty="0" smtClean="0">
                <a:latin typeface="Berlin Sans FB" pitchFamily="34" charset="0"/>
              </a:rPr>
              <a:t> : </a:t>
            </a:r>
            <a:r>
              <a:rPr lang="en-US" sz="2400" dirty="0" err="1" smtClean="0">
                <a:latin typeface="Berlin Sans FB" pitchFamily="34" charset="0"/>
              </a:rPr>
              <a:t>keluarga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rekan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kerja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atasan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memberikan</a:t>
            </a:r>
            <a:r>
              <a:rPr lang="en-US" sz="2400" dirty="0" smtClean="0">
                <a:latin typeface="Berlin Sans FB" pitchFamily="34" charset="0"/>
              </a:rPr>
              <a:t> insight </a:t>
            </a:r>
            <a:r>
              <a:rPr lang="en-US" sz="2400" dirty="0" err="1" smtClean="0">
                <a:latin typeface="Berlin Sans FB" pitchFamily="34" charset="0"/>
              </a:rPr>
              <a:t>tentang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en-US" sz="2400" dirty="0" err="1" smtClean="0">
                <a:latin typeface="Berlin Sans FB" pitchFamily="34" charset="0"/>
              </a:rPr>
              <a:t>klien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“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mengapa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Itee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butuh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bantuan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?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>
              <a:solidFill>
                <a:schemeClr val="accent1"/>
              </a:solidFill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HATI-HATI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kemungkinan</a:t>
            </a:r>
            <a:r>
              <a:rPr lang="en-US" sz="2400" dirty="0" smtClean="0">
                <a:latin typeface="Berlin Sans FB" pitchFamily="34" charset="0"/>
              </a:rPr>
              <a:t> info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diperoleh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org lain </a:t>
            </a:r>
            <a:r>
              <a:rPr lang="en-US" sz="2400" dirty="0" err="1" smtClean="0">
                <a:latin typeface="Berlin Sans FB" pitchFamily="34" charset="0"/>
              </a:rPr>
              <a:t>mengenai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mempengaruhi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sikap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menghambat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interaksi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–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.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Berpikirlah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beberapa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kali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bila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mempe-roleh</a:t>
            </a:r>
            <a:r>
              <a:rPr lang="en-US" sz="2400" dirty="0" smtClean="0">
                <a:latin typeface="Berlin Sans FB" pitchFamily="34" charset="0"/>
              </a:rPr>
              <a:t> info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berlawanan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(keep &amp; open mind</a:t>
            </a:r>
            <a:r>
              <a:rPr lang="en-US" sz="2400" dirty="0" smtClean="0">
                <a:latin typeface="Berlin Sans FB" pitchFamily="34" charset="0"/>
              </a:rPr>
              <a:t>)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Berlin Sans FB" pitchFamily="34" charset="0"/>
              </a:rPr>
              <a:t>VARIABLE SITUASIONAL</a:t>
            </a:r>
            <a:endParaRPr lang="en-US" sz="2800" b="1" dirty="0">
              <a:solidFill>
                <a:schemeClr val="accent1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1.  Variable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Situasional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di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Masa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Lalu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mungkin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mempengaruhi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seseorang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Kematian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anggota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kel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perceraian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ortu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kegagalan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studi</a:t>
            </a:r>
            <a:r>
              <a:rPr lang="en-US" sz="2400" dirty="0" smtClean="0">
                <a:latin typeface="Berlin Sans FB" pitchFamily="34" charset="0"/>
              </a:rPr>
              <a:t>, PHK, </a:t>
            </a:r>
            <a:r>
              <a:rPr lang="en-US" sz="2400" dirty="0" err="1" smtClean="0">
                <a:latin typeface="Berlin Sans FB" pitchFamily="34" charset="0"/>
              </a:rPr>
              <a:t>sakit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kronis</a:t>
            </a: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2. Variable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Situasional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Di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Masa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yang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Akan</a:t>
            </a:r>
            <a:r>
              <a:rPr lang="en-US" sz="2400" dirty="0" smtClean="0">
                <a:solidFill>
                  <a:schemeClr val="accent1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Berlin Sans FB" pitchFamily="34" charset="0"/>
              </a:rPr>
              <a:t>Datang</a:t>
            </a:r>
            <a:r>
              <a:rPr lang="en-US" sz="2400" dirty="0" smtClean="0">
                <a:latin typeface="Berlin Sans FB" pitchFamily="34" charset="0"/>
              </a:rPr>
              <a:t> yang </a:t>
            </a:r>
            <a:r>
              <a:rPr lang="en-US" sz="2400" dirty="0" err="1" smtClean="0">
                <a:latin typeface="Berlin Sans FB" pitchFamily="34" charset="0"/>
              </a:rPr>
              <a:t>mungkin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mempengaruhi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seseorang</a:t>
            </a:r>
            <a:r>
              <a:rPr lang="en-US" sz="24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Pending Graduation, Marriage, Surgery, Job Search/loss, Retirement</a:t>
            </a: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/ 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sering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terBELENGGU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lalu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masa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y.a.d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sehingga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kurang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mampu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mengembangkan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hal-hal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SAAT INI </a:t>
            </a:r>
            <a:r>
              <a:rPr lang="en-US" sz="2400" dirty="0" err="1" smtClean="0">
                <a:latin typeface="Berlin Sans FB" pitchFamily="34" charset="0"/>
              </a:rPr>
              <a:t>sedang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ber</a:t>
            </a:r>
            <a:r>
              <a:rPr lang="en-US" sz="2400" dirty="0" smtClean="0">
                <a:latin typeface="Berlin Sans FB" pitchFamily="34" charset="0"/>
              </a:rPr>
              <a:t>- </a:t>
            </a:r>
            <a:r>
              <a:rPr lang="en-US" sz="2400" dirty="0" err="1" smtClean="0">
                <a:latin typeface="Berlin Sans FB" pitchFamily="34" charset="0"/>
              </a:rPr>
              <a:t>langsung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  <a:latin typeface="Berlin Sans FB" pitchFamily="34" charset="0"/>
              </a:rPr>
              <a:t>APA YANG HARUS DILAKUKAN KONSELOR</a:t>
            </a:r>
            <a:r>
              <a:rPr lang="en-US" sz="2800" dirty="0" smtClean="0">
                <a:latin typeface="Berlin Sans FB" pitchFamily="34" charset="0"/>
              </a:rPr>
              <a:t> ?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47800" y="1295400"/>
            <a:ext cx="6248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Berlin Sans FB" pitchFamily="34" charset="0"/>
              </a:rPr>
              <a:t>Itee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butuh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bantuan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terkadang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tanpa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penjelasan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smtClean="0">
                <a:latin typeface="Berlin Sans FB" pitchFamily="34" charset="0"/>
              </a:rPr>
              <a:t>(</a:t>
            </a:r>
            <a:r>
              <a:rPr lang="en-US" sz="2000" dirty="0" err="1" smtClean="0">
                <a:latin typeface="Berlin Sans FB" pitchFamily="34" charset="0"/>
              </a:rPr>
              <a:t>bicara</a:t>
            </a:r>
            <a:r>
              <a:rPr lang="en-US" sz="2000" dirty="0" smtClean="0">
                <a:latin typeface="Berlin Sans FB" pitchFamily="34" charset="0"/>
              </a:rPr>
              <a:t>), </a:t>
            </a:r>
            <a:r>
              <a:rPr lang="en-US" sz="2000" dirty="0" err="1" smtClean="0">
                <a:latin typeface="Berlin Sans FB" pitchFamily="34" charset="0"/>
              </a:rPr>
              <a:t>bahkan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terkadang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dlm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situasi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tak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disangka</a:t>
            </a:r>
            <a:r>
              <a:rPr lang="en-US" sz="2000" dirty="0" smtClean="0">
                <a:latin typeface="Berlin Sans FB" pitchFamily="34" charset="0"/>
              </a:rPr>
              <a:t> 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2819400"/>
            <a:ext cx="4800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Berlin Sans FB" pitchFamily="34" charset="0"/>
              </a:rPr>
              <a:t>Konselor</a:t>
            </a:r>
            <a:r>
              <a:rPr lang="en-US" sz="2000" dirty="0" smtClean="0">
                <a:latin typeface="Berlin Sans FB" pitchFamily="34" charset="0"/>
              </a:rPr>
              <a:t> hrs </a:t>
            </a:r>
            <a:r>
              <a:rPr lang="en-US" sz="2000" dirty="0" err="1" smtClean="0">
                <a:latin typeface="Berlin Sans FB" pitchFamily="34" charset="0"/>
              </a:rPr>
              <a:t>mengandalkan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pengalaman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pengetahuan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ketrampilannya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utk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memahami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menangani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apa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sedang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mengganggunya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19400" y="4876800"/>
            <a:ext cx="335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itchFamily="34" charset="0"/>
              </a:rPr>
              <a:t>Listen ! </a:t>
            </a:r>
            <a:r>
              <a:rPr lang="en-US" dirty="0" err="1" smtClean="0">
                <a:latin typeface="Berlin Sans FB" pitchFamily="34" charset="0"/>
              </a:rPr>
              <a:t>Jangan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Banyak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Bicara</a:t>
            </a:r>
            <a:r>
              <a:rPr lang="en-US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Jangan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Berprasangka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267200" y="4495800"/>
            <a:ext cx="2286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657600" y="22860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4648200" y="2286000"/>
            <a:ext cx="152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Lanjutan</a:t>
            </a:r>
            <a:r>
              <a:rPr lang="en-US" sz="2800" dirty="0" smtClean="0">
                <a:latin typeface="Berlin Sans FB" pitchFamily="34" charset="0"/>
              </a:rPr>
              <a:t>…..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181600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Berlin Sans FB" pitchFamily="34" charset="0"/>
              </a:rPr>
              <a:t>3. Determining the Interviewing Approach</a:t>
            </a: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	</a:t>
            </a:r>
            <a:r>
              <a:rPr lang="en-US" sz="2400" dirty="0" err="1" smtClean="0">
                <a:latin typeface="Berlin Sans FB" pitchFamily="34" charset="0"/>
              </a:rPr>
              <a:t>Setelah</a:t>
            </a:r>
            <a:r>
              <a:rPr lang="en-US" sz="2400" dirty="0" smtClean="0">
                <a:latin typeface="Berlin Sans FB" pitchFamily="34" charset="0"/>
              </a:rPr>
              <a:t> dg </a:t>
            </a:r>
            <a:r>
              <a:rPr lang="en-US" sz="2400" dirty="0" err="1" smtClean="0">
                <a:latin typeface="Berlin Sans FB" pitchFamily="34" charset="0"/>
              </a:rPr>
              <a:t>hati-hati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melakukan</a:t>
            </a:r>
            <a:r>
              <a:rPr lang="en-US" sz="2400" dirty="0" smtClean="0">
                <a:latin typeface="Berlin Sans FB" pitchFamily="34" charset="0"/>
              </a:rPr>
              <a:t> analyzing self &amp; </a:t>
            </a:r>
            <a:r>
              <a:rPr lang="en-US" sz="2400" dirty="0" err="1" smtClean="0">
                <a:latin typeface="Berlin Sans FB" pitchFamily="34" charset="0"/>
              </a:rPr>
              <a:t>analy</a:t>
            </a:r>
            <a:r>
              <a:rPr lang="en-US" sz="2400" dirty="0" smtClean="0">
                <a:latin typeface="Berlin Sans FB" pitchFamily="34" charset="0"/>
              </a:rPr>
              <a:t>-zing other, </a:t>
            </a:r>
            <a:r>
              <a:rPr lang="en-US" sz="2400" dirty="0" err="1" smtClean="0">
                <a:latin typeface="Berlin Sans FB" pitchFamily="34" charset="0"/>
              </a:rPr>
              <a:t>sbg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Konselor</a:t>
            </a:r>
            <a:r>
              <a:rPr lang="en-US" sz="2400" dirty="0" smtClean="0">
                <a:latin typeface="Berlin Sans FB" pitchFamily="34" charset="0"/>
              </a:rPr>
              <a:t> / 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dpt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menentukan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pendeka</a:t>
            </a:r>
            <a:r>
              <a:rPr lang="en-US" sz="2400" dirty="0" smtClean="0">
                <a:latin typeface="Berlin Sans FB" pitchFamily="34" charset="0"/>
              </a:rPr>
              <a:t>-tan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sesuai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klien</a:t>
            </a: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400" dirty="0" smtClean="0">
              <a:latin typeface="Berlin Sans FB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a.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DIRECTIVE APPROACH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mengendalikan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proses</a:t>
            </a:r>
            <a:r>
              <a:rPr lang="en-US" sz="2400" dirty="0" smtClean="0">
                <a:latin typeface="Berlin Sans FB" pitchFamily="34" charset="0"/>
              </a:rPr>
              <a:t> interview (</a:t>
            </a:r>
            <a:r>
              <a:rPr lang="en-US" sz="2400" dirty="0" err="1" smtClean="0">
                <a:latin typeface="Berlin Sans FB" pitchFamily="34" charset="0"/>
              </a:rPr>
              <a:t>waktu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materi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interaksi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struktur</a:t>
            </a:r>
            <a:r>
              <a:rPr lang="en-US" sz="2400" dirty="0" smtClean="0">
                <a:latin typeface="Berlin Sans FB" pitchFamily="34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 </a:t>
            </a:r>
            <a:r>
              <a:rPr lang="en-US" sz="2400" dirty="0" err="1" smtClean="0">
                <a:latin typeface="Berlin Sans FB" pitchFamily="34" charset="0"/>
              </a:rPr>
              <a:t>dipandang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sbg</a:t>
            </a:r>
            <a:r>
              <a:rPr lang="en-US" sz="2400" dirty="0" smtClean="0">
                <a:latin typeface="Berlin Sans FB" pitchFamily="34" charset="0"/>
              </a:rPr>
              <a:t> AHLI, </a:t>
            </a:r>
            <a:r>
              <a:rPr lang="en-US" sz="2400" dirty="0" err="1" smtClean="0">
                <a:latin typeface="Berlin Sans FB" pitchFamily="34" charset="0"/>
              </a:rPr>
              <a:t>mengumpulkan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memberi</a:t>
            </a:r>
            <a:r>
              <a:rPr lang="en-US" sz="2400" dirty="0" smtClean="0">
                <a:latin typeface="Berlin Sans FB" pitchFamily="34" charset="0"/>
              </a:rPr>
              <a:t> info, </a:t>
            </a:r>
            <a:r>
              <a:rPr lang="en-US" sz="2400" dirty="0" err="1" smtClean="0">
                <a:latin typeface="Berlin Sans FB" pitchFamily="34" charset="0"/>
              </a:rPr>
              <a:t>menganalisa</a:t>
            </a:r>
            <a:r>
              <a:rPr lang="en-US" sz="2400" dirty="0" smtClean="0">
                <a:latin typeface="Berlin Sans FB" pitchFamily="34" charset="0"/>
              </a:rPr>
              <a:t> problem, </a:t>
            </a:r>
            <a:r>
              <a:rPr lang="en-US" sz="2400" dirty="0" err="1" smtClean="0">
                <a:latin typeface="Berlin Sans FB" pitchFamily="34" charset="0"/>
              </a:rPr>
              <a:t>memberi</a:t>
            </a:r>
            <a:r>
              <a:rPr lang="en-US" sz="2400" dirty="0" smtClean="0">
                <a:latin typeface="Berlin Sans FB" pitchFamily="34" charset="0"/>
              </a:rPr>
              <a:t> saran &amp; </a:t>
            </a:r>
            <a:r>
              <a:rPr lang="en-US" sz="2400" dirty="0" err="1" smtClean="0">
                <a:latin typeface="Berlin Sans FB" pitchFamily="34" charset="0"/>
              </a:rPr>
              <a:t>mengeva</a:t>
            </a:r>
            <a:r>
              <a:rPr lang="en-US" sz="2400" dirty="0" smtClean="0">
                <a:latin typeface="Berlin Sans FB" pitchFamily="34" charset="0"/>
              </a:rPr>
              <a:t>- </a:t>
            </a:r>
            <a:r>
              <a:rPr lang="en-US" sz="2400" dirty="0" err="1" smtClean="0">
                <a:latin typeface="Berlin Sans FB" pitchFamily="34" charset="0"/>
              </a:rPr>
              <a:t>luasi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solusi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memberi</a:t>
            </a:r>
            <a:r>
              <a:rPr lang="en-US" sz="2400" dirty="0" smtClean="0">
                <a:latin typeface="Berlin Sans FB" pitchFamily="34" charset="0"/>
              </a:rPr>
              <a:t> Guidelines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dilaksanakan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dilibatkan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sbg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penerima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PASIF </a:t>
            </a:r>
            <a:r>
              <a:rPr lang="en-US" sz="2400" dirty="0" err="1" smtClean="0">
                <a:latin typeface="Berlin Sans FB" pitchFamily="34" charset="0"/>
              </a:rPr>
              <a:t>dlm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interaksi</a:t>
            </a:r>
            <a:endParaRPr lang="en-US" sz="24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err="1" smtClean="0">
                <a:latin typeface="Berlin Sans FB" pitchFamily="34" charset="0"/>
              </a:rPr>
              <a:t>Asumsi</a:t>
            </a:r>
            <a:r>
              <a:rPr lang="en-US" sz="2400" dirty="0" smtClean="0">
                <a:latin typeface="Berlin Sans FB" pitchFamily="34" charset="0"/>
              </a:rPr>
              <a:t> : </a:t>
            </a:r>
            <a:r>
              <a:rPr lang="en-US" sz="2400" dirty="0" err="1" smtClean="0">
                <a:latin typeface="Berlin Sans FB" pitchFamily="34" charset="0"/>
              </a:rPr>
              <a:t>Iter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tahu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lbh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banyak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masalah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tsb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drpd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lbh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baik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menganalisa</a:t>
            </a:r>
            <a:r>
              <a:rPr lang="en-US" sz="2400" dirty="0" smtClean="0">
                <a:latin typeface="Berlin Sans FB" pitchFamily="34" charset="0"/>
              </a:rPr>
              <a:t> problem </a:t>
            </a:r>
            <a:r>
              <a:rPr lang="en-US" sz="2400" dirty="0" err="1" smtClean="0">
                <a:latin typeface="Berlin Sans FB" pitchFamily="34" charset="0"/>
              </a:rPr>
              <a:t>serta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memberikan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rekomendasi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solusi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utk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Itee</a:t>
            </a:r>
            <a:endParaRPr lang="en-US" sz="2400" dirty="0" smtClean="0">
              <a:latin typeface="Berlin Sans FB" pitchFamily="34" charset="0"/>
            </a:endParaRPr>
          </a:p>
          <a:p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Berlin Sans FB" pitchFamily="34" charset="0"/>
              </a:rPr>
              <a:t>Lanjutan</a:t>
            </a:r>
            <a:r>
              <a:rPr lang="en-US" sz="2800" dirty="0" smtClean="0">
                <a:latin typeface="Berlin Sans FB" pitchFamily="34" charset="0"/>
              </a:rPr>
              <a:t>….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105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>
                <a:latin typeface="Berlin Sans FB" pitchFamily="34" charset="0"/>
              </a:rPr>
              <a:t> b.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NON DIRECTIVE APPROACH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solidFill>
                  <a:srgbClr val="FF0000"/>
                </a:solidFill>
                <a:latin typeface="Berlin Sans FB" pitchFamily="34" charset="0"/>
              </a:rPr>
              <a:t>I</a:t>
            </a:r>
            <a:r>
              <a:rPr lang="en-US" sz="2200" dirty="0" err="1" smtClean="0">
                <a:latin typeface="Berlin Sans FB" pitchFamily="34" charset="0"/>
              </a:rPr>
              <a:t>tee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mengendalikan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proses</a:t>
            </a:r>
            <a:r>
              <a:rPr lang="en-US" sz="2200" dirty="0" smtClean="0">
                <a:latin typeface="Berlin Sans FB" pitchFamily="34" charset="0"/>
              </a:rPr>
              <a:t> interview (</a:t>
            </a:r>
            <a:r>
              <a:rPr lang="en-US" sz="2200" dirty="0" err="1" smtClean="0">
                <a:latin typeface="Berlin Sans FB" pitchFamily="34" charset="0"/>
              </a:rPr>
              <a:t>struktur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waktu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materi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interaksu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tahap-tahap</a:t>
            </a:r>
            <a:r>
              <a:rPr lang="en-US" sz="2200" dirty="0" smtClean="0">
                <a:latin typeface="Berlin Sans FB" pitchFamily="34" charset="0"/>
              </a:rPr>
              <a:t> interview)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Iter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sbg</a:t>
            </a:r>
            <a:r>
              <a:rPr lang="en-US" sz="2200" dirty="0" smtClean="0">
                <a:latin typeface="Berlin Sans FB" pitchFamily="34" charset="0"/>
              </a:rPr>
              <a:t> HELPER </a:t>
            </a:r>
            <a:r>
              <a:rPr lang="en-US" sz="2200" dirty="0" err="1" smtClean="0">
                <a:latin typeface="Berlin Sans FB" pitchFamily="34" charset="0"/>
              </a:rPr>
              <a:t>terlibat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secara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pasif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hanya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membantu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tdk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memposisikan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sbg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ahli</a:t>
            </a:r>
            <a:r>
              <a:rPr lang="en-US" sz="2200" dirty="0" smtClean="0">
                <a:latin typeface="Berlin Sans FB" pitchFamily="34" charset="0"/>
              </a:rPr>
              <a:t> (expert) </a:t>
            </a:r>
            <a:r>
              <a:rPr lang="en-US" sz="2200" dirty="0" err="1" smtClean="0">
                <a:latin typeface="Berlin Sans FB" pitchFamily="34" charset="0"/>
              </a:rPr>
              <a:t>maupun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sbg</a:t>
            </a:r>
            <a:r>
              <a:rPr lang="en-US" sz="2200" dirty="0" smtClean="0">
                <a:latin typeface="Berlin Sans FB" pitchFamily="34" charset="0"/>
              </a:rPr>
              <a:t> Advisor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Iter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bertugas</a:t>
            </a:r>
            <a:r>
              <a:rPr lang="en-US" sz="2200" dirty="0" smtClean="0">
                <a:latin typeface="Berlin Sans FB" pitchFamily="34" charset="0"/>
              </a:rPr>
              <a:t> : Listen, observation, </a:t>
            </a:r>
            <a:r>
              <a:rPr lang="en-US" sz="2200" dirty="0" err="1" smtClean="0">
                <a:latin typeface="Berlin Sans FB" pitchFamily="34" charset="0"/>
              </a:rPr>
              <a:t>memberi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dorongan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tetapi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tdk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mendikte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ide-ide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ttt</a:t>
            </a:r>
            <a:endParaRPr lang="en-US" sz="2200" dirty="0" smtClean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Asumsi</a:t>
            </a:r>
            <a:r>
              <a:rPr lang="en-US" sz="2200" dirty="0" smtClean="0">
                <a:latin typeface="Berlin Sans FB" pitchFamily="34" charset="0"/>
              </a:rPr>
              <a:t> : </a:t>
            </a:r>
            <a:r>
              <a:rPr lang="en-US" sz="2200" dirty="0" err="1" smtClean="0">
                <a:latin typeface="Berlin Sans FB" pitchFamily="34" charset="0"/>
              </a:rPr>
              <a:t>Itee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lbh</a:t>
            </a:r>
            <a:r>
              <a:rPr lang="en-US" sz="2200" dirty="0" smtClean="0">
                <a:latin typeface="Berlin Sans FB" pitchFamily="34" charset="0"/>
              </a:rPr>
              <a:t> CAPABLE </a:t>
            </a:r>
            <a:r>
              <a:rPr lang="en-US" sz="2200" dirty="0" err="1" smtClean="0">
                <a:latin typeface="Berlin Sans FB" pitchFamily="34" charset="0"/>
              </a:rPr>
              <a:t>drpd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Iter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dlm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menganalisa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masalah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menetapkan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tujuan</a:t>
            </a:r>
            <a:r>
              <a:rPr lang="en-US" sz="2200" dirty="0" smtClean="0">
                <a:latin typeface="Berlin Sans FB" pitchFamily="34" charset="0"/>
              </a:rPr>
              <a:t> &amp; </a:t>
            </a:r>
            <a:r>
              <a:rPr lang="en-US" sz="2200" dirty="0" err="1" smtClean="0">
                <a:latin typeface="Berlin Sans FB" pitchFamily="34" charset="0"/>
              </a:rPr>
              <a:t>membuat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keputusan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tepat</a:t>
            </a:r>
            <a:r>
              <a:rPr lang="en-US" sz="2200" dirty="0" smtClean="0">
                <a:latin typeface="Berlin Sans FB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sz="2200" dirty="0" err="1" smtClean="0">
                <a:latin typeface="Berlin Sans FB" pitchFamily="34" charset="0"/>
              </a:rPr>
              <a:t>Ketepatan</a:t>
            </a:r>
            <a:r>
              <a:rPr lang="en-US" sz="2200" dirty="0" smtClean="0">
                <a:latin typeface="Berlin Sans FB" pitchFamily="34" charset="0"/>
              </a:rPr>
              <a:t> ? </a:t>
            </a:r>
            <a:r>
              <a:rPr lang="en-US" sz="2200" dirty="0" err="1" smtClean="0">
                <a:latin typeface="Berlin Sans FB" pitchFamily="34" charset="0"/>
              </a:rPr>
              <a:t>Bergantung</a:t>
            </a:r>
            <a:r>
              <a:rPr lang="en-US" sz="2200" dirty="0" smtClean="0">
                <a:latin typeface="Berlin Sans FB" pitchFamily="34" charset="0"/>
              </a:rPr>
              <a:t> pd </a:t>
            </a:r>
            <a:r>
              <a:rPr lang="en-US" sz="2200" dirty="0" err="1" smtClean="0">
                <a:latin typeface="Berlin Sans FB" pitchFamily="34" charset="0"/>
              </a:rPr>
              <a:t>Iter</a:t>
            </a:r>
            <a:r>
              <a:rPr lang="en-US" sz="2200" dirty="0" smtClean="0">
                <a:latin typeface="Berlin Sans FB" pitchFamily="34" charset="0"/>
              </a:rPr>
              <a:t>, ITEE &amp; </a:t>
            </a:r>
            <a:r>
              <a:rPr lang="en-US" sz="2200" dirty="0" err="1" smtClean="0">
                <a:latin typeface="Berlin Sans FB" pitchFamily="34" charset="0"/>
              </a:rPr>
              <a:t>situasi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dari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masalah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dihadapi</a:t>
            </a:r>
            <a:r>
              <a:rPr lang="en-US" sz="2200" dirty="0" smtClean="0">
                <a:latin typeface="Berlin Sans FB" pitchFamily="34" charset="0"/>
              </a:rPr>
              <a:t>. Kemungkinan2nya : </a:t>
            </a:r>
            <a:r>
              <a:rPr lang="en-US" sz="2200" dirty="0" err="1" smtClean="0">
                <a:latin typeface="Berlin Sans FB" pitchFamily="34" charset="0"/>
              </a:rPr>
              <a:t>kurang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informasi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tdk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mampu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mengekspresikan</a:t>
            </a:r>
            <a:r>
              <a:rPr lang="en-US" sz="2200" dirty="0" smtClean="0">
                <a:latin typeface="Berlin Sans FB" pitchFamily="34" charset="0"/>
              </a:rPr>
              <a:t> problem </a:t>
            </a:r>
            <a:r>
              <a:rPr lang="en-US" sz="2200" dirty="0" err="1" smtClean="0">
                <a:latin typeface="Berlin Sans FB" pitchFamily="34" charset="0"/>
              </a:rPr>
              <a:t>dll</a:t>
            </a:r>
            <a:endParaRPr lang="en-US" sz="22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333</TotalTime>
  <Words>634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INTERVIEW DALAM RANGKA KONSELING Oleh : Sulis Mariyanti</vt:lpstr>
      <vt:lpstr>KONSELOR</vt:lpstr>
      <vt:lpstr>PREPARING FOR THE COUNSELING INTERVIEW</vt:lpstr>
      <vt:lpstr>Lanjutan…..</vt:lpstr>
      <vt:lpstr>Lanjutan……….</vt:lpstr>
      <vt:lpstr>VARIABLE SITUASIONAL</vt:lpstr>
      <vt:lpstr>APA YANG HARUS DILAKUKAN KONSELOR ?</vt:lpstr>
      <vt:lpstr>Lanjutan…..</vt:lpstr>
      <vt:lpstr>Lanjutan….</vt:lpstr>
      <vt:lpstr>Lanjutan…..</vt:lpstr>
      <vt:lpstr>STRUCTURING INTERVIEW</vt:lpstr>
      <vt:lpstr>PHASE OF COUNSELING INTERVIEW</vt:lpstr>
      <vt:lpstr>Lanjutan…….</vt:lpstr>
      <vt:lpstr>LANGKAH-LANGKAH INTERVIEW DLM KONSELING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INTERVIEW DALAM RANGKA KONSELING Oleh : Sulis Mariyanti</dc:title>
  <dc:creator>Sulis</dc:creator>
  <cp:lastModifiedBy>Sulis</cp:lastModifiedBy>
  <cp:revision>13</cp:revision>
  <dcterms:created xsi:type="dcterms:W3CDTF">2012-11-09T14:22:52Z</dcterms:created>
  <dcterms:modified xsi:type="dcterms:W3CDTF">2013-01-24T14:25:49Z</dcterms:modified>
</cp:coreProperties>
</file>