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8FBF8-A544-464E-86C4-84C5759A4040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F1978-CAE4-4DF4-A9EE-C2EDF5572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F1978-CAE4-4DF4-A9EE-C2EDF55720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084388" y="-395288"/>
            <a:ext cx="4978400" cy="5749926"/>
            <a:chOff x="1313" y="-249"/>
            <a:chExt cx="3136" cy="3622"/>
          </a:xfrm>
        </p:grpSpPr>
        <p:sp>
          <p:nvSpPr>
            <p:cNvPr id="4099" name="Arc 3"/>
            <p:cNvSpPr>
              <a:spLocks/>
            </p:cNvSpPr>
            <p:nvPr/>
          </p:nvSpPr>
          <p:spPr bwMode="ltGray">
            <a:xfrm rot="18900000">
              <a:off x="1313" y="-249"/>
              <a:ext cx="3136" cy="3135"/>
            </a:xfrm>
            <a:custGeom>
              <a:avLst/>
              <a:gdLst>
                <a:gd name="G0" fmla="+- 7 0 0"/>
                <a:gd name="G1" fmla="+- 21600 0 0"/>
                <a:gd name="G2" fmla="+- 21600 0 0"/>
                <a:gd name="T0" fmla="*/ 0 w 21607"/>
                <a:gd name="T1" fmla="*/ 0 h 21600"/>
                <a:gd name="T2" fmla="*/ 21607 w 21607"/>
                <a:gd name="T3" fmla="*/ 21593 h 21600"/>
                <a:gd name="T4" fmla="*/ 7 w 216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7" h="21600" fill="none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</a:path>
                <a:path w="21607" h="21600" stroke="0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  <a:lnTo>
                    <a:pt x="7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ltGray">
            <a:xfrm rot="18900000">
              <a:off x="1349" y="-162"/>
              <a:ext cx="3037" cy="3056"/>
            </a:xfrm>
            <a:custGeom>
              <a:avLst/>
              <a:gdLst>
                <a:gd name="G0" fmla="+- 0 0 0"/>
                <a:gd name="G1" fmla="+- 21053 0 0"/>
                <a:gd name="G2" fmla="+- 21600 0 0"/>
                <a:gd name="T0" fmla="*/ 4831 w 20922"/>
                <a:gd name="T1" fmla="*/ 0 h 21053"/>
                <a:gd name="T2" fmla="*/ 20922 w 20922"/>
                <a:gd name="T3" fmla="*/ 15685 h 21053"/>
                <a:gd name="T4" fmla="*/ 0 w 20922"/>
                <a:gd name="T5" fmla="*/ 21053 h 2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2" h="21053" fill="none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</a:path>
                <a:path w="20922" h="21053" stroke="0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  <a:lnTo>
                    <a:pt x="0" y="2105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Arc 5"/>
            <p:cNvSpPr>
              <a:spLocks/>
            </p:cNvSpPr>
            <p:nvPr/>
          </p:nvSpPr>
          <p:spPr bwMode="ltGray">
            <a:xfrm rot="18900000">
              <a:off x="1474" y="162"/>
              <a:ext cx="2752" cy="2792"/>
            </a:xfrm>
            <a:custGeom>
              <a:avLst/>
              <a:gdLst>
                <a:gd name="G0" fmla="+- 0 0 0"/>
                <a:gd name="G1" fmla="+- 19239 0 0"/>
                <a:gd name="G2" fmla="+- 21600 0 0"/>
                <a:gd name="T0" fmla="*/ 9819 w 18966"/>
                <a:gd name="T1" fmla="*/ 0 h 19239"/>
                <a:gd name="T2" fmla="*/ 18966 w 18966"/>
                <a:gd name="T3" fmla="*/ 8902 h 19239"/>
                <a:gd name="T4" fmla="*/ 0 w 18966"/>
                <a:gd name="T5" fmla="*/ 19239 h 19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66" h="19239" fill="none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</a:path>
                <a:path w="18966" h="19239" stroke="0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  <a:lnTo>
                    <a:pt x="0" y="1923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Arc 6"/>
            <p:cNvSpPr>
              <a:spLocks/>
            </p:cNvSpPr>
            <p:nvPr/>
          </p:nvSpPr>
          <p:spPr bwMode="ltGray">
            <a:xfrm rot="18900000">
              <a:off x="1678" y="510"/>
              <a:ext cx="2432" cy="2498"/>
            </a:xfrm>
            <a:custGeom>
              <a:avLst/>
              <a:gdLst>
                <a:gd name="G0" fmla="+- 0 0 0"/>
                <a:gd name="G1" fmla="+- 17212 0 0"/>
                <a:gd name="G2" fmla="+- 21600 0 0"/>
                <a:gd name="T0" fmla="*/ 13050 w 16754"/>
                <a:gd name="T1" fmla="*/ 0 h 17212"/>
                <a:gd name="T2" fmla="*/ 16754 w 16754"/>
                <a:gd name="T3" fmla="*/ 3579 h 17212"/>
                <a:gd name="T4" fmla="*/ 0 w 16754"/>
                <a:gd name="T5" fmla="*/ 17212 h 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2" fill="none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</a:path>
                <a:path w="16754" h="17212" stroke="0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  <a:lnTo>
                    <a:pt x="0" y="172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rc 7"/>
            <p:cNvSpPr>
              <a:spLocks/>
            </p:cNvSpPr>
            <p:nvPr/>
          </p:nvSpPr>
          <p:spPr bwMode="ltGray">
            <a:xfrm rot="18900000">
              <a:off x="1446" y="57"/>
              <a:ext cx="2900" cy="2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Arc 8"/>
            <p:cNvSpPr>
              <a:spLocks/>
            </p:cNvSpPr>
            <p:nvPr/>
          </p:nvSpPr>
          <p:spPr bwMode="ltGray">
            <a:xfrm rot="18900000">
              <a:off x="1478" y="137"/>
              <a:ext cx="2809" cy="2826"/>
            </a:xfrm>
            <a:custGeom>
              <a:avLst/>
              <a:gdLst>
                <a:gd name="G0" fmla="+- 0 0 0"/>
                <a:gd name="G1" fmla="+- 21052 0 0"/>
                <a:gd name="G2" fmla="+- 21600 0 0"/>
                <a:gd name="T0" fmla="*/ 4833 w 20924"/>
                <a:gd name="T1" fmla="*/ 0 h 21052"/>
                <a:gd name="T2" fmla="*/ 20924 w 20924"/>
                <a:gd name="T3" fmla="*/ 15689 h 21052"/>
                <a:gd name="T4" fmla="*/ 0 w 20924"/>
                <a:gd name="T5" fmla="*/ 21052 h 2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4" h="21052" fill="none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</a:path>
                <a:path w="20924" h="21052" stroke="0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  <a:lnTo>
                    <a:pt x="0" y="21052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Arc 9"/>
            <p:cNvSpPr>
              <a:spLocks/>
            </p:cNvSpPr>
            <p:nvPr/>
          </p:nvSpPr>
          <p:spPr bwMode="ltGray">
            <a:xfrm rot="18900000">
              <a:off x="1608" y="427"/>
              <a:ext cx="2547" cy="2583"/>
            </a:xfrm>
            <a:custGeom>
              <a:avLst/>
              <a:gdLst>
                <a:gd name="G0" fmla="+- 0 0 0"/>
                <a:gd name="G1" fmla="+- 19237 0 0"/>
                <a:gd name="G2" fmla="+- 21600 0 0"/>
                <a:gd name="T0" fmla="*/ 9823 w 18970"/>
                <a:gd name="T1" fmla="*/ 0 h 19237"/>
                <a:gd name="T2" fmla="*/ 18970 w 18970"/>
                <a:gd name="T3" fmla="*/ 8907 h 19237"/>
                <a:gd name="T4" fmla="*/ 0 w 18970"/>
                <a:gd name="T5" fmla="*/ 19237 h 19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70" h="19237" fill="none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</a:path>
                <a:path w="18970" h="19237" stroke="0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  <a:lnTo>
                    <a:pt x="0" y="19237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Arc 10"/>
            <p:cNvSpPr>
              <a:spLocks/>
            </p:cNvSpPr>
            <p:nvPr/>
          </p:nvSpPr>
          <p:spPr bwMode="ltGray">
            <a:xfrm rot="18900000">
              <a:off x="1783" y="749"/>
              <a:ext cx="2249" cy="2311"/>
            </a:xfrm>
            <a:custGeom>
              <a:avLst/>
              <a:gdLst>
                <a:gd name="G0" fmla="+- 0 0 0"/>
                <a:gd name="G1" fmla="+- 17213 0 0"/>
                <a:gd name="G2" fmla="+- 21600 0 0"/>
                <a:gd name="T0" fmla="*/ 13049 w 16754"/>
                <a:gd name="T1" fmla="*/ 0 h 17213"/>
                <a:gd name="T2" fmla="*/ 16754 w 16754"/>
                <a:gd name="T3" fmla="*/ 3580 h 17213"/>
                <a:gd name="T4" fmla="*/ 0 w 16754"/>
                <a:gd name="T5" fmla="*/ 17213 h 17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3" fill="none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</a:path>
                <a:path w="16754" h="17213" stroke="0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  <a:lnTo>
                    <a:pt x="0" y="1721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Arc 11"/>
            <p:cNvSpPr>
              <a:spLocks/>
            </p:cNvSpPr>
            <p:nvPr/>
          </p:nvSpPr>
          <p:spPr bwMode="ltGray">
            <a:xfrm rot="18900000">
              <a:off x="2239" y="2089"/>
              <a:ext cx="1284" cy="12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770313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6963"/>
            <a:ext cx="6400800" cy="1752600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49847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9525"/>
            <a:ext cx="28956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782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5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1838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2538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0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6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9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1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8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41288" y="249238"/>
            <a:ext cx="1131887" cy="6345237"/>
            <a:chOff x="89" y="157"/>
            <a:chExt cx="713" cy="3997"/>
          </a:xfrm>
        </p:grpSpPr>
        <p:sp>
          <p:nvSpPr>
            <p:cNvPr id="3075" name="Arc 3"/>
            <p:cNvSpPr>
              <a:spLocks/>
            </p:cNvSpPr>
            <p:nvPr/>
          </p:nvSpPr>
          <p:spPr bwMode="ltGray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ltGray">
            <a:xfrm rot="2700000">
              <a:off x="342" y="162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ltGray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Arc 6"/>
            <p:cNvSpPr>
              <a:spLocks/>
            </p:cNvSpPr>
            <p:nvPr/>
          </p:nvSpPr>
          <p:spPr bwMode="ltGray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Arc 7"/>
            <p:cNvSpPr>
              <a:spLocks/>
            </p:cNvSpPr>
            <p:nvPr/>
          </p:nvSpPr>
          <p:spPr bwMode="ltGray">
            <a:xfrm rot="2700000">
              <a:off x="293" y="271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Arc 8"/>
            <p:cNvSpPr>
              <a:spLocks/>
            </p:cNvSpPr>
            <p:nvPr/>
          </p:nvSpPr>
          <p:spPr bwMode="ltGray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Arc 9"/>
            <p:cNvSpPr>
              <a:spLocks/>
            </p:cNvSpPr>
            <p:nvPr/>
          </p:nvSpPr>
          <p:spPr bwMode="ltGray">
            <a:xfrm rot="2700000">
              <a:off x="342" y="94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Arc 10"/>
            <p:cNvSpPr>
              <a:spLocks/>
            </p:cNvSpPr>
            <p:nvPr/>
          </p:nvSpPr>
          <p:spPr bwMode="ltGray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Arc 11"/>
            <p:cNvSpPr>
              <a:spLocks/>
            </p:cNvSpPr>
            <p:nvPr/>
          </p:nvSpPr>
          <p:spPr bwMode="ltGray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rc 12"/>
            <p:cNvSpPr>
              <a:spLocks/>
            </p:cNvSpPr>
            <p:nvPr/>
          </p:nvSpPr>
          <p:spPr bwMode="ltGray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rc 13"/>
            <p:cNvSpPr>
              <a:spLocks/>
            </p:cNvSpPr>
            <p:nvPr/>
          </p:nvSpPr>
          <p:spPr bwMode="ltGray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rc 14"/>
            <p:cNvSpPr>
              <a:spLocks/>
            </p:cNvSpPr>
            <p:nvPr/>
          </p:nvSpPr>
          <p:spPr bwMode="ltGray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rc 15"/>
            <p:cNvSpPr>
              <a:spLocks/>
            </p:cNvSpPr>
            <p:nvPr/>
          </p:nvSpPr>
          <p:spPr bwMode="ltGray">
            <a:xfrm rot="2700000">
              <a:off x="342" y="252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rc 16"/>
            <p:cNvSpPr>
              <a:spLocks/>
            </p:cNvSpPr>
            <p:nvPr/>
          </p:nvSpPr>
          <p:spPr bwMode="ltGray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rc 17"/>
            <p:cNvSpPr>
              <a:spLocks/>
            </p:cNvSpPr>
            <p:nvPr/>
          </p:nvSpPr>
          <p:spPr bwMode="ltGray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Arc 18"/>
            <p:cNvSpPr>
              <a:spLocks/>
            </p:cNvSpPr>
            <p:nvPr/>
          </p:nvSpPr>
          <p:spPr bwMode="ltGray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Arc 19"/>
            <p:cNvSpPr>
              <a:spLocks/>
            </p:cNvSpPr>
            <p:nvPr/>
          </p:nvSpPr>
          <p:spPr bwMode="ltGray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Arc 20"/>
            <p:cNvSpPr>
              <a:spLocks/>
            </p:cNvSpPr>
            <p:nvPr/>
          </p:nvSpPr>
          <p:spPr bwMode="ltGray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Arc 21"/>
            <p:cNvSpPr>
              <a:spLocks/>
            </p:cNvSpPr>
            <p:nvPr/>
          </p:nvSpPr>
          <p:spPr bwMode="ltGray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Arc 22"/>
            <p:cNvSpPr>
              <a:spLocks/>
            </p:cNvSpPr>
            <p:nvPr/>
          </p:nvSpPr>
          <p:spPr bwMode="ltGray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Arc 23"/>
            <p:cNvSpPr>
              <a:spLocks/>
            </p:cNvSpPr>
            <p:nvPr/>
          </p:nvSpPr>
          <p:spPr bwMode="ltGray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Arc 24"/>
            <p:cNvSpPr>
              <a:spLocks/>
            </p:cNvSpPr>
            <p:nvPr/>
          </p:nvSpPr>
          <p:spPr bwMode="ltGray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Arc 25"/>
            <p:cNvSpPr>
              <a:spLocks/>
            </p:cNvSpPr>
            <p:nvPr/>
          </p:nvSpPr>
          <p:spPr bwMode="ltGray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rc 26"/>
            <p:cNvSpPr>
              <a:spLocks/>
            </p:cNvSpPr>
            <p:nvPr/>
          </p:nvSpPr>
          <p:spPr bwMode="ltGray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rc 27"/>
            <p:cNvSpPr>
              <a:spLocks/>
            </p:cNvSpPr>
            <p:nvPr/>
          </p:nvSpPr>
          <p:spPr bwMode="ltGray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rc 28"/>
            <p:cNvSpPr>
              <a:spLocks/>
            </p:cNvSpPr>
            <p:nvPr/>
          </p:nvSpPr>
          <p:spPr bwMode="ltGray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rc 29"/>
            <p:cNvSpPr>
              <a:spLocks/>
            </p:cNvSpPr>
            <p:nvPr/>
          </p:nvSpPr>
          <p:spPr bwMode="ltGray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rc 30"/>
            <p:cNvSpPr>
              <a:spLocks/>
            </p:cNvSpPr>
            <p:nvPr/>
          </p:nvSpPr>
          <p:spPr bwMode="ltGray">
            <a:xfrm rot="2700000">
              <a:off x="342" y="1732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Arc 31"/>
            <p:cNvSpPr>
              <a:spLocks/>
            </p:cNvSpPr>
            <p:nvPr/>
          </p:nvSpPr>
          <p:spPr bwMode="ltGray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Arc 32"/>
            <p:cNvSpPr>
              <a:spLocks/>
            </p:cNvSpPr>
            <p:nvPr/>
          </p:nvSpPr>
          <p:spPr bwMode="ltGray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Arc 33"/>
            <p:cNvSpPr>
              <a:spLocks/>
            </p:cNvSpPr>
            <p:nvPr/>
          </p:nvSpPr>
          <p:spPr bwMode="ltGray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Arc 34"/>
            <p:cNvSpPr>
              <a:spLocks/>
            </p:cNvSpPr>
            <p:nvPr/>
          </p:nvSpPr>
          <p:spPr bwMode="ltGray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Arc 35"/>
            <p:cNvSpPr>
              <a:spLocks/>
            </p:cNvSpPr>
            <p:nvPr/>
          </p:nvSpPr>
          <p:spPr bwMode="ltGray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Arc 36"/>
            <p:cNvSpPr>
              <a:spLocks/>
            </p:cNvSpPr>
            <p:nvPr/>
          </p:nvSpPr>
          <p:spPr bwMode="ltGray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Arc 37"/>
            <p:cNvSpPr>
              <a:spLocks/>
            </p:cNvSpPr>
            <p:nvPr/>
          </p:nvSpPr>
          <p:spPr bwMode="ltGray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Arc 38"/>
            <p:cNvSpPr>
              <a:spLocks/>
            </p:cNvSpPr>
            <p:nvPr/>
          </p:nvSpPr>
          <p:spPr bwMode="ltGray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" name="Arc 39"/>
            <p:cNvSpPr>
              <a:spLocks/>
            </p:cNvSpPr>
            <p:nvPr/>
          </p:nvSpPr>
          <p:spPr bwMode="ltGray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Arc 40"/>
            <p:cNvSpPr>
              <a:spLocks/>
            </p:cNvSpPr>
            <p:nvPr/>
          </p:nvSpPr>
          <p:spPr bwMode="ltGray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Arc 41"/>
            <p:cNvSpPr>
              <a:spLocks/>
            </p:cNvSpPr>
            <p:nvPr/>
          </p:nvSpPr>
          <p:spPr bwMode="ltGray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Arc 42"/>
            <p:cNvSpPr>
              <a:spLocks/>
            </p:cNvSpPr>
            <p:nvPr/>
          </p:nvSpPr>
          <p:spPr bwMode="ltGray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Arc 43"/>
            <p:cNvSpPr>
              <a:spLocks/>
            </p:cNvSpPr>
            <p:nvPr/>
          </p:nvSpPr>
          <p:spPr bwMode="ltGray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Arc 44"/>
            <p:cNvSpPr>
              <a:spLocks/>
            </p:cNvSpPr>
            <p:nvPr/>
          </p:nvSpPr>
          <p:spPr bwMode="ltGray">
            <a:xfrm rot="2700000">
              <a:off x="342" y="3308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Arc 45"/>
            <p:cNvSpPr>
              <a:spLocks/>
            </p:cNvSpPr>
            <p:nvPr/>
          </p:nvSpPr>
          <p:spPr bwMode="ltGray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Arc 46"/>
            <p:cNvSpPr>
              <a:spLocks/>
            </p:cNvSpPr>
            <p:nvPr/>
          </p:nvSpPr>
          <p:spPr bwMode="ltGray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Arc 47"/>
            <p:cNvSpPr>
              <a:spLocks/>
            </p:cNvSpPr>
            <p:nvPr/>
          </p:nvSpPr>
          <p:spPr bwMode="ltGray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Arc 48"/>
            <p:cNvSpPr>
              <a:spLocks/>
            </p:cNvSpPr>
            <p:nvPr/>
          </p:nvSpPr>
          <p:spPr bwMode="ltGray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Arc 49"/>
            <p:cNvSpPr>
              <a:spLocks/>
            </p:cNvSpPr>
            <p:nvPr/>
          </p:nvSpPr>
          <p:spPr bwMode="ltGray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Arc 50"/>
            <p:cNvSpPr>
              <a:spLocks/>
            </p:cNvSpPr>
            <p:nvPr/>
          </p:nvSpPr>
          <p:spPr bwMode="ltGray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Arc 51"/>
            <p:cNvSpPr>
              <a:spLocks/>
            </p:cNvSpPr>
            <p:nvPr/>
          </p:nvSpPr>
          <p:spPr bwMode="ltGray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Arc 52"/>
            <p:cNvSpPr>
              <a:spLocks/>
            </p:cNvSpPr>
            <p:nvPr/>
          </p:nvSpPr>
          <p:spPr bwMode="ltGray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5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26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27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166794-50A8-4AFB-B943-6802A473D54B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128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29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B7275A-73E5-4C81-9DEB-791F6089907C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RELIABILITAS &amp; VALIDITAS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Oleh :</a:t>
            </a:r>
          </a:p>
          <a:p>
            <a:r>
              <a:rPr lang="en-US" smtClean="0"/>
              <a:t>Mariyana Widiastuti, M.Psi., Psi.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58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Candara" pitchFamily="34" charset="0"/>
              </a:rPr>
              <a:t>Secara teoritis, besamya koefisien reliabilitas berkisar dari 0 sampai I. </a:t>
            </a: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Akan </a:t>
            </a:r>
            <a:r>
              <a:rPr lang="en-US" sz="2400">
                <a:latin typeface="Candara" pitchFamily="34" charset="0"/>
              </a:rPr>
              <a:t>tetapi </a:t>
            </a:r>
            <a:r>
              <a:rPr lang="en-US" sz="2400" smtClean="0">
                <a:latin typeface="Candara" pitchFamily="34" charset="0"/>
              </a:rPr>
              <a:t>pada kenyataannya </a:t>
            </a:r>
            <a:r>
              <a:rPr lang="en-US" sz="2400">
                <a:latin typeface="Candara" pitchFamily="34" charset="0"/>
              </a:rPr>
              <a:t>koefisien korelasi sebesar 1 tidak akan pemah dijumpai. </a:t>
            </a: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Di </a:t>
            </a:r>
            <a:r>
              <a:rPr lang="en-US" sz="2400">
                <a:latin typeface="Candara" pitchFamily="34" charset="0"/>
              </a:rPr>
              <a:t>samping </a:t>
            </a:r>
            <a:r>
              <a:rPr lang="en-US" sz="2400" smtClean="0">
                <a:latin typeface="Candara" pitchFamily="34" charset="0"/>
              </a:rPr>
              <a:t>itu, meskipun </a:t>
            </a:r>
            <a:r>
              <a:rPr lang="en-US" sz="2400">
                <a:latin typeface="Candara" pitchFamily="34" charset="0"/>
              </a:rPr>
              <a:t>koefisien korelasi dapat saja positif (+) maupun negatif </a:t>
            </a:r>
            <a:r>
              <a:rPr lang="en-US" sz="2400" smtClean="0">
                <a:latin typeface="Candara" pitchFamily="34" charset="0"/>
              </a:rPr>
              <a:t>(-), reliabilitas koefisien yang besamya kurang dari 0 tidak ada, karena interpretasi reliabilitas selalu mengacu kepada koefisien yang positif </a:t>
            </a:r>
            <a:endParaRPr lang="en-US" sz="240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27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Candara" pitchFamily="34" charset="0"/>
              </a:rPr>
              <a:t>Apabila koefisien reliabilitas sebesar rxx.=l, berarti adanya konsistensi yang </a:t>
            </a:r>
            <a:r>
              <a:rPr lang="en-US" sz="2400" smtClean="0">
                <a:latin typeface="Candara" pitchFamily="34" charset="0"/>
              </a:rPr>
              <a:t>sempuma pada </a:t>
            </a:r>
            <a:r>
              <a:rPr lang="en-US" sz="2400">
                <a:latin typeface="Candara" pitchFamily="34" charset="0"/>
              </a:rPr>
              <a:t>alat ukur yang bersangkutan. </a:t>
            </a: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Konsistensi </a:t>
            </a:r>
            <a:r>
              <a:rPr lang="en-US" sz="2400">
                <a:latin typeface="Candara" pitchFamily="34" charset="0"/>
              </a:rPr>
              <a:t>sempuma ini tidak akan pemah terjadi, </a:t>
            </a:r>
            <a:r>
              <a:rPr lang="en-US" sz="2400" smtClean="0">
                <a:latin typeface="Candara" pitchFamily="34" charset="0"/>
              </a:rPr>
              <a:t>karena dalam </a:t>
            </a:r>
            <a:r>
              <a:rPr lang="en-US" sz="2400">
                <a:latin typeface="Candara" pitchFamily="34" charset="0"/>
              </a:rPr>
              <a:t>pengukuran psikologis, manusia merupakan sumber </a:t>
            </a:r>
            <a:r>
              <a:rPr lang="en-US" sz="2400" i="1">
                <a:latin typeface="Candara" pitchFamily="34" charset="0"/>
              </a:rPr>
              <a:t>error </a:t>
            </a:r>
            <a:r>
              <a:rPr lang="en-US" sz="2400">
                <a:latin typeface="Candara" pitchFamily="34" charset="0"/>
              </a:rPr>
              <a:t>yang </a:t>
            </a:r>
            <a:r>
              <a:rPr lang="en-US" sz="2400" smtClean="0">
                <a:latin typeface="Candara" pitchFamily="34" charset="0"/>
              </a:rPr>
              <a:t>potensial.</a:t>
            </a:r>
            <a:endParaRPr lang="en-US" sz="240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41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Candara" pitchFamily="34" charset="0"/>
              </a:rPr>
              <a:t>Selain validitas dan reliabilitas, suatu tes yang baik juga harus memenuhi </a:t>
            </a:r>
            <a:r>
              <a:rPr lang="en-US" sz="2400" smtClean="0">
                <a:latin typeface="Candara" pitchFamily="34" charset="0"/>
              </a:rPr>
              <a:t>syarat </a:t>
            </a:r>
            <a:r>
              <a:rPr lang="en-US" sz="24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ndara" pitchFamily="34" charset="0"/>
              </a:rPr>
              <a:t>keseragaman </a:t>
            </a:r>
            <a:r>
              <a:rPr lang="en-US" sz="2400" b="1">
                <a:solidFill>
                  <a:schemeClr val="accent6">
                    <a:lumMod val="60000"/>
                    <a:lumOff val="40000"/>
                  </a:schemeClr>
                </a:solidFill>
                <a:latin typeface="Candara" pitchFamily="34" charset="0"/>
              </a:rPr>
              <a:t>prosedur </a:t>
            </a:r>
            <a:r>
              <a:rPr lang="en-US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ndara" pitchFamily="34" charset="0"/>
              </a:rPr>
              <a:t>tes </a:t>
            </a:r>
            <a:r>
              <a:rPr lang="en-US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ndara" pitchFamily="34" charset="0"/>
                <a:sym typeface="Wingdings" pitchFamily="2" charset="2"/>
              </a:rPr>
              <a:t> </a:t>
            </a:r>
            <a:r>
              <a:rPr lang="en-US" sz="2400" smtClean="0">
                <a:latin typeface="Candara" pitchFamily="34" charset="0"/>
              </a:rPr>
              <a:t>Untuk </a:t>
            </a:r>
            <a:r>
              <a:rPr lang="en-US" sz="2400">
                <a:latin typeface="Candara" pitchFamily="34" charset="0"/>
              </a:rPr>
              <a:t>menghindari pengaruh variabel yang mengganggu,</a:t>
            </a:r>
          </a:p>
          <a:p>
            <a:r>
              <a:rPr lang="en-US" sz="2400" smtClean="0">
                <a:latin typeface="Candara" pitchFamily="34" charset="0"/>
              </a:rPr>
              <a:t>Maka </a:t>
            </a:r>
            <a:r>
              <a:rPr lang="en-US" sz="2400">
                <a:latin typeface="Candara" pitchFamily="34" charset="0"/>
              </a:rPr>
              <a:t>suatu tes harus seragam di dalam prosedur. </a:t>
            </a: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Keseragaman </a:t>
            </a:r>
            <a:r>
              <a:rPr lang="en-US" sz="2400">
                <a:latin typeface="Candara" pitchFamily="34" charset="0"/>
              </a:rPr>
              <a:t>tersebut meliputi: </a:t>
            </a:r>
            <a:r>
              <a:rPr lang="en-US" sz="2400" smtClean="0">
                <a:latin typeface="Candara" pitchFamily="34" charset="0"/>
              </a:rPr>
              <a:t>instruksi, batas </a:t>
            </a:r>
            <a:r>
              <a:rPr lang="en-US" sz="2400">
                <a:latin typeface="Candara" pitchFamily="34" charset="0"/>
              </a:rPr>
              <a:t>waktu </a:t>
            </a:r>
            <a:r>
              <a:rPr lang="en-US" sz="2400" i="1">
                <a:latin typeface="Candara" pitchFamily="34" charset="0"/>
              </a:rPr>
              <a:t>(speed test </a:t>
            </a:r>
            <a:r>
              <a:rPr lang="en-US" sz="2400">
                <a:latin typeface="Candara" pitchFamily="34" charset="0"/>
              </a:rPr>
              <a:t>atau </a:t>
            </a:r>
            <a:r>
              <a:rPr lang="en-US" sz="2400" i="1">
                <a:latin typeface="Candara" pitchFamily="34" charset="0"/>
              </a:rPr>
              <a:t>power test), </a:t>
            </a:r>
            <a:r>
              <a:rPr lang="en-US" sz="2400">
                <a:latin typeface="Candara" pitchFamily="34" charset="0"/>
              </a:rPr>
              <a:t>dan cara skoring. </a:t>
            </a: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Dalam </a:t>
            </a:r>
            <a:r>
              <a:rPr lang="en-US" sz="2400">
                <a:latin typeface="Candara" pitchFamily="34" charset="0"/>
              </a:rPr>
              <a:t>instruksi </a:t>
            </a:r>
            <a:r>
              <a:rPr lang="en-US" sz="2400" smtClean="0">
                <a:latin typeface="Candara" pitchFamily="34" charset="0"/>
              </a:rPr>
              <a:t>misalnya, penjelasan </a:t>
            </a:r>
            <a:r>
              <a:rPr lang="en-US" sz="2400">
                <a:latin typeface="Candara" pitchFamily="34" charset="0"/>
              </a:rPr>
              <a:t>yang diberikan oleh penguji mengenai cara penyajian materi tes seyogyanya </a:t>
            </a:r>
            <a:r>
              <a:rPr lang="en-US" sz="2400" smtClean="0">
                <a:latin typeface="Candara" pitchFamily="34" charset="0"/>
              </a:rPr>
              <a:t>harus bersifat </a:t>
            </a:r>
            <a:r>
              <a:rPr lang="en-US" sz="2400">
                <a:latin typeface="Candara" pitchFamily="34" charset="0"/>
              </a:rPr>
              <a:t>standar dari waktu ke waktu (Atkinson dkk., 1993).</a:t>
            </a:r>
          </a:p>
          <a:p>
            <a:endParaRPr lang="en-US" sz="240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487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Candara" pitchFamily="34" charset="0"/>
              </a:rPr>
              <a:t>Akan tetapi tidak semua variabel yang mengganggu dapat kita kendalikan dengan </a:t>
            </a:r>
            <a:r>
              <a:rPr lang="en-US" sz="2400" smtClean="0">
                <a:latin typeface="Candara" pitchFamily="34" charset="0"/>
              </a:rPr>
              <a:t>baik, seperti </a:t>
            </a:r>
            <a:r>
              <a:rPr lang="en-US" sz="2400">
                <a:latin typeface="Candara" pitchFamily="34" charset="0"/>
              </a:rPr>
              <a:t>misalnya penampilan umum (ekspresi wajah, nada suara, pakaian, dan sebagainya</a:t>
            </a:r>
            <a:r>
              <a:rPr lang="en-US" sz="2400" smtClean="0">
                <a:latin typeface="Candara" pitchFamily="34" charset="0"/>
              </a:rPr>
              <a:t>), jenis </a:t>
            </a:r>
            <a:r>
              <a:rPr lang="en-US" sz="2400">
                <a:latin typeface="Candara" pitchFamily="34" charset="0"/>
              </a:rPr>
              <a:t>kelamin dan suku bangsa penguji juga akan mempengaruhi hasil tes subjek (</a:t>
            </a:r>
            <a:r>
              <a:rPr lang="en-US" sz="2400" smtClean="0">
                <a:latin typeface="Candara" pitchFamily="34" charset="0"/>
              </a:rPr>
              <a:t>Atkinson dkk</a:t>
            </a:r>
            <a:r>
              <a:rPr lang="en-US" sz="2400">
                <a:latin typeface="Candara" pitchFamily="34" charset="0"/>
              </a:rPr>
              <a:t>., 1993) . </a:t>
            </a: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Apabila </a:t>
            </a:r>
            <a:r>
              <a:rPr lang="en-US" sz="2400">
                <a:latin typeface="Candara" pitchFamily="34" charset="0"/>
              </a:rPr>
              <a:t>seorang anak perempuan dari Jawa Tengah mengerjakan tes </a:t>
            </a:r>
            <a:r>
              <a:rPr lang="en-US" sz="2400" smtClean="0">
                <a:latin typeface="Candara" pitchFamily="34" charset="0"/>
              </a:rPr>
              <a:t>dengan hasil </a:t>
            </a:r>
            <a:r>
              <a:rPr lang="en-US" sz="2400">
                <a:latin typeface="Candara" pitchFamily="34" charset="0"/>
              </a:rPr>
              <a:t>buruk ketika diuji oleh seorang penguji pria dari Batak, harus dipertimbangkan </a:t>
            </a:r>
            <a:r>
              <a:rPr lang="en-US" sz="2400" smtClean="0">
                <a:latin typeface="Candara" pitchFamily="34" charset="0"/>
              </a:rPr>
              <a:t>pula bahwa </a:t>
            </a:r>
            <a:r>
              <a:rPr lang="en-US" sz="2400">
                <a:latin typeface="Candara" pitchFamily="34" charset="0"/>
              </a:rPr>
              <a:t>kecemasan dan motivasi anak tersebut mungkin akan berbeda apabila diuji </a:t>
            </a:r>
            <a:r>
              <a:rPr lang="en-US" sz="2400" smtClean="0">
                <a:latin typeface="Candara" pitchFamily="34" charset="0"/>
              </a:rPr>
              <a:t>oleh penguji </a:t>
            </a:r>
            <a:r>
              <a:rPr lang="en-US" sz="2400">
                <a:latin typeface="Candara" pitchFamily="34" charset="0"/>
              </a:rPr>
              <a:t>perempuan dari Jawa.</a:t>
            </a:r>
          </a:p>
          <a:p>
            <a:endParaRPr lang="en-US" sz="240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1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ndara" pitchFamily="34" charset="0"/>
              </a:rPr>
              <a:t>SYARAT-SYARAT TES YANG BAlK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Candara" pitchFamily="34" charset="0"/>
              </a:rPr>
              <a:t>Sebuah tes dapat dikatakan baik apabila skornya dapat dikatakan sudah </a:t>
            </a:r>
            <a:r>
              <a:rPr lang="en-US" sz="2800" i="1">
                <a:latin typeface="Candara" pitchFamily="34" charset="0"/>
              </a:rPr>
              <a:t>sahih (valid) </a:t>
            </a:r>
            <a:r>
              <a:rPr lang="en-US" sz="2800" smtClean="0">
                <a:latin typeface="Candara" pitchFamily="34" charset="0"/>
              </a:rPr>
              <a:t>dan </a:t>
            </a:r>
            <a:r>
              <a:rPr lang="en-US" sz="2800" i="1" smtClean="0">
                <a:latin typeface="Candara" pitchFamily="34" charset="0"/>
              </a:rPr>
              <a:t>andal </a:t>
            </a:r>
            <a:r>
              <a:rPr lang="en-US" sz="2800" i="1">
                <a:latin typeface="Candara" pitchFamily="34" charset="0"/>
              </a:rPr>
              <a:t>(reliable</a:t>
            </a:r>
            <a:r>
              <a:rPr lang="en-US" sz="2800" i="1" smtClean="0">
                <a:latin typeface="Candara" pitchFamily="34" charset="0"/>
              </a:rPr>
              <a:t>).</a:t>
            </a:r>
          </a:p>
          <a:p>
            <a:endParaRPr lang="en-US" sz="2800">
              <a:latin typeface="Candara" pitchFamily="34" charset="0"/>
            </a:endParaRPr>
          </a:p>
          <a:p>
            <a:endParaRPr lang="en-US" sz="280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smtClean="0">
                <a:latin typeface="Candara" pitchFamily="34" charset="0"/>
              </a:rPr>
              <a:t>1. KEANDALAN </a:t>
            </a:r>
            <a:r>
              <a:rPr lang="en-US" b="1" smtClean="0">
                <a:latin typeface="Candara" pitchFamily="34" charset="0"/>
              </a:rPr>
              <a:t>(VALIDITAS)</a:t>
            </a:r>
            <a:endParaRPr lang="en-US" b="1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Candara" pitchFamily="34" charset="0"/>
              </a:rPr>
              <a:t>Validitas </a:t>
            </a:r>
            <a:r>
              <a:rPr lang="en-US" sz="2400">
                <a:latin typeface="Candara" pitchFamily="34" charset="0"/>
              </a:rPr>
              <a:t>berasal dari kata </a:t>
            </a:r>
            <a:r>
              <a:rPr lang="en-US" sz="2400" i="1">
                <a:latin typeface="Candara" pitchFamily="34" charset="0"/>
              </a:rPr>
              <a:t>validity </a:t>
            </a:r>
            <a:r>
              <a:rPr lang="en-US" sz="2400">
                <a:latin typeface="Candara" pitchFamily="34" charset="0"/>
              </a:rPr>
              <a:t>yang berarti sejauhmana ketepatan dan </a:t>
            </a:r>
            <a:r>
              <a:rPr lang="en-US" sz="2400" smtClean="0">
                <a:latin typeface="Candara" pitchFamily="34" charset="0"/>
              </a:rPr>
              <a:t>kecermatan suatu </a:t>
            </a:r>
            <a:r>
              <a:rPr lang="en-US" sz="2400">
                <a:latin typeface="Candara" pitchFamily="34" charset="0"/>
              </a:rPr>
              <a:t>tes dalam melakukan fungsi ukurnya. </a:t>
            </a: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Suatu </a:t>
            </a:r>
            <a:r>
              <a:rPr lang="en-US" sz="2400">
                <a:latin typeface="Candara" pitchFamily="34" charset="0"/>
              </a:rPr>
              <a:t>tes dapat dikatakan mempunyai </a:t>
            </a:r>
            <a:r>
              <a:rPr lang="en-US" sz="2400" smtClean="0">
                <a:latin typeface="Candara" pitchFamily="34" charset="0"/>
              </a:rPr>
              <a:t>validitas yang </a:t>
            </a:r>
            <a:r>
              <a:rPr lang="en-US" sz="2400">
                <a:latin typeface="Candara" pitchFamily="34" charset="0"/>
              </a:rPr>
              <a:t>tinggi apabila tes tersebut menjalankan fungsi ukurnya, yang sesuai dengan </a:t>
            </a:r>
            <a:r>
              <a:rPr lang="en-US" sz="2400" smtClean="0">
                <a:latin typeface="Candara" pitchFamily="34" charset="0"/>
              </a:rPr>
              <a:t>maksud dikenakannya </a:t>
            </a:r>
            <a:r>
              <a:rPr lang="en-US" sz="2400">
                <a:latin typeface="Candara" pitchFamily="34" charset="0"/>
              </a:rPr>
              <a:t>tes tersebut</a:t>
            </a:r>
            <a:r>
              <a:rPr lang="en-US" sz="2400" smtClean="0">
                <a:latin typeface="Candara" pitchFamily="34" charset="0"/>
              </a:rPr>
              <a:t>.</a:t>
            </a:r>
          </a:p>
          <a:p>
            <a:r>
              <a:rPr lang="en-US" sz="2400" smtClean="0">
                <a:latin typeface="Candara" pitchFamily="34" charset="0"/>
              </a:rPr>
              <a:t> </a:t>
            </a:r>
            <a:r>
              <a:rPr lang="en-US" sz="2400">
                <a:latin typeface="Candara" pitchFamily="34" charset="0"/>
              </a:rPr>
              <a:t>Suatu tes yang menghasilkan data yang tidak relevan </a:t>
            </a:r>
            <a:r>
              <a:rPr lang="en-US" sz="2400" smtClean="0">
                <a:latin typeface="Candara" pitchFamily="34" charset="0"/>
              </a:rPr>
              <a:t>dengan tujuan </a:t>
            </a:r>
            <a:r>
              <a:rPr lang="en-US" sz="2400">
                <a:latin typeface="Candara" pitchFamily="34" charset="0"/>
              </a:rPr>
              <a:t>diadakannya pengukuran dikatakan sebagai tes yang </a:t>
            </a:r>
            <a:r>
              <a:rPr lang="en-US" sz="2400" smtClean="0">
                <a:latin typeface="Candara" pitchFamily="34" charset="0"/>
              </a:rPr>
              <a:t>memiliki validitas yang </a:t>
            </a:r>
            <a:r>
              <a:rPr lang="en-US" sz="2400">
                <a:latin typeface="Candara" pitchFamily="34" charset="0"/>
              </a:rPr>
              <a:t>rendah.</a:t>
            </a:r>
          </a:p>
          <a:p>
            <a:r>
              <a:rPr lang="en-US" sz="2400">
                <a:latin typeface="Candara" pitchFamily="34" charset="0"/>
              </a:rPr>
              <a:t>Sisi lain dari konsep validitas adalah kecermatan pengukuran. </a:t>
            </a:r>
            <a:endParaRPr lang="en-US" sz="2400" smtClean="0">
              <a:latin typeface="Candara" pitchFamily="34" charset="0"/>
            </a:endParaRPr>
          </a:p>
          <a:p>
            <a:endParaRPr lang="en-US" sz="240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6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latin typeface="Candara" pitchFamily="34" charset="0"/>
              </a:rPr>
              <a:t>Estimasi validitas suatu pengukuran pada umumnya dinyatakan secara empiris </a:t>
            </a:r>
            <a:r>
              <a:rPr lang="en-US" sz="2000" smtClean="0">
                <a:latin typeface="Candara" pitchFamily="34" charset="0"/>
              </a:rPr>
              <a:t>oleh suatu </a:t>
            </a:r>
            <a:r>
              <a:rPr lang="en-US" sz="2000">
                <a:latin typeface="Candara" pitchFamily="34" charset="0"/>
              </a:rPr>
              <a:t>koefisien yang kemudian disebut koefisien validitas</a:t>
            </a:r>
            <a:r>
              <a:rPr lang="en-US" sz="2000" smtClean="0">
                <a:latin typeface="Candara" pitchFamily="34" charset="0"/>
              </a:rPr>
              <a:t>.</a:t>
            </a:r>
          </a:p>
          <a:p>
            <a:r>
              <a:rPr lang="en-US" sz="2000" smtClean="0">
                <a:latin typeface="Candara" pitchFamily="34" charset="0"/>
              </a:rPr>
              <a:t>Koefisien </a:t>
            </a:r>
            <a:r>
              <a:rPr lang="en-US" sz="2000">
                <a:latin typeface="Candara" pitchFamily="34" charset="0"/>
              </a:rPr>
              <a:t>ini dinyatakan </a:t>
            </a:r>
            <a:r>
              <a:rPr lang="en-US" sz="2000" smtClean="0">
                <a:latin typeface="Candara" pitchFamily="34" charset="0"/>
              </a:rPr>
              <a:t>oleh korelasi </a:t>
            </a:r>
            <a:r>
              <a:rPr lang="en-US" sz="2000">
                <a:latin typeface="Candara" pitchFamily="34" charset="0"/>
              </a:rPr>
              <a:t>antara distribusi skor tes yang bersangkutan dengan distribusi suatu skor </a:t>
            </a:r>
            <a:r>
              <a:rPr lang="en-US" sz="2000" smtClean="0">
                <a:latin typeface="Candara" pitchFamily="34" charset="0"/>
              </a:rPr>
              <a:t>suatu kriteria</a:t>
            </a:r>
            <a:r>
              <a:rPr lang="en-US" sz="2000">
                <a:latin typeface="Candara" pitchFamily="34" charset="0"/>
              </a:rPr>
              <a:t>. </a:t>
            </a:r>
            <a:endParaRPr lang="en-US" sz="2000" smtClean="0">
              <a:latin typeface="Candara" pitchFamily="34" charset="0"/>
            </a:endParaRPr>
          </a:p>
          <a:p>
            <a:r>
              <a:rPr lang="en-US" sz="2000" smtClean="0">
                <a:latin typeface="Candara" pitchFamily="34" charset="0"/>
              </a:rPr>
              <a:t>Kriteria </a:t>
            </a:r>
            <a:r>
              <a:rPr lang="en-US" sz="2000">
                <a:latin typeface="Candara" pitchFamily="34" charset="0"/>
              </a:rPr>
              <a:t>ini dapat berupa skor tes </a:t>
            </a:r>
            <a:r>
              <a:rPr lang="en-US" sz="2000" smtClean="0">
                <a:latin typeface="Candara" pitchFamily="34" charset="0"/>
              </a:rPr>
              <a:t>lain yang memiliki fungsi yang sama,dan </a:t>
            </a:r>
            <a:r>
              <a:rPr lang="en-US" sz="2000">
                <a:latin typeface="Candara" pitchFamily="34" charset="0"/>
              </a:rPr>
              <a:t>dapat </a:t>
            </a:r>
            <a:r>
              <a:rPr lang="en-US" sz="2000" smtClean="0">
                <a:latin typeface="Candara" pitchFamily="34" charset="0"/>
              </a:rPr>
              <a:t>pula berupa </a:t>
            </a:r>
            <a:r>
              <a:rPr lang="en-US" sz="2000">
                <a:latin typeface="Candara" pitchFamily="34" charset="0"/>
              </a:rPr>
              <a:t>ukuran-ukuran </a:t>
            </a:r>
            <a:r>
              <a:rPr lang="en-US" sz="2000" smtClean="0">
                <a:latin typeface="Candara" pitchFamily="34" charset="0"/>
              </a:rPr>
              <a:t>yang lain </a:t>
            </a:r>
            <a:r>
              <a:rPr lang="en-US" sz="2000">
                <a:latin typeface="Candara" pitchFamily="34" charset="0"/>
              </a:rPr>
              <a:t>yang relevan (</a:t>
            </a:r>
            <a:r>
              <a:rPr lang="en-US" sz="2000" smtClean="0">
                <a:latin typeface="Candara" pitchFamily="34" charset="0"/>
              </a:rPr>
              <a:t>Azwar).</a:t>
            </a:r>
            <a:endParaRPr lang="en-US" sz="2000">
              <a:latin typeface="Candara" pitchFamily="34" charset="0"/>
            </a:endParaRPr>
          </a:p>
          <a:p>
            <a:r>
              <a:rPr lang="en-US" sz="2000">
                <a:latin typeface="Candara" pitchFamily="34" charset="0"/>
              </a:rPr>
              <a:t>Apabila suatu tes diberi simbol X dan skor kriteria diberi simbol Y, maka </a:t>
            </a:r>
            <a:r>
              <a:rPr lang="en-US" sz="2000" smtClean="0">
                <a:latin typeface="Candara" pitchFamily="34" charset="0"/>
              </a:rPr>
              <a:t>koefisiensi korelasi </a:t>
            </a:r>
            <a:r>
              <a:rPr lang="en-US" sz="2000">
                <a:latin typeface="Candara" pitchFamily="34" charset="0"/>
              </a:rPr>
              <a:t>antara tes dan kriteria merupakan suatu koefisien validitas dengan simbol </a:t>
            </a:r>
            <a:r>
              <a:rPr lang="en-US" sz="2000" smtClean="0">
                <a:latin typeface="Candara" pitchFamily="34" charset="0"/>
              </a:rPr>
              <a:t>'XY’.</a:t>
            </a:r>
            <a:endParaRPr lang="en-US" sz="2000">
              <a:latin typeface="Candara" pitchFamily="34" charset="0"/>
            </a:endParaRPr>
          </a:p>
          <a:p>
            <a:endParaRPr lang="en-US" sz="240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4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0" smtClean="0">
                <a:latin typeface="Candara" pitchFamily="34" charset="0"/>
              </a:rPr>
              <a:t>2. KEAJEGAN </a:t>
            </a:r>
            <a:r>
              <a:rPr lang="en-US" sz="4000" smtClean="0">
                <a:latin typeface="Candara" pitchFamily="34" charset="0"/>
              </a:rPr>
              <a:t>(RELIABILITAS)</a:t>
            </a:r>
            <a:endParaRPr lang="en-US" sz="400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ndara" pitchFamily="34" charset="0"/>
              </a:rPr>
              <a:t>Reliabilitas berasal dari kata </a:t>
            </a:r>
            <a:r>
              <a:rPr lang="en-US" i="1">
                <a:latin typeface="Candara" pitchFamily="34" charset="0"/>
              </a:rPr>
              <a:t>reliability, </a:t>
            </a:r>
            <a:r>
              <a:rPr lang="en-US">
                <a:latin typeface="Candara" pitchFamily="34" charset="0"/>
              </a:rPr>
              <a:t>yang berasal dari kata </a:t>
            </a:r>
            <a:r>
              <a:rPr lang="en-US" i="1">
                <a:latin typeface="Candara" pitchFamily="34" charset="0"/>
              </a:rPr>
              <a:t>rely </a:t>
            </a:r>
            <a:r>
              <a:rPr lang="en-US">
                <a:latin typeface="Candara" pitchFamily="34" charset="0"/>
              </a:rPr>
              <a:t>(=dipercaya) </a:t>
            </a:r>
            <a:r>
              <a:rPr lang="en-US" smtClean="0">
                <a:latin typeface="Candara" pitchFamily="34" charset="0"/>
              </a:rPr>
              <a:t>dan </a:t>
            </a:r>
            <a:r>
              <a:rPr lang="en-US" i="1" smtClean="0">
                <a:latin typeface="Candara" pitchFamily="34" charset="0"/>
              </a:rPr>
              <a:t>ability </a:t>
            </a:r>
            <a:r>
              <a:rPr lang="en-US">
                <a:latin typeface="Candara" pitchFamily="34" charset="0"/>
              </a:rPr>
              <a:t>(=kemampuan). </a:t>
            </a:r>
            <a:endParaRPr lang="en-US" smtClean="0">
              <a:latin typeface="Candara" pitchFamily="34" charset="0"/>
            </a:endParaRPr>
          </a:p>
          <a:p>
            <a:r>
              <a:rPr lang="en-US" smtClean="0">
                <a:latin typeface="Candara" pitchFamily="34" charset="0"/>
              </a:rPr>
              <a:t>Suatu </a:t>
            </a:r>
            <a:r>
              <a:rPr lang="en-US">
                <a:latin typeface="Candara" pitchFamily="34" charset="0"/>
              </a:rPr>
              <a:t>tes dapat dikatakan reliabel apabila memiliki reliabilitas </a:t>
            </a:r>
            <a:r>
              <a:rPr lang="en-US" smtClean="0">
                <a:latin typeface="Candara" pitchFamily="34" charset="0"/>
              </a:rPr>
              <a:t>yang tinggi.</a:t>
            </a:r>
            <a:endParaRPr lang="en-US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81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Candara" pitchFamily="34" charset="0"/>
              </a:rPr>
              <a:t>Reliabilitas seringkali memiliki beragam istilah lain seperti</a:t>
            </a:r>
            <a:r>
              <a:rPr lang="en-US" sz="240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en-US" sz="2400">
                <a:solidFill>
                  <a:srgbClr val="7030A0"/>
                </a:solidFill>
                <a:latin typeface="Candara" pitchFamily="34" charset="0"/>
              </a:rPr>
              <a:t>keterpercayaan, keterandalan, keajegan, konsistensi, kestabilan, </a:t>
            </a:r>
            <a:r>
              <a:rPr lang="en-US" sz="2400">
                <a:latin typeface="Candara" pitchFamily="34" charset="0"/>
              </a:rPr>
              <a:t>dan sebagainya yang kesemuanya itu mengacu kepada konsep reliabilitas yang berarti sejauh mana hasil suatu pengukuran dapat dipercaya. </a:t>
            </a:r>
          </a:p>
          <a:p>
            <a:r>
              <a:rPr lang="en-US" sz="2400" smtClean="0">
                <a:latin typeface="Candara" pitchFamily="34" charset="0"/>
              </a:rPr>
              <a:t>Artinya hasil </a:t>
            </a:r>
            <a:r>
              <a:rPr lang="en-US" sz="2400">
                <a:latin typeface="Candara" pitchFamily="34" charset="0"/>
              </a:rPr>
              <a:t>ukur yang dapat dipercaya apabila dalam beberapa kali pengukuran terhadap </a:t>
            </a:r>
            <a:r>
              <a:rPr lang="en-US" sz="2400" smtClean="0">
                <a:latin typeface="Candara" pitchFamily="34" charset="0"/>
              </a:rPr>
              <a:t>kelompok subjek </a:t>
            </a:r>
            <a:r>
              <a:rPr lang="en-US" sz="2400">
                <a:latin typeface="Candara" pitchFamily="34" charset="0"/>
              </a:rPr>
              <a:t>yang sama akan diperoleh hasil yang relatif sama</a:t>
            </a:r>
            <a:r>
              <a:rPr lang="en-US" sz="2400" smtClean="0">
                <a:latin typeface="Candara" pitchFamily="34" charset="0"/>
              </a:rPr>
              <a:t>, jikalau </a:t>
            </a:r>
            <a:r>
              <a:rPr lang="en-US" sz="2400">
                <a:latin typeface="Candara" pitchFamily="34" charset="0"/>
              </a:rPr>
              <a:t>aspek yang diukur dalam </a:t>
            </a:r>
            <a:r>
              <a:rPr lang="en-US" sz="2400" smtClean="0">
                <a:latin typeface="Candara" pitchFamily="34" charset="0"/>
              </a:rPr>
              <a:t>diri subjek </a:t>
            </a:r>
            <a:r>
              <a:rPr lang="en-US" sz="2400">
                <a:latin typeface="Candara" pitchFamily="34" charset="0"/>
              </a:rPr>
              <a:t>memang belum berubah.</a:t>
            </a:r>
          </a:p>
        </p:txBody>
      </p:sp>
    </p:spTree>
    <p:extLst>
      <p:ext uri="{BB962C8B-B14F-4D97-AF65-F5344CB8AC3E}">
        <p14:creationId xmlns:p14="http://schemas.microsoft.com/office/powerpoint/2010/main" val="163083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Candara" pitchFamily="34" charset="0"/>
              </a:rPr>
              <a:t>Pengertian </a:t>
            </a:r>
            <a:r>
              <a:rPr lang="en-US" sz="2400">
                <a:latin typeface="Candara" pitchFamily="34" charset="0"/>
              </a:rPr>
              <a:t>relatif tersebut menunjukkan bahwa </a:t>
            </a:r>
            <a:r>
              <a:rPr lang="en-US" sz="2400" smtClean="0">
                <a:latin typeface="Candara" pitchFamily="34" charset="0"/>
              </a:rPr>
              <a:t>terdapat toleransi </a:t>
            </a:r>
            <a:r>
              <a:rPr lang="en-US" sz="2400">
                <a:latin typeface="Candara" pitchFamily="34" charset="0"/>
              </a:rPr>
              <a:t>terhadap perbedaan-perbedaan kecil di antara hasil pengukuran. </a:t>
            </a:r>
            <a:endParaRPr lang="en-US" sz="240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Apabila perbedaan hasil </a:t>
            </a:r>
            <a:r>
              <a:rPr lang="en-US" sz="2400">
                <a:latin typeface="Candara" pitchFamily="34" charset="0"/>
              </a:rPr>
              <a:t>pengukuran tersebut besar dari waktu ke waktu, maka tes tersebut tidak dapat </a:t>
            </a:r>
            <a:r>
              <a:rPr lang="en-US" sz="2400" smtClean="0">
                <a:latin typeface="Candara" pitchFamily="34" charset="0"/>
              </a:rPr>
              <a:t>dipercaya atau </a:t>
            </a:r>
            <a:r>
              <a:rPr lang="en-US" sz="2400">
                <a:latin typeface="Candara" pitchFamily="34" charset="0"/>
              </a:rPr>
              <a:t>tidak reliabel (</a:t>
            </a:r>
            <a:r>
              <a:rPr lang="en-US" sz="2400" smtClean="0">
                <a:latin typeface="Candara" pitchFamily="34" charset="0"/>
              </a:rPr>
              <a:t>Azwar).</a:t>
            </a:r>
            <a:endParaRPr lang="en-US" sz="240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1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Candara" pitchFamily="34" charset="0"/>
              </a:rPr>
              <a:t>Untuk mengukur reliabilitas dapat dilakukan dengan perolehan dua nilai dari orang </a:t>
            </a:r>
            <a:r>
              <a:rPr lang="en-US" sz="2400" smtClean="0">
                <a:latin typeface="Candara" pitchFamily="34" charset="0"/>
              </a:rPr>
              <a:t>yang sama </a:t>
            </a:r>
            <a:r>
              <a:rPr lang="en-US" sz="2400">
                <a:latin typeface="Candara" pitchFamily="34" charset="0"/>
              </a:rPr>
              <a:t>pada tes yang sama, yakni dengan cara mengulanginya atau dengan memberikan </a:t>
            </a:r>
            <a:r>
              <a:rPr lang="en-US" sz="2400" smtClean="0">
                <a:latin typeface="Candara" pitchFamily="34" charset="0"/>
              </a:rPr>
              <a:t>dua bentuk </a:t>
            </a:r>
            <a:r>
              <a:rPr lang="en-US" sz="2400">
                <a:latin typeface="Candara" pitchFamily="34" charset="0"/>
              </a:rPr>
              <a:t>tes yang berbeda tetapi setara</a:t>
            </a:r>
            <a:r>
              <a:rPr lang="en-US" sz="2400" smtClean="0">
                <a:latin typeface="Candara" pitchFamily="34" charset="0"/>
              </a:rPr>
              <a:t>.</a:t>
            </a:r>
          </a:p>
          <a:p>
            <a:pPr marL="0" indent="0">
              <a:buNone/>
            </a:pPr>
            <a:endParaRPr lang="en-US" sz="2400" smtClean="0">
              <a:latin typeface="Candara" pitchFamily="34" charset="0"/>
            </a:endParaRPr>
          </a:p>
          <a:p>
            <a:r>
              <a:rPr lang="en-US" sz="2400">
                <a:latin typeface="Candara" pitchFamily="34" charset="0"/>
              </a:rPr>
              <a:t>Jika setiap individu dapat mencapai skor yang </a:t>
            </a:r>
            <a:r>
              <a:rPr lang="en-US" sz="2400" smtClean="0">
                <a:latin typeface="Candara" pitchFamily="34" charset="0"/>
              </a:rPr>
              <a:t>kurang lebih </a:t>
            </a:r>
            <a:r>
              <a:rPr lang="en-US" sz="2400">
                <a:latin typeface="Candara" pitchFamily="34" charset="0"/>
              </a:rPr>
              <a:t>sama pada kedua pengukuran tersebut, maka berari bahwa tes tersebut reliabel. </a:t>
            </a:r>
          </a:p>
        </p:txBody>
      </p:sp>
    </p:spTree>
    <p:extLst>
      <p:ext uri="{BB962C8B-B14F-4D97-AF65-F5344CB8AC3E}">
        <p14:creationId xmlns:p14="http://schemas.microsoft.com/office/powerpoint/2010/main" val="5754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Candara" pitchFamily="34" charset="0"/>
              </a:rPr>
              <a:t>Meski suatu </a:t>
            </a:r>
            <a:r>
              <a:rPr lang="en-US" sz="2400">
                <a:latin typeface="Candara" pitchFamily="34" charset="0"/>
              </a:rPr>
              <a:t>tes dapat dikatakan reliabel, beberapa perbedaan dapat muncul di antara kedua </a:t>
            </a:r>
            <a:r>
              <a:rPr lang="en-US" sz="2400" smtClean="0">
                <a:latin typeface="Candara" pitchFamily="34" charset="0"/>
              </a:rPr>
              <a:t>karena adanya </a:t>
            </a:r>
            <a:r>
              <a:rPr lang="en-US" sz="2400">
                <a:latin typeface="Candara" pitchFamily="34" charset="0"/>
              </a:rPr>
              <a:t>perbedaan peluang dan kesalahan pengukuran. </a:t>
            </a: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Oleh </a:t>
            </a:r>
            <a:r>
              <a:rPr lang="en-US" sz="2400">
                <a:latin typeface="Candara" pitchFamily="34" charset="0"/>
              </a:rPr>
              <a:t>karena itu, dibutuhkan </a:t>
            </a:r>
            <a:r>
              <a:rPr lang="en-US" sz="2400" smtClean="0">
                <a:latin typeface="Candara" pitchFamily="34" charset="0"/>
              </a:rPr>
              <a:t>pengukuran statistik </a:t>
            </a:r>
            <a:r>
              <a:rPr lang="en-US" sz="2400">
                <a:latin typeface="Candara" pitchFamily="34" charset="0"/>
              </a:rPr>
              <a:t>mengenai tingkat hubungan di antara seperangkat pasangan skor. </a:t>
            </a:r>
            <a:endParaRPr lang="en-US" sz="2400" smtClean="0">
              <a:latin typeface="Candara" pitchFamily="34" charset="0"/>
            </a:endParaRPr>
          </a:p>
          <a:p>
            <a:r>
              <a:rPr lang="en-US" sz="2400" smtClean="0">
                <a:latin typeface="Candara" pitchFamily="34" charset="0"/>
              </a:rPr>
              <a:t>Tingkat hubungan tersebut </a:t>
            </a:r>
            <a:r>
              <a:rPr lang="en-US" sz="2400">
                <a:latin typeface="Candara" pitchFamily="34" charset="0"/>
              </a:rPr>
              <a:t>ditetapkan dengan koefisien korelasi (Atkinson dkk., 1993).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3178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Fans 1">
      <a:dk1>
        <a:srgbClr val="5F5F5F"/>
      </a:dk1>
      <a:lt1>
        <a:srgbClr val="FFFFCC"/>
      </a:lt1>
      <a:dk2>
        <a:srgbClr val="000000"/>
      </a:dk2>
      <a:lt2>
        <a:srgbClr val="FFCC00"/>
      </a:lt2>
      <a:accent1>
        <a:srgbClr val="FF7C80"/>
      </a:accent1>
      <a:accent2>
        <a:srgbClr val="990099"/>
      </a:accent2>
      <a:accent3>
        <a:srgbClr val="AAAAAA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Fa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Fans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192</TotalTime>
  <Words>726</Words>
  <Application>Microsoft Office PowerPoint</Application>
  <PresentationFormat>On-screen Show (4:3)</PresentationFormat>
  <Paragraphs>49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RELIABILITAS &amp; VALIDITAS</vt:lpstr>
      <vt:lpstr>SYARAT-SYARAT TES YANG BAlK </vt:lpstr>
      <vt:lpstr>1. KEANDALAN (VALIDITAS)</vt:lpstr>
      <vt:lpstr>Cont’d</vt:lpstr>
      <vt:lpstr>2. KEAJEGAN (RELIABILITAS)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RELIABILITAS &amp; VALIDITAS</dc:title>
  <dc:creator>Win-7</dc:creator>
  <cp:lastModifiedBy>DDP</cp:lastModifiedBy>
  <cp:revision>10</cp:revision>
  <dcterms:created xsi:type="dcterms:W3CDTF">2012-10-12T07:59:56Z</dcterms:created>
  <dcterms:modified xsi:type="dcterms:W3CDTF">2015-10-22T09:45:09Z</dcterms:modified>
</cp:coreProperties>
</file>