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BB545-8D53-43A4-BB7B-BDA783A273DF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5801C-1B81-4C16-BF21-421950C0AA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EBF2-B4AB-4D4D-A3F5-9F1067EAF26A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230B5-22BB-47AA-86AA-00F365901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HOUSE ,TREE, PERSON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Pengantar Test H.T.P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Biasanya tes H.T.P diberikan kepada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anak-anak </a:t>
            </a:r>
            <a:r>
              <a:rPr lang="id-ID" sz="2800" dirty="0" smtClean="0">
                <a:latin typeface="Berlin Sans FB" pitchFamily="34" charset="0"/>
              </a:rPr>
              <a:t>atau subjek lain yang depresif, traumatic, dll yang terhambat dalam ekspresi verbal 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Melalui tes H.T.P yg merupakan media proyeksi subyek dapat diperoleh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gambaran masalah </a:t>
            </a:r>
            <a:r>
              <a:rPr lang="id-ID" sz="2800" dirty="0" smtClean="0">
                <a:latin typeface="Berlin Sans FB" pitchFamily="34" charset="0"/>
              </a:rPr>
              <a:t>yang sedang melingkupi subjek</a:t>
            </a:r>
          </a:p>
          <a:p>
            <a:pPr>
              <a:buFont typeface="Wingdings" pitchFamily="2" charset="2"/>
              <a:buChar char="q"/>
            </a:pPr>
            <a:r>
              <a:rPr lang="id-ID" sz="2800" dirty="0" smtClean="0">
                <a:latin typeface="Berlin Sans FB" pitchFamily="34" charset="0"/>
              </a:rPr>
              <a:t>Dari hasil H.T.P, subjek diminta untuk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menceritakan gambarnya </a:t>
            </a:r>
            <a:r>
              <a:rPr lang="id-ID" sz="2800" dirty="0" smtClean="0">
                <a:latin typeface="Berlin Sans FB" pitchFamily="34" charset="0"/>
              </a:rPr>
              <a:t>&amp; pemeriksa harus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mahir menggal</a:t>
            </a:r>
            <a:r>
              <a:rPr lang="id-ID" sz="2800" dirty="0" smtClean="0">
                <a:latin typeface="Berlin Sans FB" pitchFamily="34" charset="0"/>
              </a:rPr>
              <a:t>i berbagai masalah subjek dengan teknik proyektif (mis : Relasi S dg ibu, dst)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Administrasi Test H.T.P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Subjek diberikan 1 lembar kertas A4/ 80 gram + pensil HB/B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Diperbolehkan menyediakan penghapus, penggaris, pensil warna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Subjek diminta menggambar sesuka hati, dengan instruksi </a:t>
            </a:r>
          </a:p>
          <a:p>
            <a:pPr>
              <a:buNone/>
            </a:pPr>
            <a:r>
              <a:rPr lang="id-ID" sz="2400" i="1" dirty="0" smtClean="0">
                <a:latin typeface="Berlin Sans FB" pitchFamily="34" charset="0"/>
              </a:rPr>
              <a:t>	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“Di lembar kertas ini Anda diminta menggambar Rumah, Pohon  dan Orang dengan pensil yang telah saya bagikan. Menggambarnya sesuka hati Anda dan terserah Anda. Waktu tidak dibatasi.”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Pemeriksa bertugas untuk mengobservasi proses meng-gambar yang dilakukan subjek hingga selesai dan mencatat hal-hal yang penting yang terjadi selama proses menggambar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PROBING CERITA GAMBAR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Setelah Subjek selesai menggambar, maka pemeriksa dapat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meminta subjek bercerita tentang gambarnya.</a:t>
            </a: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	Misal : Berapakah usia anak ini ? Anak ini laki-laiki atau perempuan? Dia sedang Apa? Ayahnya dimana? Ibunya dimana? Menurut kamu, bagaimana perasaan anak ini (anak yg ada di gambar)? Bahagiakah? Marahkah? Apakah ia menyayangi ayah/ ibunya? Mengapa? Ayahnya seperti apa orangnya? Ibunya seperti apa? Bisa diceritakan bagaimana keadaan rumahnya? Bagaimana orang-orang yang ada di dalamnya? Anak ini apa kesukaannya? Anak ini apa kehebatannya?  Dst........</a:t>
            </a:r>
          </a:p>
          <a:p>
            <a:pPr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Artinya Pemeriksa harus mampu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menangkap tema cerita </a:t>
            </a:r>
            <a:r>
              <a:rPr lang="id-ID" sz="2400" dirty="0" smtClean="0">
                <a:latin typeface="Berlin Sans FB" pitchFamily="34" charset="0"/>
              </a:rPr>
              <a:t>si subjek melalui gambar.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House Tree Person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Berlin Sans FB" pitchFamily="34" charset="0"/>
              </a:rPr>
              <a:t>HTP Test can be interpreted as a reflecting either attitudes and feelings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towards significant people </a:t>
            </a:r>
            <a:r>
              <a:rPr lang="en-US" sz="2600" dirty="0">
                <a:latin typeface="Berlin Sans FB" pitchFamily="34" charset="0"/>
              </a:rPr>
              <a:t>in an individual’s </a:t>
            </a:r>
            <a:r>
              <a:rPr lang="en-US" sz="2600" dirty="0">
                <a:solidFill>
                  <a:srgbClr val="FF0000"/>
                </a:solidFill>
                <a:latin typeface="Berlin Sans FB" pitchFamily="34" charset="0"/>
              </a:rPr>
              <a:t>life or feelings </a:t>
            </a:r>
            <a:r>
              <a:rPr lang="en-US" sz="2600" dirty="0">
                <a:latin typeface="Berlin Sans FB" pitchFamily="34" charset="0"/>
              </a:rPr>
              <a:t>directed towards the </a:t>
            </a:r>
            <a:r>
              <a:rPr lang="en-US" sz="2600" dirty="0" smtClean="0">
                <a:latin typeface="Berlin Sans FB" pitchFamily="34" charset="0"/>
              </a:rPr>
              <a:t>self</a:t>
            </a:r>
            <a:endParaRPr lang="id-ID" sz="2600" dirty="0" smtClean="0">
              <a:latin typeface="Berlin Sans FB" pitchFamily="34" charset="0"/>
            </a:endParaRPr>
          </a:p>
          <a:p>
            <a:pPr>
              <a:buNone/>
            </a:pPr>
            <a:endParaRPr lang="id-ID" sz="2600" dirty="0">
              <a:latin typeface="Berlin Sans FB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The house </a:t>
            </a:r>
            <a:r>
              <a:rPr lang="en-US" sz="2400" dirty="0">
                <a:latin typeface="Berlin Sans FB" pitchFamily="34" charset="0"/>
              </a:rPr>
              <a:t>= reflects their 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relationship to their mother</a:t>
            </a:r>
            <a:endParaRPr lang="id-ID" sz="2400" dirty="0">
              <a:solidFill>
                <a:srgbClr val="FF0000"/>
              </a:solidFill>
              <a:latin typeface="Berlin Sans FB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The tree </a:t>
            </a:r>
            <a:r>
              <a:rPr lang="en-US" sz="2400" dirty="0">
                <a:latin typeface="Berlin Sans FB" pitchFamily="34" charset="0"/>
              </a:rPr>
              <a:t>=  reflects 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feeling towards their father </a:t>
            </a:r>
            <a:endParaRPr lang="id-ID" sz="2400" dirty="0">
              <a:solidFill>
                <a:srgbClr val="FF0000"/>
              </a:solidFill>
              <a:latin typeface="Berlin Sans FB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The person </a:t>
            </a:r>
            <a:r>
              <a:rPr lang="en-US" sz="2400" dirty="0">
                <a:latin typeface="Berlin Sans FB" pitchFamily="34" charset="0"/>
              </a:rPr>
              <a:t>= reflects feeling about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themselves</a:t>
            </a:r>
            <a:endParaRPr lang="id-ID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endParaRPr lang="id-ID" sz="2400" dirty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1.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HOUSE </a:t>
            </a:r>
            <a:r>
              <a:rPr lang="id-ID" sz="2400" dirty="0" smtClean="0">
                <a:latin typeface="Berlin Sans FB" pitchFamily="34" charset="0"/>
              </a:rPr>
              <a:t>= Ibu = Afeksi = Figur kelekatan</a:t>
            </a: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2.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TREE</a:t>
            </a:r>
            <a:r>
              <a:rPr lang="id-ID" sz="2400" dirty="0" smtClean="0">
                <a:latin typeface="Berlin Sans FB" pitchFamily="34" charset="0"/>
              </a:rPr>
              <a:t>    = Ayah = Otoritas = Pemberi Disiplin</a:t>
            </a: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3.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PERSON</a:t>
            </a:r>
            <a:r>
              <a:rPr lang="id-ID" sz="2400" dirty="0" smtClean="0">
                <a:latin typeface="Berlin Sans FB" pitchFamily="34" charset="0"/>
              </a:rPr>
              <a:t>= Self = Subjek</a:t>
            </a:r>
          </a:p>
          <a:p>
            <a:pPr>
              <a:buNone/>
            </a:pPr>
            <a:endParaRPr lang="id-ID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PERTANYAAN KREATIF YANG DAPAT DIKEMBANGKAN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</a:rPr>
              <a:t>HOUSE = Mother</a:t>
            </a:r>
            <a:endParaRPr lang="id-ID" sz="2000" dirty="0">
              <a:solidFill>
                <a:srgbClr val="FF0000"/>
              </a:solidFill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Adakah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tinggal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Apakah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kamu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gambar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 juga </a:t>
            </a:r>
            <a:r>
              <a:rPr lang="en-US" sz="2000" dirty="0" err="1" smtClean="0">
                <a:latin typeface="Berlin Sans FB" pitchFamily="34" charset="0"/>
              </a:rPr>
              <a:t>tinggal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Bagaimana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kamu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gambar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menilai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r>
              <a:rPr lang="id-ID" sz="2000" dirty="0" smtClean="0">
                <a:latin typeface="Berlin Sans FB" pitchFamily="34" charset="0"/>
              </a:rPr>
              <a:t> Kuat? Mudah Roboh?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id-ID" sz="2000" dirty="0" smtClean="0">
                <a:latin typeface="Berlin Sans FB" pitchFamily="34" charset="0"/>
              </a:rPr>
              <a:t>Apa yang membuat rumah ini kuat/roboh?</a:t>
            </a:r>
          </a:p>
          <a:p>
            <a:pPr lvl="0"/>
            <a:r>
              <a:rPr lang="id-ID" sz="2000" dirty="0" smtClean="0">
                <a:latin typeface="Berlin Sans FB" pitchFamily="34" charset="0"/>
              </a:rPr>
              <a:t>Bagian manakah dari rumah ini yang paling kuat dan yang paling rapuh?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Menurut</a:t>
            </a:r>
            <a:r>
              <a:rPr lang="id-ID" sz="2000" dirty="0" smtClean="0">
                <a:latin typeface="Berlin Sans FB" pitchFamily="34" charset="0"/>
              </a:rPr>
              <a:t> ka</a:t>
            </a:r>
            <a:r>
              <a:rPr lang="en-US" sz="2000" dirty="0" smtClean="0">
                <a:latin typeface="Berlin Sans FB" pitchFamily="34" charset="0"/>
              </a:rPr>
              <a:t>mu </a:t>
            </a:r>
            <a:r>
              <a:rPr lang="en-US" sz="2000" dirty="0" err="1">
                <a:latin typeface="Berlin Sans FB" pitchFamily="34" charset="0"/>
              </a:rPr>
              <a:t>sulitkah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masuk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sajakah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kegiatan yang </a:t>
            </a:r>
            <a:r>
              <a:rPr lang="id-ID" sz="2000" dirty="0" smtClean="0">
                <a:latin typeface="Berlin Sans FB" pitchFamily="34" charset="0"/>
              </a:rPr>
              <a:t>dilakukan orang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Jika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api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,  </a:t>
            </a:r>
            <a:r>
              <a:rPr lang="en-US" sz="2000" dirty="0" err="1" smtClean="0">
                <a:latin typeface="Berlin Sans FB" pitchFamily="34" charset="0"/>
              </a:rPr>
              <a:t>menurut</a:t>
            </a:r>
            <a:r>
              <a:rPr lang="id-ID" sz="2000" dirty="0" smtClean="0">
                <a:latin typeface="Berlin Sans FB" pitchFamily="34" charset="0"/>
              </a:rPr>
              <a:t> ka</a:t>
            </a:r>
            <a:r>
              <a:rPr lang="en-US" sz="2000" dirty="0" smtClean="0">
                <a:latin typeface="Berlin Sans FB" pitchFamily="34" charset="0"/>
              </a:rPr>
              <a:t>mu </a:t>
            </a:r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smtClean="0">
                <a:latin typeface="Berlin Sans FB" pitchFamily="34" charset="0"/>
              </a:rPr>
              <a:t>a</a:t>
            </a:r>
            <a:r>
              <a:rPr lang="id-ID" sz="2000" dirty="0" smtClean="0">
                <a:latin typeface="Berlin Sans FB" pitchFamily="34" charset="0"/>
              </a:rPr>
              <a:t>kan dilakukan orang yang ada di rumah ini ?</a:t>
            </a:r>
          </a:p>
          <a:p>
            <a:pPr lvl="0"/>
            <a:r>
              <a:rPr lang="id-ID" sz="2000" dirty="0">
                <a:latin typeface="Berlin Sans FB" pitchFamily="34" charset="0"/>
              </a:rPr>
              <a:t>B</a:t>
            </a:r>
            <a:r>
              <a:rPr lang="en-US" sz="2000" dirty="0" err="1" smtClean="0">
                <a:latin typeface="Berlin Sans FB" pitchFamily="34" charset="0"/>
              </a:rPr>
              <a:t>agaimana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orang</a:t>
            </a:r>
            <a:r>
              <a:rPr lang="en-US" sz="2000" dirty="0" smtClean="0">
                <a:latin typeface="Berlin Sans FB" pitchFamily="34" charset="0"/>
              </a:rPr>
              <a:t> lain </a:t>
            </a:r>
            <a:r>
              <a:rPr lang="id-ID" sz="2000" dirty="0" smtClean="0">
                <a:latin typeface="Berlin Sans FB" pitchFamily="34" charset="0"/>
              </a:rPr>
              <a:t> di sekitar </a:t>
            </a:r>
            <a:r>
              <a:rPr lang="en-US" sz="2000" dirty="0" err="1" smtClean="0">
                <a:latin typeface="Berlin Sans FB" pitchFamily="34" charset="0"/>
              </a:rPr>
              <a:t>rumah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tsb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menilai</a:t>
            </a:r>
            <a:r>
              <a:rPr lang="id-ID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rumah ini?</a:t>
            </a:r>
          </a:p>
          <a:p>
            <a:endParaRPr lang="id-ID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PERTANYAAN KREATIF YANG DAPAT DIKEMBANGKAN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TREE= 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Father</a:t>
            </a:r>
            <a:endParaRPr lang="id-ID" sz="2000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Bagaimana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kamu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gambar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menilai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r>
              <a:rPr lang="id-ID" sz="2000" dirty="0" smtClean="0">
                <a:latin typeface="Berlin Sans FB" pitchFamily="34" charset="0"/>
              </a:rPr>
              <a:t> Kuat/Kokoh? Atau mudah ambruk?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Bagian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manakah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yang paling </a:t>
            </a:r>
            <a:r>
              <a:rPr lang="en-US" sz="2000" dirty="0" err="1">
                <a:latin typeface="Berlin Sans FB" pitchFamily="34" charset="0"/>
              </a:rPr>
              <a:t>kuat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mana </a:t>
            </a:r>
            <a:r>
              <a:rPr lang="en-US" sz="2000" dirty="0" smtClean="0">
                <a:latin typeface="Berlin Sans FB" pitchFamily="34" charset="0"/>
              </a:rPr>
              <a:t>yang </a:t>
            </a:r>
            <a:r>
              <a:rPr lang="en-US" sz="2000" dirty="0">
                <a:latin typeface="Berlin Sans FB" pitchFamily="34" charset="0"/>
              </a:rPr>
              <a:t>paling </a:t>
            </a:r>
            <a:r>
              <a:rPr lang="en-US" sz="2000" dirty="0" err="1">
                <a:latin typeface="Berlin Sans FB" pitchFamily="34" charset="0"/>
              </a:rPr>
              <a:t>lemah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terlihat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kaku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ataukah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pohon yang indah untuk dilihat?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id-ID" sz="2000" dirty="0">
                <a:latin typeface="Berlin Sans FB" pitchFamily="34" charset="0"/>
              </a:rPr>
              <a:t>M</a:t>
            </a:r>
            <a:r>
              <a:rPr lang="en-US" sz="2000" dirty="0" err="1" smtClean="0">
                <a:latin typeface="Berlin Sans FB" pitchFamily="34" charset="0"/>
              </a:rPr>
              <a:t>udah</a:t>
            </a:r>
            <a:r>
              <a:rPr lang="id-ID" sz="2000" dirty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atau sulitkah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untuk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dipanjat</a:t>
            </a:r>
            <a:r>
              <a:rPr lang="en-US" sz="2000" dirty="0">
                <a:latin typeface="Berlin Sans FB" pitchFamily="34" charset="0"/>
              </a:rPr>
              <a:t>/ </a:t>
            </a:r>
            <a:r>
              <a:rPr lang="en-US" sz="2000" dirty="0" err="1">
                <a:latin typeface="Berlin Sans FB" pitchFamily="34" charset="0"/>
              </a:rPr>
              <a:t>dinaiki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Apakah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burung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hewan</a:t>
            </a:r>
            <a:r>
              <a:rPr lang="en-US" sz="2000" dirty="0">
                <a:latin typeface="Berlin Sans FB" pitchFamily="34" charset="0"/>
              </a:rPr>
              <a:t> lain yang </a:t>
            </a:r>
            <a:r>
              <a:rPr lang="en-US" sz="2000" dirty="0" err="1">
                <a:latin typeface="Berlin Sans FB" pitchFamily="34" charset="0"/>
              </a:rPr>
              <a:t>tinggal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Apa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yang </a:t>
            </a:r>
            <a:r>
              <a:rPr lang="id-ID" sz="2000" dirty="0" smtClean="0">
                <a:latin typeface="Berlin Sans FB" pitchFamily="34" charset="0"/>
              </a:rPr>
              <a:t>di</a:t>
            </a:r>
            <a:r>
              <a:rPr lang="en-US" sz="2000" dirty="0" err="1" smtClean="0">
                <a:latin typeface="Berlin Sans FB" pitchFamily="34" charset="0"/>
              </a:rPr>
              <a:t>pikirkan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tinggal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rumah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tentang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pohon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tsb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id-ID" sz="2000" dirty="0" smtClean="0">
                <a:latin typeface="Berlin Sans FB" pitchFamily="34" charset="0"/>
              </a:rPr>
              <a:t>Adakah </a:t>
            </a:r>
            <a:r>
              <a:rPr lang="en-US" sz="2000" dirty="0" err="1" smtClean="0">
                <a:latin typeface="Berlin Sans FB" pitchFamily="34" charset="0"/>
              </a:rPr>
              <a:t>manfaatkan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pohon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r>
              <a:rPr lang="id-ID" sz="2000" dirty="0" smtClean="0">
                <a:latin typeface="Berlin Sans FB" pitchFamily="34" charset="0"/>
              </a:rPr>
              <a:t> Bila ada, manfaatnya untuk apa saja?</a:t>
            </a:r>
          </a:p>
          <a:p>
            <a:pPr lvl="0"/>
            <a:r>
              <a:rPr lang="id-ID" sz="2000" dirty="0" smtClean="0">
                <a:latin typeface="Berlin Sans FB" pitchFamily="34" charset="0"/>
              </a:rPr>
              <a:t>Adakah </a:t>
            </a:r>
            <a:r>
              <a:rPr lang="id-ID" sz="2000" dirty="0" smtClean="0">
                <a:latin typeface="Berlin Sans FB" pitchFamily="34" charset="0"/>
              </a:rPr>
              <a:t>keinginan dari </a:t>
            </a:r>
            <a:r>
              <a:rPr lang="en-US" sz="2000" dirty="0" err="1" smtClean="0">
                <a:latin typeface="Berlin Sans FB" pitchFamily="34" charset="0"/>
              </a:rPr>
              <a:t>orang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tsb 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menebang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pohon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itu</a:t>
            </a:r>
            <a:r>
              <a:rPr lang="id-ID" sz="2000" dirty="0" smtClean="0">
                <a:latin typeface="Berlin Sans FB" pitchFamily="34" charset="0"/>
              </a:rPr>
              <a:t>? Mengapa?</a:t>
            </a:r>
          </a:p>
          <a:p>
            <a:endParaRPr lang="id-ID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PERTANYAAN KREATIF YANG DAPAT DIKEMBANGKAN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Berlin Sans FB" pitchFamily="34" charset="0"/>
              </a:rPr>
              <a:t>PERSON = </a:t>
            </a:r>
            <a:r>
              <a:rPr lang="en-US" sz="2000" dirty="0" err="1">
                <a:solidFill>
                  <a:srgbClr val="FF0000"/>
                </a:solidFill>
                <a:latin typeface="Berlin Sans FB" pitchFamily="34" charset="0"/>
              </a:rPr>
              <a:t>Subjek</a:t>
            </a:r>
            <a:endParaRPr lang="id-ID" sz="2000" dirty="0">
              <a:solidFill>
                <a:srgbClr val="FF0000"/>
              </a:solidFill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jenis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kelamin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kamu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gambar</a:t>
            </a:r>
            <a:r>
              <a:rPr lang="id-ID" sz="2000" dirty="0" smtClean="0">
                <a:latin typeface="Berlin Sans FB" pitchFamily="34" charset="0"/>
              </a:rPr>
              <a:t> 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Bagaimana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perasaan</a:t>
            </a:r>
            <a:r>
              <a:rPr lang="id-ID" sz="2000" dirty="0" smtClean="0">
                <a:latin typeface="Berlin Sans FB" pitchFamily="34" charset="0"/>
              </a:rPr>
              <a:t> orang tsb </a:t>
            </a:r>
            <a:r>
              <a:rPr lang="id-ID" sz="2000" dirty="0" smtClean="0">
                <a:latin typeface="Berlin Sans FB" pitchFamily="34" charset="0"/>
              </a:rPr>
              <a:t>saat 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>
                <a:latin typeface="Berlin Sans FB" pitchFamily="34" charset="0"/>
              </a:rPr>
              <a:t>Hal-</a:t>
            </a:r>
            <a:r>
              <a:rPr lang="en-US" sz="2000" dirty="0" err="1">
                <a:latin typeface="Berlin Sans FB" pitchFamily="34" charset="0"/>
              </a:rPr>
              <a:t>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saja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sangat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disukai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>
                <a:latin typeface="Berlin Sans FB" pitchFamily="34" charset="0"/>
              </a:rPr>
              <a:t>Hal-</a:t>
            </a:r>
            <a:r>
              <a:rPr lang="en-US" sz="2000" dirty="0" err="1">
                <a:latin typeface="Berlin Sans FB" pitchFamily="34" charset="0"/>
              </a:rPr>
              <a:t>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saja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kurang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disukai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saja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kelebihan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kekurangan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?</a:t>
            </a:r>
            <a:endParaRPr lang="id-ID" sz="2000" dirty="0" smtClean="0">
              <a:latin typeface="Berlin Sans FB" pitchFamily="34" charset="0"/>
            </a:endParaRPr>
          </a:p>
          <a:p>
            <a:pPr lvl="0"/>
            <a:r>
              <a:rPr lang="id-ID" sz="2000" dirty="0" smtClean="0">
                <a:latin typeface="Berlin Sans FB" pitchFamily="34" charset="0"/>
              </a:rPr>
              <a:t>Hal apa saja yang membuat orang ini bahagia/senang?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>
                <a:latin typeface="Berlin Sans FB" pitchFamily="34" charset="0"/>
              </a:rPr>
              <a:t>Hal </a:t>
            </a:r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saja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membuat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marah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id-ID" sz="2000" dirty="0" smtClean="0">
                <a:latin typeface="Berlin Sans FB" pitchFamily="34" charset="0"/>
              </a:rPr>
              <a:t>Hal </a:t>
            </a:r>
            <a:r>
              <a:rPr lang="id-ID" sz="2000" dirty="0">
                <a:latin typeface="Berlin Sans FB" pitchFamily="34" charset="0"/>
              </a:rPr>
              <a:t>a</a:t>
            </a:r>
            <a:r>
              <a:rPr lang="en-US" sz="2000" dirty="0" smtClean="0">
                <a:latin typeface="Berlin Sans FB" pitchFamily="34" charset="0"/>
              </a:rPr>
              <a:t>pa</a:t>
            </a:r>
            <a:r>
              <a:rPr lang="id-ID" sz="2000" dirty="0" smtClean="0">
                <a:latin typeface="Berlin Sans FB" pitchFamily="34" charset="0"/>
              </a:rPr>
              <a:t> saja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yang </a:t>
            </a:r>
            <a:r>
              <a:rPr lang="en-US" sz="2000" dirty="0" err="1">
                <a:latin typeface="Berlin Sans FB" pitchFamily="34" charset="0"/>
              </a:rPr>
              <a:t>dilakukan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ketika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marah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 smtClean="0">
                <a:latin typeface="Berlin Sans FB" pitchFamily="34" charset="0"/>
              </a:rPr>
              <a:t>Bagian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tubuh yang </a:t>
            </a:r>
            <a:r>
              <a:rPr lang="en-US" sz="2000" dirty="0" err="1" smtClean="0">
                <a:latin typeface="Berlin Sans FB" pitchFamily="34" charset="0"/>
              </a:rPr>
              <a:t>manakah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 yang paling </a:t>
            </a:r>
            <a:r>
              <a:rPr lang="en-US" sz="2000" dirty="0" err="1">
                <a:latin typeface="Berlin Sans FB" pitchFamily="34" charset="0"/>
              </a:rPr>
              <a:t>kuat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paling </a:t>
            </a:r>
            <a:r>
              <a:rPr lang="en-US" sz="2000" dirty="0" err="1">
                <a:latin typeface="Berlin Sans FB" pitchFamily="34" charset="0"/>
              </a:rPr>
              <a:t>lemah</a:t>
            </a:r>
            <a:r>
              <a:rPr lang="en-US" sz="2000" dirty="0">
                <a:latin typeface="Berlin Sans FB" pitchFamily="34" charset="0"/>
              </a:rPr>
              <a:t>?</a:t>
            </a:r>
            <a:endParaRPr lang="id-ID" sz="2000" dirty="0">
              <a:latin typeface="Berlin Sans FB" pitchFamily="34" charset="0"/>
            </a:endParaRPr>
          </a:p>
          <a:p>
            <a:pPr lvl="0"/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 smtClean="0">
                <a:latin typeface="Berlin Sans FB" pitchFamily="34" charset="0"/>
              </a:rPr>
              <a:t>dipikirkan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</a:rPr>
              <a:t>lain</a:t>
            </a:r>
            <a:r>
              <a:rPr lang="id-ID" sz="2000" dirty="0" smtClean="0">
                <a:latin typeface="Berlin Sans FB" pitchFamily="34" charset="0"/>
              </a:rPr>
              <a:t> (temannya)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tentang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>
                <a:latin typeface="Berlin Sans FB" pitchFamily="34" charset="0"/>
              </a:rPr>
              <a:t>? </a:t>
            </a:r>
            <a:endParaRPr lang="id-ID" sz="2000" dirty="0">
              <a:latin typeface="Berlin Sans FB" pitchFamily="34" charset="0"/>
            </a:endParaRPr>
          </a:p>
          <a:p>
            <a:endParaRPr lang="id-ID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LATIHAN 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Latihan :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Lihat gambar ( kesan Molar)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Baca Narasi Cerita (terlampir)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Tema apa yang muncul atau perasaan apa yang sedang melingkupi Subjek?</a:t>
            </a:r>
            <a:endParaRPr lang="en-US" dirty="0" smtClean="0">
              <a:latin typeface="Berlin Sans FB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559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Pengantar Test H.T.P</vt:lpstr>
      <vt:lpstr>Administrasi Test H.T.P</vt:lpstr>
      <vt:lpstr>PROBING CERITA GAMBAR</vt:lpstr>
      <vt:lpstr>House Tree Person</vt:lpstr>
      <vt:lpstr>PERTANYAAN KREATIF YANG DAPAT DIKEMBANGKAN</vt:lpstr>
      <vt:lpstr>PERTANYAAN KREATIF YANG DAPAT DIKEMBANGKAN</vt:lpstr>
      <vt:lpstr>PERTANYAAN KREATIF YANG DAPAT DIKEMBANGKAN</vt:lpstr>
      <vt:lpstr>LATIHAN 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14. House.Tree.Person  oleh : Sulis Mariyanti</dc:title>
  <dc:creator>sulis</dc:creator>
  <cp:lastModifiedBy>psikologi</cp:lastModifiedBy>
  <cp:revision>15</cp:revision>
  <dcterms:created xsi:type="dcterms:W3CDTF">2013-01-30T09:11:10Z</dcterms:created>
  <dcterms:modified xsi:type="dcterms:W3CDTF">2018-03-14T06:08:10Z</dcterms:modified>
</cp:coreProperties>
</file>