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342689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95882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824265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TES_PSIKOLOGI/ENS/08</a:t>
            </a:r>
          </a:p>
        </p:txBody>
      </p:sp>
      <p:sp>
        <p:nvSpPr>
          <p:cNvPr id="5" name="Rectangle 6"/>
          <p:cNvSpPr>
            <a:spLocks noGrp="1" noChangeArrowheads="1"/>
          </p:cNvSpPr>
          <p:nvPr>
            <p:ph type="sldNum" sz="quarter" idx="12"/>
          </p:nvPr>
        </p:nvSpPr>
        <p:spPr>
          <a:ln/>
        </p:spPr>
        <p:txBody>
          <a:bodyPr/>
          <a:lstStyle>
            <a:lvl1pPr>
              <a:defRPr/>
            </a:lvl1pPr>
          </a:lstStyle>
          <a:p>
            <a:pPr>
              <a:defRPr/>
            </a:pPr>
            <a:fld id="{056CEDCC-E60D-4232-8E62-9EE5D19223A7}" type="slidenum">
              <a:rPr lang="en-US"/>
              <a:pPr>
                <a:defRPr/>
              </a:pPr>
              <a:t>‹#›</a:t>
            </a:fld>
            <a:endParaRPr lang="en-US"/>
          </a:p>
        </p:txBody>
      </p:sp>
    </p:spTree>
    <p:extLst>
      <p:ext uri="{BB962C8B-B14F-4D97-AF65-F5344CB8AC3E}">
        <p14:creationId xmlns:p14="http://schemas.microsoft.com/office/powerpoint/2010/main" val="48634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10586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DC9AAF-87D9-40C3-80F3-F369F7C769C8}"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389945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524384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DC9AAF-87D9-40C3-80F3-F369F7C769C8}"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79784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DC9AAF-87D9-40C3-80F3-F369F7C769C8}"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67191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C9AAF-87D9-40C3-80F3-F369F7C769C8}"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178433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2184453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9AAF-87D9-40C3-80F3-F369F7C769C8}"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95A649-FF85-483D-9773-122956FAAAB6}" type="slidenum">
              <a:rPr lang="en-US" smtClean="0"/>
              <a:t>‹#›</a:t>
            </a:fld>
            <a:endParaRPr lang="en-US"/>
          </a:p>
        </p:txBody>
      </p:sp>
    </p:spTree>
    <p:extLst>
      <p:ext uri="{BB962C8B-B14F-4D97-AF65-F5344CB8AC3E}">
        <p14:creationId xmlns:p14="http://schemas.microsoft.com/office/powerpoint/2010/main" val="772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9AAF-87D9-40C3-80F3-F369F7C769C8}"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5A649-FF85-483D-9773-122956FAAAB6}" type="slidenum">
              <a:rPr lang="en-US" smtClean="0"/>
              <a:t>‹#›</a:t>
            </a:fld>
            <a:endParaRPr lang="en-US"/>
          </a:p>
        </p:txBody>
      </p:sp>
    </p:spTree>
    <p:extLst>
      <p:ext uri="{BB962C8B-B14F-4D97-AF65-F5344CB8AC3E}">
        <p14:creationId xmlns:p14="http://schemas.microsoft.com/office/powerpoint/2010/main" val="352608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Strategi</a:t>
            </a:r>
            <a:r>
              <a:rPr lang="en-US" dirty="0" smtClean="0"/>
              <a:t> </a:t>
            </a:r>
            <a:r>
              <a:rPr lang="en-US" smtClean="0"/>
              <a:t>Interpretasi</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1286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546E0D-8CF8-4BAD-9ACB-C08F59D6892E}" type="slidenum">
              <a:rPr lang="en-US" smtClean="0"/>
              <a:pPr eaLnBrk="1" hangingPunct="1"/>
              <a:t>10</a:t>
            </a:fld>
            <a:endParaRPr lang="en-US" smtClean="0"/>
          </a:p>
        </p:txBody>
      </p:sp>
      <p:sp>
        <p:nvSpPr>
          <p:cNvPr id="17412" name="Rectangle 2"/>
          <p:cNvSpPr>
            <a:spLocks noGrp="1" noChangeArrowheads="1"/>
          </p:cNvSpPr>
          <p:nvPr>
            <p:ph type="title"/>
          </p:nvPr>
        </p:nvSpPr>
        <p:spPr/>
        <p:txBody>
          <a:bodyPr/>
          <a:lstStyle/>
          <a:p>
            <a:pPr eaLnBrk="1" hangingPunct="1"/>
            <a:r>
              <a:rPr lang="en-GB" sz="4000" smtClean="0"/>
              <a:t>Tinggi</a:t>
            </a:r>
            <a:br>
              <a:rPr lang="en-GB" sz="4000" smtClean="0"/>
            </a:br>
            <a:endParaRPr lang="en-US" sz="4000" smtClean="0"/>
          </a:p>
        </p:txBody>
      </p:sp>
      <p:sp>
        <p:nvSpPr>
          <p:cNvPr id="17413" name="Rectangle 3"/>
          <p:cNvSpPr>
            <a:spLocks noGrp="1" noChangeArrowheads="1"/>
          </p:cNvSpPr>
          <p:nvPr>
            <p:ph type="body" idx="1"/>
          </p:nvPr>
        </p:nvSpPr>
        <p:spPr/>
        <p:txBody>
          <a:bodyPr/>
          <a:lstStyle/>
          <a:p>
            <a:pPr marL="609600" indent="-609600" eaLnBrk="1" hangingPunct="1"/>
            <a:r>
              <a:rPr lang="en-GB" smtClean="0"/>
              <a:t>Dapat diinterpretasikan sebagai adanya daya tahan, ketekunan, rajin, berkonsentrasi, kemampuan dan kesediaan berprestasi , kemauan untuk mengembangkan diri. Sisi negatifnya adalah tidak berminat, kurang ambisi atau kurang dorongan, lemah kemauannya, kurang aktif, kurang cekatan menyesuaikan diri.</a:t>
            </a:r>
            <a:endParaRPr lang="en-US" smtClean="0"/>
          </a:p>
        </p:txBody>
      </p:sp>
    </p:spTree>
    <p:extLst>
      <p:ext uri="{BB962C8B-B14F-4D97-AF65-F5344CB8AC3E}">
        <p14:creationId xmlns:p14="http://schemas.microsoft.com/office/powerpoint/2010/main" val="135437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F7C8C4-DF4F-43CF-8E69-31B06DEA92A8}" type="slidenum">
              <a:rPr lang="en-US" smtClean="0"/>
              <a:pPr eaLnBrk="1" hangingPunct="1"/>
              <a:t>11</a:t>
            </a:fld>
            <a:endParaRPr lang="en-US" smtClean="0"/>
          </a:p>
        </p:txBody>
      </p:sp>
      <p:sp>
        <p:nvSpPr>
          <p:cNvPr id="18436" name="Rectangle 2"/>
          <p:cNvSpPr>
            <a:spLocks noGrp="1" noChangeArrowheads="1"/>
          </p:cNvSpPr>
          <p:nvPr>
            <p:ph type="title"/>
          </p:nvPr>
        </p:nvSpPr>
        <p:spPr/>
        <p:txBody>
          <a:bodyPr/>
          <a:lstStyle/>
          <a:p>
            <a:pPr eaLnBrk="1" hangingPunct="1"/>
            <a:r>
              <a:rPr lang="en-GB" smtClean="0"/>
              <a:t>Tempat Puncak</a:t>
            </a:r>
            <a:endParaRPr lang="en-US" smtClean="0"/>
          </a:p>
        </p:txBody>
      </p:sp>
      <p:sp>
        <p:nvSpPr>
          <p:cNvPr id="18437" name="Rectangle 3"/>
          <p:cNvSpPr>
            <a:spLocks noGrp="1" noChangeArrowheads="1"/>
          </p:cNvSpPr>
          <p:nvPr>
            <p:ph type="body" idx="1"/>
          </p:nvPr>
        </p:nvSpPr>
        <p:spPr/>
        <p:txBody>
          <a:bodyPr/>
          <a:lstStyle/>
          <a:p>
            <a:pPr marL="609600" indent="-609600" eaLnBrk="1" hangingPunct="1"/>
            <a:endParaRPr lang="en-GB" sz="2800" smtClean="0"/>
          </a:p>
          <a:p>
            <a:pPr marL="609600" indent="-609600" eaLnBrk="1" hangingPunct="1"/>
            <a:r>
              <a:rPr lang="en-GB" sz="2800" smtClean="0"/>
              <a:t>Menunjukkan bagaimana vitalitas individu dan perencanaannya dalam mengerahkan vitalitas itu, padanan ambisi dengan pengarahan diri, ketabahan, keinginan berprestasi. Segi negatifnya adalah kurang mampu menyesuaikan diri, cepat lelah, kurang ada perencanaan, kurang ada daya tahan.</a:t>
            </a:r>
            <a:endParaRPr lang="en-US" sz="2800" smtClean="0"/>
          </a:p>
        </p:txBody>
      </p:sp>
    </p:spTree>
    <p:extLst>
      <p:ext uri="{BB962C8B-B14F-4D97-AF65-F5344CB8AC3E}">
        <p14:creationId xmlns:p14="http://schemas.microsoft.com/office/powerpoint/2010/main" val="1432896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240421-5692-450A-9A36-5A720F333B2F}" type="slidenum">
              <a:rPr lang="en-US" smtClean="0"/>
              <a:pPr eaLnBrk="1" hangingPunct="1"/>
              <a:t>12</a:t>
            </a:fld>
            <a:endParaRPr lang="en-US" smtClean="0"/>
          </a:p>
        </p:txBody>
      </p:sp>
      <p:sp>
        <p:nvSpPr>
          <p:cNvPr id="19460" name="Rectangle 2"/>
          <p:cNvSpPr>
            <a:spLocks noGrp="1" noChangeArrowheads="1"/>
          </p:cNvSpPr>
          <p:nvPr>
            <p:ph type="title"/>
          </p:nvPr>
        </p:nvSpPr>
        <p:spPr/>
        <p:txBody>
          <a:bodyPr/>
          <a:lstStyle/>
          <a:p>
            <a:pPr eaLnBrk="1" hangingPunct="1"/>
            <a:r>
              <a:rPr lang="en-GB" sz="4000" smtClean="0"/>
              <a:t>Kenaikan pada awal grafik</a:t>
            </a:r>
            <a:br>
              <a:rPr lang="en-GB" sz="4000" smtClean="0"/>
            </a:br>
            <a:endParaRPr lang="en-US" sz="4000" smtClean="0"/>
          </a:p>
        </p:txBody>
      </p:sp>
      <p:sp>
        <p:nvSpPr>
          <p:cNvPr id="19461" name="Rectangle 3"/>
          <p:cNvSpPr>
            <a:spLocks noGrp="1" noChangeArrowheads="1"/>
          </p:cNvSpPr>
          <p:nvPr>
            <p:ph type="body" idx="1"/>
          </p:nvPr>
        </p:nvSpPr>
        <p:spPr/>
        <p:txBody>
          <a:bodyPr/>
          <a:lstStyle/>
          <a:p>
            <a:pPr marL="609600" indent="-609600" eaLnBrk="1" hangingPunct="1"/>
            <a:r>
              <a:rPr lang="en-GB" smtClean="0"/>
              <a:t>Menunjukkan keaktifan,kepastian diri, perencanaan, kesediaan untuk berprestasi, dan vitalitas. Sebaliknya hal ini dapat berarti pula perencanaan yang kurang baik, keragu-raguan untuk  bertindak, ketergesa-gesaan, efisiensi yang kurang, atau vitalitas yang lemah.</a:t>
            </a:r>
            <a:endParaRPr lang="en-US" smtClean="0"/>
          </a:p>
        </p:txBody>
      </p:sp>
    </p:spTree>
    <p:extLst>
      <p:ext uri="{BB962C8B-B14F-4D97-AF65-F5344CB8AC3E}">
        <p14:creationId xmlns:p14="http://schemas.microsoft.com/office/powerpoint/2010/main" val="311079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4F3DF8-C636-4EBB-B6E1-7DFDF819DBD1}" type="slidenum">
              <a:rPr lang="en-US" smtClean="0"/>
              <a:pPr eaLnBrk="1" hangingPunct="1"/>
              <a:t>13</a:t>
            </a:fld>
            <a:endParaRPr lang="en-US" smtClean="0"/>
          </a:p>
        </p:txBody>
      </p:sp>
      <p:sp>
        <p:nvSpPr>
          <p:cNvPr id="20484" name="Rectangle 3"/>
          <p:cNvSpPr>
            <a:spLocks noGrp="1" noChangeArrowheads="1"/>
          </p:cNvSpPr>
          <p:nvPr>
            <p:ph type="body" idx="1"/>
          </p:nvPr>
        </p:nvSpPr>
        <p:spPr/>
        <p:txBody>
          <a:bodyPr/>
          <a:lstStyle/>
          <a:p>
            <a:pPr eaLnBrk="1" hangingPunct="1"/>
            <a:r>
              <a:rPr lang="en-GB" smtClean="0"/>
              <a:t>Penafsiran dari masing masing simptom tersebut di atas hanya berupa pengarahan dasar, yang dapat dijadikan pertimbangan untuk menggambarkan perilaku kerja individu yang dilatarbelakangi oleh kepribadian individu tersebut beserta seluruh aspek yang berperan di dalamnya.</a:t>
            </a:r>
            <a:endParaRPr lang="en-US" smtClean="0"/>
          </a:p>
        </p:txBody>
      </p:sp>
    </p:spTree>
    <p:extLst>
      <p:ext uri="{BB962C8B-B14F-4D97-AF65-F5344CB8AC3E}">
        <p14:creationId xmlns:p14="http://schemas.microsoft.com/office/powerpoint/2010/main" val="396241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80EA53-AF3B-4C48-ADEB-DB2DCB214B89}" type="slidenum">
              <a:rPr lang="en-US" smtClean="0"/>
              <a:pPr eaLnBrk="1" hangingPunct="1"/>
              <a:t>2</a:t>
            </a:fld>
            <a:endParaRPr lang="en-US" smtClean="0"/>
          </a:p>
        </p:txBody>
      </p:sp>
      <p:sp>
        <p:nvSpPr>
          <p:cNvPr id="12292" name="Rectangle 3"/>
          <p:cNvSpPr>
            <a:spLocks noGrp="1" noChangeArrowheads="1"/>
          </p:cNvSpPr>
          <p:nvPr>
            <p:ph type="body" idx="1"/>
          </p:nvPr>
        </p:nvSpPr>
        <p:spPr>
          <a:xfrm>
            <a:off x="457200" y="609600"/>
            <a:ext cx="8229600" cy="5105400"/>
          </a:xfrm>
        </p:spPr>
        <p:txBody>
          <a:bodyPr/>
          <a:lstStyle/>
          <a:p>
            <a:pPr eaLnBrk="1" hangingPunct="1">
              <a:lnSpc>
                <a:spcPct val="90000"/>
              </a:lnSpc>
              <a:buFontTx/>
              <a:buNone/>
            </a:pPr>
            <a:r>
              <a:rPr lang="fi-FI" sz="2400" b="1" smtClean="0"/>
              <a:t>STRATEGI INTERPRETASI TES PAULI</a:t>
            </a:r>
            <a:endParaRPr lang="fi-FI" sz="2400" smtClean="0"/>
          </a:p>
          <a:p>
            <a:pPr eaLnBrk="1" hangingPunct="1">
              <a:lnSpc>
                <a:spcPct val="90000"/>
              </a:lnSpc>
            </a:pPr>
            <a:r>
              <a:rPr lang="en-GB" sz="2400" smtClean="0"/>
              <a:t>Jumlah keseluruhan prestasi</a:t>
            </a:r>
          </a:p>
          <a:p>
            <a:pPr eaLnBrk="1" hangingPunct="1">
              <a:lnSpc>
                <a:spcPct val="90000"/>
              </a:lnSpc>
            </a:pPr>
            <a:r>
              <a:rPr lang="en-GB" sz="2400" smtClean="0"/>
              <a:t>Jalannya prestasi secara keseluruhan dan tipe grafiknya</a:t>
            </a:r>
          </a:p>
          <a:p>
            <a:pPr eaLnBrk="1" hangingPunct="1">
              <a:lnSpc>
                <a:spcPct val="90000"/>
              </a:lnSpc>
            </a:pPr>
            <a:r>
              <a:rPr lang="en-GB" sz="2400" smtClean="0"/>
              <a:t>Persen kesalahan</a:t>
            </a:r>
          </a:p>
          <a:p>
            <a:pPr eaLnBrk="1" hangingPunct="1">
              <a:lnSpc>
                <a:spcPct val="90000"/>
              </a:lnSpc>
            </a:pPr>
            <a:r>
              <a:rPr lang="en-GB" sz="2400" smtClean="0"/>
              <a:t>Persen pembetulan</a:t>
            </a:r>
          </a:p>
          <a:p>
            <a:pPr eaLnBrk="1" hangingPunct="1">
              <a:lnSpc>
                <a:spcPct val="90000"/>
              </a:lnSpc>
            </a:pPr>
            <a:r>
              <a:rPr lang="en-GB" sz="2400" smtClean="0"/>
              <a:t>Penyimpangan</a:t>
            </a:r>
          </a:p>
          <a:p>
            <a:pPr eaLnBrk="1" hangingPunct="1">
              <a:lnSpc>
                <a:spcPct val="90000"/>
              </a:lnSpc>
            </a:pPr>
            <a:r>
              <a:rPr lang="en-GB" sz="2400" smtClean="0"/>
              <a:t>Tinggi</a:t>
            </a:r>
          </a:p>
          <a:p>
            <a:pPr eaLnBrk="1" hangingPunct="1">
              <a:lnSpc>
                <a:spcPct val="90000"/>
              </a:lnSpc>
            </a:pPr>
            <a:r>
              <a:rPr lang="en-GB" sz="2400" smtClean="0"/>
              <a:t>Tempat Puncak</a:t>
            </a:r>
          </a:p>
          <a:p>
            <a:pPr eaLnBrk="1" hangingPunct="1">
              <a:lnSpc>
                <a:spcPct val="90000"/>
              </a:lnSpc>
            </a:pPr>
            <a:r>
              <a:rPr lang="en-GB" sz="2400" smtClean="0"/>
              <a:t>Kenaikan pada awal grafik</a:t>
            </a:r>
          </a:p>
          <a:p>
            <a:pPr eaLnBrk="1" hangingPunct="1">
              <a:lnSpc>
                <a:spcPct val="90000"/>
              </a:lnSpc>
              <a:buFontTx/>
              <a:buNone/>
            </a:pPr>
            <a:r>
              <a:rPr lang="en-GB" sz="2400" smtClean="0"/>
              <a:t>Perlu diperhatikan bahwa semua simptom dimungkinkan untuk ditafsirkan melalui dua arah, artinya dapat berarti </a:t>
            </a:r>
            <a:r>
              <a:rPr lang="en-GB" sz="2400" b="1" smtClean="0"/>
              <a:t>positif </a:t>
            </a:r>
            <a:r>
              <a:rPr lang="en-GB" sz="2400" smtClean="0"/>
              <a:t>maupun </a:t>
            </a:r>
            <a:r>
              <a:rPr lang="en-GB" sz="2400" b="1" smtClean="0"/>
              <a:t>negatif</a:t>
            </a:r>
            <a:r>
              <a:rPr lang="en-GB" sz="2400" smtClean="0"/>
              <a:t>. </a:t>
            </a:r>
            <a:endParaRPr lang="en-US" sz="2400" smtClean="0"/>
          </a:p>
        </p:txBody>
      </p:sp>
    </p:spTree>
    <p:extLst>
      <p:ext uri="{BB962C8B-B14F-4D97-AF65-F5344CB8AC3E}">
        <p14:creationId xmlns:p14="http://schemas.microsoft.com/office/powerpoint/2010/main" val="221656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966F0F-CE64-441C-955F-0B4CD70A5E11}" type="slidenum">
              <a:rPr lang="en-US" smtClean="0"/>
              <a:pPr eaLnBrk="1" hangingPunct="1"/>
              <a:t>3</a:t>
            </a:fld>
            <a:endParaRPr lang="en-US" smtClean="0"/>
          </a:p>
        </p:txBody>
      </p:sp>
      <p:sp>
        <p:nvSpPr>
          <p:cNvPr id="13316" name="Rectangle 2"/>
          <p:cNvSpPr>
            <a:spLocks noGrp="1" noChangeArrowheads="1"/>
          </p:cNvSpPr>
          <p:nvPr>
            <p:ph type="title"/>
          </p:nvPr>
        </p:nvSpPr>
        <p:spPr/>
        <p:txBody>
          <a:bodyPr/>
          <a:lstStyle/>
          <a:p>
            <a:pPr eaLnBrk="1" hangingPunct="1"/>
            <a:r>
              <a:rPr lang="en-US" smtClean="0"/>
              <a:t>JUMLAH KESELURUHAN</a:t>
            </a:r>
          </a:p>
        </p:txBody>
      </p:sp>
      <p:sp>
        <p:nvSpPr>
          <p:cNvPr id="13317" name="Rectangle 3"/>
          <p:cNvSpPr>
            <a:spLocks noGrp="1" noChangeArrowheads="1"/>
          </p:cNvSpPr>
          <p:nvPr>
            <p:ph type="body" idx="1"/>
          </p:nvPr>
        </p:nvSpPr>
        <p:spPr/>
        <p:txBody>
          <a:bodyPr/>
          <a:lstStyle/>
          <a:p>
            <a:pPr eaLnBrk="1" hangingPunct="1">
              <a:lnSpc>
                <a:spcPct val="90000"/>
              </a:lnSpc>
              <a:buFontTx/>
              <a:buNone/>
            </a:pPr>
            <a:endParaRPr lang="en-GB" sz="2400" smtClean="0"/>
          </a:p>
          <a:p>
            <a:pPr eaLnBrk="1" hangingPunct="1">
              <a:lnSpc>
                <a:spcPct val="90000"/>
              </a:lnSpc>
            </a:pPr>
            <a:r>
              <a:rPr lang="en-GB" sz="2400" smtClean="0"/>
              <a:t>menunjukkan besarnya energi psikis , dorongan , vitalitas atau kekuatan energi yang dimiliki individu.  </a:t>
            </a:r>
          </a:p>
          <a:p>
            <a:pPr eaLnBrk="1" hangingPunct="1">
              <a:lnSpc>
                <a:spcPct val="90000"/>
              </a:lnSpc>
            </a:pPr>
            <a:r>
              <a:rPr lang="en-GB" sz="2400" smtClean="0"/>
              <a:t>juga menunjukkan kekuatan arah energi itu disalurkan, ketekunan, ketabahan, daya tahan individu dalam berprestasi, termasuk hambatan hambatan yang dialaminya.</a:t>
            </a:r>
          </a:p>
          <a:p>
            <a:pPr eaLnBrk="1" hangingPunct="1">
              <a:lnSpc>
                <a:spcPct val="90000"/>
              </a:lnSpc>
            </a:pPr>
            <a:r>
              <a:rPr lang="en-GB" sz="2400" smtClean="0"/>
              <a:t>kecekatan dalam menyesuaikan diri dengan situasi kerja,termasuk hambatan hambatan yang dialami .</a:t>
            </a:r>
            <a:endParaRPr lang="sv-SE" sz="2400" smtClean="0"/>
          </a:p>
          <a:p>
            <a:pPr eaLnBrk="1" hangingPunct="1">
              <a:lnSpc>
                <a:spcPct val="90000"/>
              </a:lnSpc>
            </a:pPr>
            <a:r>
              <a:rPr lang="sv-SE" sz="2400" smtClean="0"/>
              <a:t>rasa tanggung jawab, kesetiaan pada tugas yang dibebankan. </a:t>
            </a:r>
            <a:endParaRPr lang="en-US" sz="2400" smtClean="0"/>
          </a:p>
        </p:txBody>
      </p:sp>
    </p:spTree>
    <p:extLst>
      <p:ext uri="{BB962C8B-B14F-4D97-AF65-F5344CB8AC3E}">
        <p14:creationId xmlns:p14="http://schemas.microsoft.com/office/powerpoint/2010/main" val="227459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30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34CE2D-B842-4730-9AE6-221092D9B552}" type="slidenum">
              <a:rPr lang="en-US" smtClean="0"/>
              <a:pPr eaLnBrk="1" hangingPunct="1"/>
              <a:t>4</a:t>
            </a:fld>
            <a:endParaRPr lang="en-US" smtClean="0"/>
          </a:p>
        </p:txBody>
      </p:sp>
      <p:graphicFrame>
        <p:nvGraphicFramePr>
          <p:cNvPr id="3074" name="Object 3"/>
          <p:cNvGraphicFramePr>
            <a:graphicFrameLocks noGrp="1" noChangeAspect="1"/>
          </p:cNvGraphicFramePr>
          <p:nvPr>
            <p:ph/>
          </p:nvPr>
        </p:nvGraphicFramePr>
        <p:xfrm>
          <a:off x="1539875" y="273050"/>
          <a:ext cx="6288088" cy="10602913"/>
        </p:xfrm>
        <a:graphic>
          <a:graphicData uri="http://schemas.openxmlformats.org/presentationml/2006/ole">
            <mc:AlternateContent xmlns:mc="http://schemas.openxmlformats.org/markup-compatibility/2006">
              <mc:Choice xmlns:v="urn:schemas-microsoft-com:vml" Requires="v">
                <p:oleObj spid="_x0000_s1028" name="Document" r:id="rId3" imgW="5345501" imgH="9013972" progId="Word.Document.8">
                  <p:embed/>
                </p:oleObj>
              </mc:Choice>
              <mc:Fallback>
                <p:oleObj name="Document" r:id="rId3" imgW="5345501" imgH="901397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75" y="273050"/>
                        <a:ext cx="6288088" cy="1060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3762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41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3A300E-ADA0-44F6-B96A-B66752F152F9}" type="slidenum">
              <a:rPr lang="en-US" smtClean="0"/>
              <a:pPr eaLnBrk="1" hangingPunct="1"/>
              <a:t>5</a:t>
            </a:fld>
            <a:endParaRPr lang="en-US" smtClean="0"/>
          </a:p>
        </p:txBody>
      </p:sp>
      <p:graphicFrame>
        <p:nvGraphicFramePr>
          <p:cNvPr id="4098" name="Object 3"/>
          <p:cNvGraphicFramePr>
            <a:graphicFrameLocks noGrp="1" noChangeAspect="1"/>
          </p:cNvGraphicFramePr>
          <p:nvPr>
            <p:ph/>
          </p:nvPr>
        </p:nvGraphicFramePr>
        <p:xfrm>
          <a:off x="1524000" y="273050"/>
          <a:ext cx="6288088" cy="10602913"/>
        </p:xfrm>
        <a:graphic>
          <a:graphicData uri="http://schemas.openxmlformats.org/presentationml/2006/ole">
            <mc:AlternateContent xmlns:mc="http://schemas.openxmlformats.org/markup-compatibility/2006">
              <mc:Choice xmlns:v="urn:schemas-microsoft-com:vml" Requires="v">
                <p:oleObj spid="_x0000_s2052" name="Document" r:id="rId3" imgW="5345501" imgH="9013972" progId="Word.Document.8">
                  <p:embed/>
                </p:oleObj>
              </mc:Choice>
              <mc:Fallback>
                <p:oleObj name="Document" r:id="rId3" imgW="5345501" imgH="901397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73050"/>
                        <a:ext cx="6288088" cy="1060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27919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51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F61CBC-BC21-488C-A5FF-DD9D22FD4F76}" type="slidenum">
              <a:rPr lang="en-US" smtClean="0"/>
              <a:pPr eaLnBrk="1" hangingPunct="1"/>
              <a:t>6</a:t>
            </a:fld>
            <a:endParaRPr lang="en-US" smtClean="0"/>
          </a:p>
        </p:txBody>
      </p:sp>
      <p:graphicFrame>
        <p:nvGraphicFramePr>
          <p:cNvPr id="5122" name="Object 2"/>
          <p:cNvGraphicFramePr>
            <a:graphicFrameLocks noGrp="1" noChangeAspect="1"/>
          </p:cNvGraphicFramePr>
          <p:nvPr>
            <p:ph/>
          </p:nvPr>
        </p:nvGraphicFramePr>
        <p:xfrm>
          <a:off x="1443038" y="692150"/>
          <a:ext cx="6080125" cy="10263188"/>
        </p:xfrm>
        <a:graphic>
          <a:graphicData uri="http://schemas.openxmlformats.org/presentationml/2006/ole">
            <mc:AlternateContent xmlns:mc="http://schemas.openxmlformats.org/markup-compatibility/2006">
              <mc:Choice xmlns:v="urn:schemas-microsoft-com:vml" Requires="v">
                <p:oleObj spid="_x0000_s3076" name="Document" r:id="rId3" imgW="5325682" imgH="8989456" progId="Word.Document.8">
                  <p:embed/>
                </p:oleObj>
              </mc:Choice>
              <mc:Fallback>
                <p:oleObj name="Document" r:id="rId3" imgW="5325682" imgH="898945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3038" y="692150"/>
                        <a:ext cx="6080125" cy="1026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569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CE641D-B6A3-42B9-9EC6-BEEFCCEB873C}" type="slidenum">
              <a:rPr lang="en-US" smtClean="0"/>
              <a:pPr eaLnBrk="1" hangingPunct="1"/>
              <a:t>7</a:t>
            </a:fld>
            <a:endParaRPr lang="en-US" smtClean="0"/>
          </a:p>
        </p:txBody>
      </p:sp>
      <p:sp>
        <p:nvSpPr>
          <p:cNvPr id="14340" name="Rectangle 2"/>
          <p:cNvSpPr>
            <a:spLocks noGrp="1" noChangeArrowheads="1"/>
          </p:cNvSpPr>
          <p:nvPr>
            <p:ph type="title"/>
          </p:nvPr>
        </p:nvSpPr>
        <p:spPr/>
        <p:txBody>
          <a:bodyPr/>
          <a:lstStyle/>
          <a:p>
            <a:pPr eaLnBrk="1" hangingPunct="1"/>
            <a:r>
              <a:rPr lang="en-GB" smtClean="0"/>
              <a:t>Persen kesalahan</a:t>
            </a:r>
            <a:endParaRPr lang="en-US" smtClean="0"/>
          </a:p>
        </p:txBody>
      </p:sp>
      <p:sp>
        <p:nvSpPr>
          <p:cNvPr id="14341" name="Rectangle 3"/>
          <p:cNvSpPr>
            <a:spLocks noGrp="1" noChangeArrowheads="1"/>
          </p:cNvSpPr>
          <p:nvPr>
            <p:ph type="body" idx="1"/>
          </p:nvPr>
        </p:nvSpPr>
        <p:spPr/>
        <p:txBody>
          <a:bodyPr/>
          <a:lstStyle/>
          <a:p>
            <a:pPr marL="609600" indent="-609600" eaLnBrk="1" hangingPunct="1">
              <a:lnSpc>
                <a:spcPct val="90000"/>
              </a:lnSpc>
            </a:pPr>
            <a:endParaRPr lang="en-GB" smtClean="0"/>
          </a:p>
          <a:p>
            <a:pPr marL="609600" indent="-609600" eaLnBrk="1" hangingPunct="1">
              <a:lnSpc>
                <a:spcPct val="90000"/>
              </a:lnSpc>
            </a:pPr>
            <a:r>
              <a:rPr lang="en-GB" smtClean="0"/>
              <a:t>Menunjukkan pengertian pada ketelitian, kecermatan bekerja, kehati-hatian, terkendali, berkonsentrasi, siaga, tidak mudah dipengaruhi. Namun nilai negatifnya adalah cemas, terlalu hati hati, takut melakukan kesalahan, semberono, ceroboh, kurang konsentrasi.</a:t>
            </a:r>
            <a:endParaRPr lang="en-US" smtClean="0"/>
          </a:p>
        </p:txBody>
      </p:sp>
    </p:spTree>
    <p:extLst>
      <p:ext uri="{BB962C8B-B14F-4D97-AF65-F5344CB8AC3E}">
        <p14:creationId xmlns:p14="http://schemas.microsoft.com/office/powerpoint/2010/main" val="2144505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369894-DBFF-4BA2-B6B8-EA9D48B92A42}" type="slidenum">
              <a:rPr lang="en-US" smtClean="0"/>
              <a:pPr eaLnBrk="1" hangingPunct="1"/>
              <a:t>8</a:t>
            </a:fld>
            <a:endParaRPr lang="en-US" smtClean="0"/>
          </a:p>
        </p:txBody>
      </p:sp>
      <p:sp>
        <p:nvSpPr>
          <p:cNvPr id="15364" name="Rectangle 2"/>
          <p:cNvSpPr>
            <a:spLocks noGrp="1" noChangeArrowheads="1"/>
          </p:cNvSpPr>
          <p:nvPr>
            <p:ph type="title"/>
          </p:nvPr>
        </p:nvSpPr>
        <p:spPr/>
        <p:txBody>
          <a:bodyPr/>
          <a:lstStyle/>
          <a:p>
            <a:pPr eaLnBrk="1" hangingPunct="1"/>
            <a:r>
              <a:rPr lang="en-GB" smtClean="0"/>
              <a:t>Persen pembetulan</a:t>
            </a:r>
            <a:endParaRPr lang="en-US" smtClean="0"/>
          </a:p>
        </p:txBody>
      </p:sp>
      <p:sp>
        <p:nvSpPr>
          <p:cNvPr id="15365" name="Rectangle 3"/>
          <p:cNvSpPr>
            <a:spLocks noGrp="1" noChangeArrowheads="1"/>
          </p:cNvSpPr>
          <p:nvPr>
            <p:ph type="body" idx="1"/>
          </p:nvPr>
        </p:nvSpPr>
        <p:spPr/>
        <p:txBody>
          <a:bodyPr/>
          <a:lstStyle/>
          <a:p>
            <a:pPr marL="609600" indent="-609600" eaLnBrk="1" hangingPunct="1"/>
            <a:endParaRPr lang="en-GB" smtClean="0"/>
          </a:p>
          <a:p>
            <a:pPr marL="609600" indent="-609600" eaLnBrk="1" hangingPunct="1"/>
            <a:r>
              <a:rPr lang="en-GB" smtClean="0"/>
              <a:t>Menunjukkan adanya kesediaan untuk bertanggung jawab, teliti, peduli, tapi dapat pula berarti tidak berkonsentrasi, mudah dipengaruhi, labil, acuh tak acuh, kurang siaga.</a:t>
            </a:r>
            <a:endParaRPr lang="en-US" smtClean="0"/>
          </a:p>
        </p:txBody>
      </p:sp>
    </p:spTree>
    <p:extLst>
      <p:ext uri="{BB962C8B-B14F-4D97-AF65-F5344CB8AC3E}">
        <p14:creationId xmlns:p14="http://schemas.microsoft.com/office/powerpoint/2010/main" val="3085387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TES_PSIKOLOGI/ENS/08</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654EF2-80CF-4F84-8731-063849F38FB3}" type="slidenum">
              <a:rPr lang="en-US" smtClean="0"/>
              <a:pPr eaLnBrk="1" hangingPunct="1"/>
              <a:t>9</a:t>
            </a:fld>
            <a:endParaRPr lang="en-US" smtClean="0"/>
          </a:p>
        </p:txBody>
      </p:sp>
      <p:sp>
        <p:nvSpPr>
          <p:cNvPr id="16388" name="Rectangle 2"/>
          <p:cNvSpPr>
            <a:spLocks noGrp="1" noChangeArrowheads="1"/>
          </p:cNvSpPr>
          <p:nvPr>
            <p:ph type="title"/>
          </p:nvPr>
        </p:nvSpPr>
        <p:spPr/>
        <p:txBody>
          <a:bodyPr/>
          <a:lstStyle/>
          <a:p>
            <a:pPr eaLnBrk="1" hangingPunct="1"/>
            <a:r>
              <a:rPr lang="en-GB" smtClean="0"/>
              <a:t>Penyimpangan</a:t>
            </a:r>
            <a:endParaRPr lang="en-US" smtClean="0"/>
          </a:p>
        </p:txBody>
      </p:sp>
      <p:sp>
        <p:nvSpPr>
          <p:cNvPr id="16389" name="Rectangle 3"/>
          <p:cNvSpPr>
            <a:spLocks noGrp="1" noChangeArrowheads="1"/>
          </p:cNvSpPr>
          <p:nvPr>
            <p:ph type="body" idx="1"/>
          </p:nvPr>
        </p:nvSpPr>
        <p:spPr/>
        <p:txBody>
          <a:bodyPr/>
          <a:lstStyle/>
          <a:p>
            <a:pPr marL="609600" indent="-609600" eaLnBrk="1" hangingPunct="1"/>
            <a:endParaRPr lang="en-GB" smtClean="0"/>
          </a:p>
          <a:p>
            <a:pPr marL="609600" indent="-609600" eaLnBrk="1" hangingPunct="1"/>
            <a:r>
              <a:rPr lang="en-GB" smtClean="0"/>
              <a:t>Memberi pemahaman akan adanya ketenangan, kendali perasaan, kepastian, penyesuaian diri, keseimbangan. Tetapi sebaliknya dapat pula berarti mudah terangsang, penuh temperamen, vitalitas kurang, egosentris, dingin , kurang bergairah.</a:t>
            </a:r>
            <a:endParaRPr lang="en-US" smtClean="0"/>
          </a:p>
        </p:txBody>
      </p:sp>
    </p:spTree>
    <p:extLst>
      <p:ext uri="{BB962C8B-B14F-4D97-AF65-F5344CB8AC3E}">
        <p14:creationId xmlns:p14="http://schemas.microsoft.com/office/powerpoint/2010/main" val="254973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417</Words>
  <Application>Microsoft Office PowerPoint</Application>
  <PresentationFormat>On-screen Show (4:3)</PresentationFormat>
  <Paragraphs>58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Document</vt:lpstr>
      <vt:lpstr>Strategi Interpretasi</vt:lpstr>
      <vt:lpstr>PowerPoint Presentation</vt:lpstr>
      <vt:lpstr>JUMLAH KESELURUHAN</vt:lpstr>
      <vt:lpstr>PowerPoint Presentation</vt:lpstr>
      <vt:lpstr>PowerPoint Presentation</vt:lpstr>
      <vt:lpstr>PowerPoint Presentation</vt:lpstr>
      <vt:lpstr>Persen kesalahan</vt:lpstr>
      <vt:lpstr>Persen pembetulan</vt:lpstr>
      <vt:lpstr>Penyimpangan</vt:lpstr>
      <vt:lpstr>Tinggi </vt:lpstr>
      <vt:lpstr>Tempat Puncak</vt:lpstr>
      <vt:lpstr>Kenaikan pada awal grafik </vt:lpstr>
      <vt:lpstr>PowerPoint Presentation</vt:lpstr>
    </vt:vector>
  </TitlesOfParts>
  <Company>ueu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Interpretasi</dc:title>
  <dc:creator>user</dc:creator>
  <cp:lastModifiedBy>May</cp:lastModifiedBy>
  <cp:revision>1</cp:revision>
  <dcterms:created xsi:type="dcterms:W3CDTF">2013-03-01T19:39:18Z</dcterms:created>
  <dcterms:modified xsi:type="dcterms:W3CDTF">2015-04-30T04:17:21Z</dcterms:modified>
</cp:coreProperties>
</file>