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2" r:id="rId3"/>
    <p:sldId id="283" r:id="rId4"/>
    <p:sldId id="284" r:id="rId5"/>
    <p:sldId id="261" r:id="rId6"/>
    <p:sldId id="262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ShowLst>
    <p:custShow name="Overview" id="0">
      <p:sldLst>
        <p:sld r:id="rId2"/>
      </p:sldLst>
    </p:custShow>
    <p:custShow name="Pengantar" id="1">
      <p:sldLst>
        <p:sld r:id="rId6"/>
        <p:sld r:id="rId7"/>
        <p:sld r:id="rId8"/>
        <p:sld r:id="rId9"/>
        <p:sld r:id="rId10"/>
        <p:sld r:id="rId11"/>
      </p:sldLst>
    </p:custShow>
    <p:custShow name="Teori%Metode" id="2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wien\ro\pengantar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BFAF561-429A-45B1-BDFF-724258498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wien\ro\pengantar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1474DB2-C468-493C-8B08-F83D87E924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wien\ro\pengantar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8BAAA-EF83-446C-9B88-9438528AE50D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3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4682FA-3229-4633-9BF2-36400576F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EDD5-62C1-42C5-A162-2DBAECC5E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75FD-F0AF-49E6-AC09-16F2B0998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A545CB-B832-4557-B12B-7890F99F8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F939F-6DD6-40F8-A9C9-209BF3899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0FE42-0C98-4D84-AF12-AF7EA28F5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C9CC0-3A96-489D-9311-892140093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2579-994B-4077-B845-14DF89CE0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2582E-2AA9-45CE-BF03-A2E80CF76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2CCD-93AB-45DD-B44C-A494DADB9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56256-EBBB-4A70-9689-1546B2800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BE4C6-2657-41CA-A2FC-4662B8EA7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99B4070-F7DF-46A3-988A-3F36D33AF8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620000" cy="1462088"/>
          </a:xfrm>
        </p:spPr>
        <p:txBody>
          <a:bodyPr/>
          <a:lstStyle/>
          <a:p>
            <a:r>
              <a:rPr lang="en-US" dirty="0"/>
              <a:t>PSIKODIAGNOSTIKA VIII</a:t>
            </a:r>
            <a:br>
              <a:rPr lang="en-US" dirty="0"/>
            </a:br>
            <a:r>
              <a:rPr lang="en-US" dirty="0"/>
              <a:t>(T. RORSCHACH)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id-ID" sz="2000" dirty="0" smtClean="0"/>
              <a:t>Kode</a:t>
            </a:r>
            <a:r>
              <a:rPr lang="id-ID" sz="2000" smtClean="0"/>
              <a:t>: PSI 338,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/>
              <a:t>: 2 </a:t>
            </a:r>
            <a:r>
              <a:rPr lang="en-US" sz="2000" dirty="0" err="1"/>
              <a:t>sks</a:t>
            </a:r>
            <a:endParaRPr lang="en-US" sz="2000" dirty="0"/>
          </a:p>
          <a:p>
            <a:r>
              <a:rPr lang="en-US" sz="2000" dirty="0"/>
              <a:t>M.K. </a:t>
            </a:r>
            <a:r>
              <a:rPr lang="en-US" sz="2000" dirty="0" err="1"/>
              <a:t>Prasyarat</a:t>
            </a:r>
            <a:r>
              <a:rPr lang="en-US" sz="2000" dirty="0"/>
              <a:t> : </a:t>
            </a:r>
            <a:r>
              <a:rPr lang="en-US" sz="2000" dirty="0" err="1"/>
              <a:t>Psikodiagnostika</a:t>
            </a:r>
            <a:r>
              <a:rPr lang="en-US" sz="2000" dirty="0"/>
              <a:t> I,</a:t>
            </a:r>
          </a:p>
          <a:p>
            <a:r>
              <a:rPr lang="en-US" sz="2000" dirty="0"/>
              <a:t>Psi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4313"/>
            <a:ext cx="7648575" cy="1462087"/>
          </a:xfrm>
        </p:spPr>
        <p:txBody>
          <a:bodyPr/>
          <a:lstStyle/>
          <a:p>
            <a:r>
              <a:rPr lang="id-ID" dirty="0" smtClean="0"/>
              <a:t>Jadi, s</a:t>
            </a:r>
            <a:r>
              <a:rPr lang="en-US" dirty="0" err="1" smtClean="0"/>
              <a:t>ifat</a:t>
            </a:r>
            <a:r>
              <a:rPr lang="en-US" dirty="0" smtClean="0"/>
              <a:t> </a:t>
            </a:r>
            <a:r>
              <a:rPr lang="id-ID" dirty="0" smtClean="0"/>
              <a:t>t</a:t>
            </a:r>
            <a:r>
              <a:rPr lang="en-US" dirty="0" err="1" smtClean="0"/>
              <a:t>eknik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err="1" smtClean="0"/>
              <a:t>royeksi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427913" cy="4114800"/>
          </a:xfrm>
        </p:spPr>
        <p:txBody>
          <a:bodyPr/>
          <a:lstStyle/>
          <a:p>
            <a:r>
              <a:rPr lang="en-US" sz="2800" dirty="0" err="1" smtClean="0"/>
              <a:t>Tugas</a:t>
            </a:r>
            <a:r>
              <a:rPr lang="id-ID" sz="2800" dirty="0" smtClean="0"/>
              <a:t>/stimulus</a:t>
            </a:r>
            <a:r>
              <a:rPr lang="en-US" sz="2800" dirty="0" smtClean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terstruktur</a:t>
            </a:r>
            <a:endParaRPr lang="en-US" sz="2800" dirty="0"/>
          </a:p>
          <a:p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tersamar</a:t>
            </a:r>
            <a:endParaRPr lang="en-US" sz="2800" dirty="0"/>
          </a:p>
          <a:p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id-ID" sz="2800" dirty="0" smtClean="0"/>
              <a:t>global (menyeluruh)</a:t>
            </a:r>
            <a:r>
              <a:rPr lang="id-ID" sz="2800" i="1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/>
              <a:t>kepribadian</a:t>
            </a:r>
            <a:endParaRPr lang="en-US" sz="2800" dirty="0"/>
          </a:p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mengungkapkan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i="1" dirty="0" smtClean="0"/>
              <a:t>covert</a:t>
            </a:r>
            <a:r>
              <a:rPr lang="en-US" sz="2800" dirty="0" smtClean="0"/>
              <a:t>, </a:t>
            </a:r>
            <a:r>
              <a:rPr lang="en-US" sz="2800" i="1" dirty="0"/>
              <a:t>latent</a:t>
            </a:r>
            <a:r>
              <a:rPr lang="en-US" sz="2800" dirty="0"/>
              <a:t>,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id-ID" sz="2800" dirty="0" smtClean="0"/>
              <a:t>(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dirty="0" err="1"/>
              <a:t>Psikologi</a:t>
            </a:r>
            <a:r>
              <a:rPr lang="en-US" sz="2800" dirty="0"/>
              <a:t> </a:t>
            </a:r>
            <a:r>
              <a:rPr lang="en-US" sz="2800" dirty="0" err="1"/>
              <a:t>klinis</a:t>
            </a:r>
            <a:r>
              <a:rPr lang="en-US" sz="2800" dirty="0"/>
              <a:t> &amp; </a:t>
            </a:r>
            <a:r>
              <a:rPr lang="en-US" sz="2800" dirty="0" err="1" smtClean="0"/>
              <a:t>psikoanalisis</a:t>
            </a:r>
            <a:r>
              <a:rPr lang="id-ID" sz="2800" dirty="0" smtClean="0"/>
              <a:t>)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Tes</a:t>
            </a:r>
            <a:r>
              <a:rPr lang="en-US" sz="4000" dirty="0"/>
              <a:t> </a:t>
            </a:r>
            <a:r>
              <a:rPr lang="en-US" sz="4000" dirty="0" smtClean="0"/>
              <a:t>Rorschach</a:t>
            </a:r>
            <a:endParaRPr lang="en-US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Tes Kepribadian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 smtClean="0"/>
              <a:t>kepribadian</a:t>
            </a:r>
            <a:r>
              <a:rPr lang="id-ID" dirty="0" smtClean="0"/>
              <a:t>. </a:t>
            </a:r>
          </a:p>
          <a:p>
            <a:r>
              <a:rPr lang="id-ID" dirty="0" smtClean="0"/>
              <a:t>Secara g</a:t>
            </a:r>
            <a:r>
              <a:rPr lang="en-US" dirty="0" err="1" smtClean="0"/>
              <a:t>aris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dikelompokkan</a:t>
            </a:r>
            <a:r>
              <a:rPr lang="id-ID" dirty="0" smtClean="0"/>
              <a:t> berdasar:</a:t>
            </a:r>
            <a:endParaRPr lang="en-US" dirty="0"/>
          </a:p>
          <a:p>
            <a:pPr lvl="1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pengungkapannya</a:t>
            </a:r>
            <a:r>
              <a:rPr lang="en-US" dirty="0"/>
              <a:t> : </a:t>
            </a:r>
            <a:r>
              <a:rPr lang="en-US" dirty="0" err="1"/>
              <a:t>proyektif</a:t>
            </a:r>
            <a:r>
              <a:rPr lang="en-US" dirty="0"/>
              <a:t> &amp; non </a:t>
            </a:r>
            <a:r>
              <a:rPr lang="en-US" dirty="0" err="1"/>
              <a:t>proyektif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alatnya</a:t>
            </a:r>
            <a:r>
              <a:rPr lang="en-US" dirty="0"/>
              <a:t> : verbal &amp; non verbal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Contoh:</a:t>
            </a:r>
            <a:endParaRPr lang="id-ID" dirty="0"/>
          </a:p>
        </p:txBody>
      </p:sp>
      <p:graphicFrame>
        <p:nvGraphicFramePr>
          <p:cNvPr id="39966" name="Group 30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656513" cy="3240024"/>
        </p:xfrm>
        <a:graphic>
          <a:graphicData uri="http://schemas.openxmlformats.org/drawingml/2006/table">
            <a:tbl>
              <a:tblPr/>
              <a:tblGrid>
                <a:gridCol w="2552171"/>
                <a:gridCol w="2552171"/>
                <a:gridCol w="2552171"/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Bentuk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Teknik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Verbal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Non Verbal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Proyektif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SSCT, MSCT,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Forer,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dll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Rorschach,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Grafis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WZT, TAT,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dll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 Proyektif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1219200" y="2057400"/>
            <a:ext cx="251460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 Proyeksi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Tes kepribadian yg menggunakan teknik proyektif.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Teori yg mendasari teknik proyektif </a:t>
            </a:r>
            <a:r>
              <a:rPr lang="en-US" sz="2000">
                <a:sym typeface="Wingdings" pitchFamily="2" charset="2"/>
              </a:rPr>
              <a:t> Psikoanalisa. Dg konsep bahwa tdpt aspek ketidaksadaran (</a:t>
            </a:r>
            <a:r>
              <a:rPr lang="en-US" sz="2000" i="1">
                <a:sym typeface="Wingdings" pitchFamily="2" charset="2"/>
              </a:rPr>
              <a:t>unconscious</a:t>
            </a:r>
            <a:r>
              <a:rPr lang="en-US" sz="2000">
                <a:sym typeface="Wingdings" pitchFamily="2" charset="2"/>
              </a:rPr>
              <a:t>) dlm setiap perilaku. Utk dapat memancing ketidaksadaran tsb, salah satu kondisi yg diperlukan adl bahwa subyek tdk memahami arti respons yg dinyatakan thd stimulus yg ada dlm instrumen.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Beberapa instrumen dlm teknik proyektif dpt digunakan utk melakukan estimasi thd kecerdasan tetapi bersifat kasar (</a:t>
            </a:r>
            <a:r>
              <a:rPr lang="en-US" sz="2000" i="1"/>
              <a:t>rough estimate of intelligence</a:t>
            </a:r>
            <a:r>
              <a:rPr lang="en-US" sz="2000"/>
              <a:t>).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Tes proyeksi lebih digunakan utk kebutuhan melihat Dinamika Kepribadian maupun bentuk penyimpangannya.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Proyeksi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150" y="2225675"/>
            <a:ext cx="7627938" cy="39068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Mempunyai</a:t>
            </a:r>
            <a:r>
              <a:rPr lang="en-US" dirty="0"/>
              <a:t> media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. </a:t>
            </a:r>
            <a:r>
              <a:rPr lang="en-US" dirty="0" err="1"/>
              <a:t>Berhubungan</a:t>
            </a:r>
            <a:r>
              <a:rPr lang="en-US" dirty="0"/>
              <a:t> dg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proyektor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proyeksi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gambar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 err="1">
                <a:sym typeface="Wingdings" pitchFamily="2" charset="2"/>
              </a:rPr>
              <a:t>Proses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Psikopatologis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>
                <a:sym typeface="Wingdings" pitchFamily="2" charset="2"/>
              </a:rPr>
              <a:t>Teori</a:t>
            </a:r>
            <a:r>
              <a:rPr lang="en-US" dirty="0">
                <a:sym typeface="Wingdings" pitchFamily="2" charset="2"/>
              </a:rPr>
              <a:t> Freud </a:t>
            </a:r>
            <a:r>
              <a:rPr lang="en-US" dirty="0" err="1">
                <a:sym typeface="Wingdings" pitchFamily="2" charset="2"/>
              </a:rPr>
              <a:t>ttg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Defence</a:t>
            </a:r>
            <a:r>
              <a:rPr lang="en-US" dirty="0">
                <a:sym typeface="Wingdings" pitchFamily="2" charset="2"/>
              </a:rPr>
              <a:t> Mechanism (</a:t>
            </a:r>
            <a:r>
              <a:rPr lang="en-US" dirty="0" err="1">
                <a:sym typeface="Wingdings" pitchFamily="2" charset="2"/>
              </a:rPr>
              <a:t>apa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tdk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sadar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dilemparkan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keluar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dirty="0" err="1">
                <a:sym typeface="Wingdings" pitchFamily="2" charset="2"/>
              </a:rPr>
              <a:t>diproyeksikan</a:t>
            </a:r>
            <a:r>
              <a:rPr lang="en-US" dirty="0">
                <a:sym typeface="Wingdings" pitchFamily="2" charset="2"/>
              </a:rPr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US"/>
              <a:t>Teknik / Tes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Cara-cara agar seseorang melakukan proyeksi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</a:t>
            </a:r>
            <a:r>
              <a:rPr lang="en-US" i="1"/>
              <a:t>projective methods </a:t>
            </a:r>
            <a:r>
              <a:rPr lang="en-US">
                <a:sym typeface="Wingdings" pitchFamily="2" charset="2"/>
              </a:rPr>
              <a:t> Rorschach</a:t>
            </a:r>
            <a:endParaRPr lang="en-US" i="1"/>
          </a:p>
          <a:p>
            <a:pPr marL="609600" indent="-609600">
              <a:buFont typeface="Wingdings" pitchFamily="2" charset="2"/>
              <a:buNone/>
            </a:pPr>
            <a:r>
              <a:rPr lang="en-US" i="1"/>
              <a:t>	- projective test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TAT</a:t>
            </a:r>
            <a:endParaRPr lang="en-US"/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en-US"/>
              <a:t>Stimulus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</a:t>
            </a:r>
            <a:r>
              <a:rPr lang="en-US" i="1"/>
              <a:t> Ambiguous / unstructure.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Menurut bbrp sumber: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Rabin (1981), unsur2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Stimulus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/ </a:t>
            </a:r>
            <a:r>
              <a:rPr lang="en-US" dirty="0" err="1"/>
              <a:t>ambigu</a:t>
            </a:r>
            <a:endParaRPr lang="en-US" dirty="0"/>
          </a:p>
          <a:p>
            <a:pPr lvl="1"/>
            <a:r>
              <a:rPr lang="en-US" dirty="0" smtClean="0"/>
              <a:t>Sub</a:t>
            </a:r>
            <a:r>
              <a:rPr lang="id-ID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stimulus &amp; </a:t>
            </a:r>
            <a:r>
              <a:rPr lang="en-US" dirty="0" err="1"/>
              <a:t>implikasinya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: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&amp;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 </a:t>
            </a:r>
            <a:r>
              <a:rPr lang="en-US" dirty="0" err="1"/>
              <a:t>ideografis</a:t>
            </a:r>
            <a:r>
              <a:rPr lang="en-US" dirty="0"/>
              <a:t> (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normal).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Frank (1948), klasifikasi teknik2 proyeksi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Metode konstruktif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Tes mozaik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Metode interpretatif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TAT, CAT, SAT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Metode konstitutif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Rorschach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Metode katarsis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Permainan (misal : boneka)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Metode refraktif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Tulisan / grafis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wien\genap 12-13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Lindzey (1961), klasifikasi teknik proyeksi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Teknik asosiasi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Asosiasi kata, rorschach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Teknik konstruktif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TAT, Blacky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Teknik melengkapi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Sentence Completion Test, Picture Frustration Test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Teknik memilih / menyusun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Szondi (misal : foto orang gila, lalu disuruh memilih yg paling baik).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Teknik ekspresif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Psikodrama, lukisan, dll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183</TotalTime>
  <Words>409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3</vt:i4>
      </vt:variant>
    </vt:vector>
  </HeadingPairs>
  <TitlesOfParts>
    <vt:vector size="14" baseType="lpstr">
      <vt:lpstr>Blends</vt:lpstr>
      <vt:lpstr>PSIKODIAGNOSTIKA VIII (T. RORSCHACH)</vt:lpstr>
      <vt:lpstr>Tes Rorschach</vt:lpstr>
      <vt:lpstr>Contoh:</vt:lpstr>
      <vt:lpstr>Tes Proyeksi</vt:lpstr>
      <vt:lpstr>Konsep Proyeksi</vt:lpstr>
      <vt:lpstr>Slide 6</vt:lpstr>
      <vt:lpstr>Menurut bbrp sumber:</vt:lpstr>
      <vt:lpstr>Slide 8</vt:lpstr>
      <vt:lpstr>Slide 9</vt:lpstr>
      <vt:lpstr>Jadi, sifat teknik proyeksi:</vt:lpstr>
      <vt:lpstr>Overview</vt:lpstr>
      <vt:lpstr>Pengantar</vt:lpstr>
      <vt:lpstr>Teori%Metode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PSIKODIAGNOSTIKA VIII (T. RORSCHACH)</dc:title>
  <dc:creator>wien</dc:creator>
  <cp:lastModifiedBy>Winanti Siwi Respati</cp:lastModifiedBy>
  <cp:revision>13</cp:revision>
  <dcterms:created xsi:type="dcterms:W3CDTF">2006-10-12T17:15:10Z</dcterms:created>
  <dcterms:modified xsi:type="dcterms:W3CDTF">2013-02-09T17:36:13Z</dcterms:modified>
</cp:coreProperties>
</file>