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70" r:id="rId9"/>
  </p:sldIdLst>
  <p:sldSz cx="9144000" cy="6858000" type="screen4x3"/>
  <p:notesSz cx="6858000" cy="9144000"/>
  <p:custShowLst>
    <p:custShow name="Overview" id="0">
      <p:sldLst/>
    </p:custShow>
    <p:custShow name="Pengantar" id="1">
      <p:sldLst>
        <p:sld r:id="rId9"/>
      </p:sldLst>
    </p:custShow>
    <p:custShow name="Teori%Metode" id="2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wien\ro\pengantar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FE95E69-905D-44E3-A36E-F6614FE6F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wien\ro\pengantar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5B45EF1-5B68-424F-8FED-D123C79F7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D1353D5-4D2E-4760-8160-B64209765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CF133-632D-489C-AF4F-13E881269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39A88-3548-4C91-888B-D8F40C0F8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A923E-562F-493E-9C98-3EC15195D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6869-2F23-499A-A60C-C1B1E20E3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7FC1-99EF-49B0-AC97-B705AF095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94BF9-F1F0-4DF4-A8DC-8C46523A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4C139-7560-4CDF-8EA5-F61243336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893CA-A90F-495B-9999-8E4B94308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FA1AB-906A-4CAC-8208-F502AE06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4E617-18C0-4667-B17D-800C80456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7670C-37F9-4A4F-BD5A-DCEC084A8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id-ID" sz="24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id-ID" sz="24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id-ID" sz="24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id-ID" sz="24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id-ID" sz="240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id-ID" sz="240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id-ID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B54D1A2-9B41-42EA-A0F9-4D5F07DA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</a:t>
            </a:r>
            <a:r>
              <a:rPr lang="en-US" dirty="0" err="1" smtClean="0"/>
              <a:t>Teknik</a:t>
            </a:r>
            <a:r>
              <a:rPr lang="en-US" dirty="0" smtClean="0"/>
              <a:t> (</a:t>
            </a:r>
            <a:r>
              <a:rPr lang="en-US" dirty="0" err="1" smtClean="0"/>
              <a:t>Tes</a:t>
            </a:r>
            <a:r>
              <a:rPr lang="en-US" dirty="0" smtClean="0"/>
              <a:t>) Ro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Penemu</a:t>
            </a:r>
            <a:r>
              <a:rPr lang="en-US" dirty="0" smtClean="0"/>
              <a:t> : Hermann Rorschach dg </a:t>
            </a:r>
            <a:r>
              <a:rPr lang="en-US" dirty="0" err="1" smtClean="0"/>
              <a:t>asumsinya</a:t>
            </a:r>
            <a:r>
              <a:rPr lang="en-US" dirty="0" smtClean="0"/>
              <a:t> </a:t>
            </a:r>
            <a:r>
              <a:rPr lang="en-US" i="1" dirty="0" smtClean="0"/>
              <a:t>a </a:t>
            </a:r>
            <a:r>
              <a:rPr lang="en-US" i="1" dirty="0" err="1" smtClean="0"/>
              <a:t>percepto</a:t>
            </a:r>
            <a:r>
              <a:rPr lang="en-US" i="1" dirty="0" smtClean="0"/>
              <a:t> diagnostic experiment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empirik</a:t>
            </a:r>
            <a:endParaRPr lang="en-US" dirty="0" smtClean="0">
              <a:sym typeface="Wingdings" pitchFamily="2" charset="2"/>
            </a:endParaRP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wien\genap 12-13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Arti Psikodiagnostika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Umum</a:t>
            </a:r>
            <a:r>
              <a:rPr lang="en-US" sz="2800" dirty="0" smtClean="0"/>
              <a:t> :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yaitu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pemeriksaan</a:t>
            </a:r>
            <a:r>
              <a:rPr lang="en-US" sz="2800" dirty="0" smtClean="0">
                <a:sym typeface="Wingdings" pitchFamily="2" charset="2"/>
              </a:rPr>
              <a:t> pd aspek2 </a:t>
            </a:r>
            <a:r>
              <a:rPr lang="en-US" sz="2800" dirty="0" err="1" smtClean="0">
                <a:sym typeface="Wingdings" pitchFamily="2" charset="2"/>
              </a:rPr>
              <a:t>psikologis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diri</a:t>
            </a:r>
            <a:r>
              <a:rPr lang="en-US" sz="2800" dirty="0" smtClean="0">
                <a:sym typeface="Wingdings" pitchFamily="2" charset="2"/>
              </a:rPr>
              <a:t> sub</a:t>
            </a:r>
            <a:r>
              <a:rPr lang="id-ID" sz="2800" dirty="0" smtClean="0">
                <a:sym typeface="Wingdings" pitchFamily="2" charset="2"/>
              </a:rPr>
              <a:t>j</a:t>
            </a:r>
            <a:r>
              <a:rPr lang="en-US" sz="2800" dirty="0" err="1" smtClean="0">
                <a:sym typeface="Wingdings" pitchFamily="2" charset="2"/>
              </a:rPr>
              <a:t>ek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diperiksa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utk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suatu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maksud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atau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tujuan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tertentu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ym typeface="Wingdings" pitchFamily="2" charset="2"/>
              </a:rPr>
              <a:t>Khusus</a:t>
            </a:r>
            <a:r>
              <a:rPr lang="en-US" sz="2800" dirty="0" smtClean="0">
                <a:sym typeface="Wingdings" pitchFamily="2" charset="2"/>
              </a:rPr>
              <a:t> : </a:t>
            </a:r>
            <a:r>
              <a:rPr lang="en-US" sz="2800" dirty="0" err="1" smtClean="0">
                <a:sym typeface="Wingdings" pitchFamily="2" charset="2"/>
              </a:rPr>
              <a:t>Salah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satu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pemeriksaan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psikologi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dilakukan</a:t>
            </a:r>
            <a:r>
              <a:rPr lang="en-US" sz="2800" dirty="0" smtClean="0">
                <a:sym typeface="Wingdings" pitchFamily="2" charset="2"/>
              </a:rPr>
              <a:t> dg teknik2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alat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ukur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tertentu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telah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distandarisasi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guna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menemukan</a:t>
            </a:r>
            <a:r>
              <a:rPr lang="en-US" sz="2800" dirty="0" smtClean="0">
                <a:sym typeface="Wingdings" pitchFamily="2" charset="2"/>
              </a:rPr>
              <a:t> sifat2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melandasi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perilaku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atau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kepribadian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tertentu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shg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mampu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menjelaskan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dinamikanya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Psikopatologi</a:t>
            </a:r>
            <a:r>
              <a:rPr lang="en-US" sz="3600" dirty="0" smtClean="0"/>
              <a:t>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4279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mtClean="0"/>
              <a:t>Dlm arti sempit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mtClean="0"/>
              <a:t>Terjadi pd gangguan paranoia / paranoid.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mtClean="0"/>
              <a:t>Kecenderungan eksternalisasi.</a:t>
            </a:r>
          </a:p>
          <a:p>
            <a:pPr lvl="2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mtClean="0"/>
              <a:t>Contoh : merasa mau dibunuh, padahal dia yg membunuh orang.</a:t>
            </a:r>
          </a:p>
          <a:p>
            <a:pPr lvl="2" eaLnBrk="1" hangingPunct="1"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 smtClean="0"/>
              <a:t>	(yg ditampilkan tdk sesuai atau bertolak belakang dg yg sebenarnya).</a:t>
            </a:r>
          </a:p>
          <a:p>
            <a:pPr lvl="2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mtClean="0"/>
              <a:t>Eksternalisasi ‘dorongan2 dlm yg tdk dapat diterima’ </a:t>
            </a:r>
            <a:r>
              <a:rPr lang="en-US" smtClean="0">
                <a:sym typeface="Wingdings" pitchFamily="2" charset="2"/>
              </a:rPr>
              <a:t> ke dunia luar.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Dlm arti luas</a:t>
            </a:r>
          </a:p>
          <a:p>
            <a:pPr lvl="1" eaLnBrk="1" hangingPunct="1"/>
            <a:r>
              <a:rPr lang="en-US" sz="2400" smtClean="0"/>
              <a:t>Tdk saja eksternalisasi pd gangguan paranoia, tetapi juga pd anak2 (</a:t>
            </a:r>
            <a:r>
              <a:rPr lang="en-US" sz="2400" i="1" smtClean="0"/>
              <a:t>infantile projective), </a:t>
            </a:r>
            <a:r>
              <a:rPr lang="en-US" sz="2400" smtClean="0"/>
              <a:t>pd </a:t>
            </a:r>
            <a:r>
              <a:rPr lang="en-US" sz="2400" i="1" smtClean="0"/>
              <a:t>transference </a:t>
            </a:r>
            <a:r>
              <a:rPr lang="en-US" sz="2400" smtClean="0"/>
              <a:t>&amp; </a:t>
            </a:r>
            <a:r>
              <a:rPr lang="en-US" sz="2400" i="1" smtClean="0"/>
              <a:t>privat world.</a:t>
            </a:r>
            <a:endParaRPr lang="en-US" sz="2400" smtClean="0"/>
          </a:p>
          <a:p>
            <a:pPr lvl="1" eaLnBrk="1" hangingPunct="1"/>
            <a:r>
              <a:rPr lang="en-US" sz="2400" smtClean="0"/>
              <a:t>Yg dieksternalisasi : </a:t>
            </a:r>
            <a:r>
              <a:rPr lang="en-US" sz="2400" i="1" smtClean="0"/>
              <a:t>tension, </a:t>
            </a:r>
            <a:r>
              <a:rPr lang="en-US" sz="2400" smtClean="0"/>
              <a:t>ketegangan, konflik.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Contoh : </a:t>
            </a:r>
          </a:p>
          <a:p>
            <a:pPr lvl="2" eaLnBrk="1" hangingPunct="1"/>
            <a:r>
              <a:rPr lang="en-US" sz="2000" smtClean="0"/>
              <a:t>Anak miskin </a:t>
            </a:r>
            <a:r>
              <a:rPr lang="en-US" sz="2000" smtClean="0">
                <a:sym typeface="Wingdings" pitchFamily="2" charset="2"/>
              </a:rPr>
              <a:t> coba saya kaya.</a:t>
            </a:r>
          </a:p>
          <a:p>
            <a:pPr lvl="2" eaLnBrk="1" hangingPunct="1"/>
            <a:r>
              <a:rPr lang="en-US" sz="2000" smtClean="0">
                <a:sym typeface="Wingdings" pitchFamily="2" charset="2"/>
              </a:rPr>
              <a:t>Memecahkan sesuatu (siapa yg memecahkan?)  jatuh sendiri.</a:t>
            </a:r>
            <a:endParaRPr 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14313"/>
            <a:ext cx="7648575" cy="1462087"/>
          </a:xfrm>
        </p:spPr>
        <p:txBody>
          <a:bodyPr/>
          <a:lstStyle/>
          <a:p>
            <a:pPr eaLnBrk="1" hangingPunct="1"/>
            <a:r>
              <a:rPr lang="en-US" smtClean="0"/>
              <a:t>Transference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580312" cy="4383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Transfer emosi yg dulu pernah dirasakan ke masa sekarang (saat terapi).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Contoh : dulu S benci sama ayah, sekarang diproyeksikan jadi benci sama terapis.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Bedanya dg proyeksi (</a:t>
            </a:r>
            <a:r>
              <a:rPr lang="en-US" sz="2800" i="1" smtClean="0"/>
              <a:t>defence mechanism</a:t>
            </a:r>
            <a:r>
              <a:rPr lang="en-US" sz="2800" smtClean="0"/>
              <a:t>) dari Freud.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Proyeksi </a:t>
            </a:r>
            <a:r>
              <a:rPr lang="en-US" sz="2400" smtClean="0">
                <a:sym typeface="Wingdings" pitchFamily="2" charset="2"/>
              </a:rPr>
              <a:t> bisa tjd pd normal &amp; abnormal.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ym typeface="Wingdings" pitchFamily="2" charset="2"/>
              </a:rPr>
              <a:t>Secara umum ‘semua yg tdk bisa diterima’ dikeluarkan dari dirinya (bisa dlm bentuk ideal type, perasaan saat itu, atau sesuatu yg diinginkan).</a:t>
            </a:r>
            <a:endParaRPr 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35172" y="685800"/>
            <a:ext cx="7793037" cy="990600"/>
          </a:xfrm>
        </p:spPr>
        <p:txBody>
          <a:bodyPr/>
          <a:lstStyle/>
          <a:p>
            <a:pPr eaLnBrk="1" hangingPunct="1"/>
            <a:r>
              <a:rPr lang="id-ID" sz="4000" dirty="0" smtClean="0"/>
              <a:t>Dasar pemikiran teknik rorschach</a:t>
            </a:r>
            <a:endParaRPr lang="en-US" sz="4000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504112" cy="4114800"/>
          </a:xfrm>
        </p:spPr>
        <p:txBody>
          <a:bodyPr/>
          <a:lstStyle/>
          <a:p>
            <a:pPr lvl="1" eaLnBrk="1" hangingPunct="1"/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sym typeface="Wingdings" pitchFamily="2" charset="2"/>
              </a:rPr>
              <a:t>pengamatan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 / </a:t>
            </a:r>
            <a:r>
              <a:rPr lang="en-US" dirty="0" err="1" smtClean="0">
                <a:solidFill>
                  <a:schemeClr val="tx2"/>
                </a:solidFill>
                <a:sym typeface="Wingdings" pitchFamily="2" charset="2"/>
              </a:rPr>
              <a:t>persepsi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dg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sym typeface="Wingdings" pitchFamily="2" charset="2"/>
              </a:rPr>
              <a:t>kepribadian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 eaLnBrk="1" hangingPunct="1"/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kartu</a:t>
            </a:r>
            <a:r>
              <a:rPr lang="en-US" dirty="0" smtClean="0">
                <a:sym typeface="Wingdings" pitchFamily="2" charset="2"/>
              </a:rPr>
              <a:t>  ‘ink blot’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stimulus / </a:t>
            </a:r>
            <a:r>
              <a:rPr lang="en-US" dirty="0" err="1" smtClean="0">
                <a:sym typeface="Wingdings" pitchFamily="2" charset="2"/>
              </a:rPr>
              <a:t>merangsang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mengamati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shg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persepsi</a:t>
            </a:r>
            <a:r>
              <a:rPr lang="en-US" dirty="0" smtClean="0">
                <a:sym typeface="Wingdings" pitchFamily="2" charset="2"/>
              </a:rPr>
              <a:t> pd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tsb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dirty="0" smtClean="0"/>
              <a:t>Ada 3 hal penting dlm persepsi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Ob</a:t>
            </a:r>
            <a:r>
              <a:rPr lang="id-ID" sz="2400" dirty="0" smtClean="0"/>
              <a:t>j</a:t>
            </a:r>
            <a:r>
              <a:rPr lang="en-US" sz="2400" dirty="0" err="1" smtClean="0"/>
              <a:t>ek</a:t>
            </a:r>
            <a:r>
              <a:rPr lang="en-US" sz="2400" dirty="0" smtClean="0"/>
              <a:t>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(</a:t>
            </a:r>
            <a:r>
              <a:rPr lang="en-US" sz="2400" dirty="0" err="1" smtClean="0"/>
              <a:t>kartu</a:t>
            </a:r>
            <a:r>
              <a:rPr lang="en-US" sz="2400" dirty="0" smtClean="0"/>
              <a:t> Ro)</a:t>
            </a:r>
          </a:p>
          <a:p>
            <a:pPr lvl="2" eaLnBrk="1" hangingPunct="1">
              <a:lnSpc>
                <a:spcPct val="90000"/>
              </a:lnSpc>
            </a:pPr>
            <a:r>
              <a:rPr lang="id-ID" sz="2000" dirty="0" smtClean="0"/>
              <a:t>Prinsip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makin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jelas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suatu</a:t>
            </a:r>
            <a:r>
              <a:rPr lang="en-US" sz="2000" dirty="0" smtClean="0">
                <a:sym typeface="Wingdings" pitchFamily="2" charset="2"/>
              </a:rPr>
              <a:t> ob</a:t>
            </a:r>
            <a:r>
              <a:rPr lang="id-ID" sz="2000" dirty="0" smtClean="0">
                <a:sym typeface="Wingdings" pitchFamily="2" charset="2"/>
              </a:rPr>
              <a:t>j</a:t>
            </a:r>
            <a:r>
              <a:rPr lang="en-US" sz="2000" dirty="0" err="1" smtClean="0">
                <a:sym typeface="Wingdings" pitchFamily="2" charset="2"/>
              </a:rPr>
              <a:t>ek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persepsi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makin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seragam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orang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itu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mempersepsikannya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demikian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sebaliknya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makin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kabur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atau</a:t>
            </a:r>
            <a:r>
              <a:rPr lang="en-US" sz="2000" dirty="0" smtClean="0">
                <a:sym typeface="Wingdings" pitchFamily="2" charset="2"/>
              </a:rPr>
              <a:t> samar2 </a:t>
            </a:r>
            <a:r>
              <a:rPr lang="en-US" sz="2000" dirty="0" err="1" smtClean="0">
                <a:sym typeface="Wingdings" pitchFamily="2" charset="2"/>
              </a:rPr>
              <a:t>makin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bervariasi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orang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mempersepsikannya</a:t>
            </a:r>
            <a:r>
              <a:rPr lang="en-US" sz="2000" dirty="0" smtClean="0">
                <a:sym typeface="Wingdings" pitchFamily="2" charset="2"/>
              </a:rPr>
              <a:t>.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Sub</a:t>
            </a:r>
            <a:r>
              <a:rPr lang="id-ID" sz="2400" dirty="0" smtClean="0"/>
              <a:t>j</a:t>
            </a:r>
            <a:r>
              <a:rPr lang="en-US" sz="2400" dirty="0" err="1" smtClean="0"/>
              <a:t>ek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mempersepsi</a:t>
            </a:r>
            <a:endParaRPr 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Berpengaruh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kemauan</a:t>
            </a:r>
            <a:r>
              <a:rPr lang="en-US" sz="2000" dirty="0" smtClean="0"/>
              <a:t> </a:t>
            </a:r>
            <a:r>
              <a:rPr lang="en-US" sz="2000" dirty="0" err="1" smtClean="0"/>
              <a:t>berbicara</a:t>
            </a:r>
            <a:r>
              <a:rPr lang="en-US" sz="2000" dirty="0" smtClean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persepsi</a:t>
            </a:r>
            <a:r>
              <a:rPr lang="en-US" sz="2000" dirty="0" smtClean="0"/>
              <a:t> : </a:t>
            </a:r>
            <a:r>
              <a:rPr lang="en-US" sz="2000" dirty="0" err="1" smtClean="0"/>
              <a:t>bentuk</a:t>
            </a:r>
            <a:r>
              <a:rPr lang="en-US" sz="2000" dirty="0" smtClean="0"/>
              <a:t>, </a:t>
            </a:r>
            <a:r>
              <a:rPr lang="en-US" sz="2000" dirty="0" err="1" smtClean="0"/>
              <a:t>gerak</a:t>
            </a:r>
            <a:r>
              <a:rPr lang="en-US" sz="2000" dirty="0" smtClean="0"/>
              <a:t>, </a:t>
            </a:r>
            <a:r>
              <a:rPr lang="en-US" sz="2000" dirty="0" err="1" smtClean="0"/>
              <a:t>kedalaman</a:t>
            </a:r>
            <a:r>
              <a:rPr lang="en-US" sz="2000" dirty="0" smtClean="0"/>
              <a:t>/texture, </a:t>
            </a:r>
            <a:r>
              <a:rPr lang="en-US" sz="2000" dirty="0" err="1" smtClean="0"/>
              <a:t>warna</a:t>
            </a:r>
            <a:r>
              <a:rPr lang="en-US" sz="2000" dirty="0" smtClean="0"/>
              <a:t>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Tes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wien\genap 12-13</a:t>
            </a:r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sym typeface="Wingdings" pitchFamily="2" charset="2"/>
              </a:rPr>
              <a:t>Stimulasi</a:t>
            </a:r>
            <a:r>
              <a:rPr lang="en-US" sz="2800" dirty="0" smtClean="0">
                <a:sym typeface="Wingdings" pitchFamily="2" charset="2"/>
              </a:rPr>
              <a:t> visual  </a:t>
            </a:r>
            <a:r>
              <a:rPr lang="en-US" sz="2800" dirty="0" err="1" smtClean="0">
                <a:sym typeface="Wingdings" pitchFamily="2" charset="2"/>
              </a:rPr>
              <a:t>asosiasi</a:t>
            </a:r>
            <a:r>
              <a:rPr lang="en-US" sz="2800" dirty="0" smtClean="0">
                <a:sym typeface="Wingdings" pitchFamily="2" charset="2"/>
              </a:rPr>
              <a:t> dg benda2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pernah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dilihat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jawaban</a:t>
            </a:r>
            <a:r>
              <a:rPr lang="en-US" sz="2800" dirty="0" smtClean="0">
                <a:sym typeface="Wingdings" pitchFamily="2" charset="2"/>
              </a:rPr>
              <a:t> ‘kupu2’, ‘</a:t>
            </a:r>
            <a:r>
              <a:rPr lang="en-US" sz="2800" dirty="0" err="1" smtClean="0">
                <a:sym typeface="Wingdings" pitchFamily="2" charset="2"/>
              </a:rPr>
              <a:t>orang</a:t>
            </a:r>
            <a:r>
              <a:rPr lang="en-US" sz="2800" dirty="0" smtClean="0">
                <a:sym typeface="Wingdings" pitchFamily="2" charset="2"/>
              </a:rPr>
              <a:t>’, </a:t>
            </a:r>
            <a:r>
              <a:rPr lang="en-US" sz="2800" dirty="0" err="1" smtClean="0">
                <a:sym typeface="Wingdings" pitchFamily="2" charset="2"/>
              </a:rPr>
              <a:t>dll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merupakan</a:t>
            </a:r>
            <a:r>
              <a:rPr lang="en-US" sz="2800" dirty="0" smtClean="0">
                <a:sym typeface="Wingdings" pitchFamily="2" charset="2"/>
              </a:rPr>
              <a:t> ‘</a:t>
            </a:r>
            <a:r>
              <a:rPr lang="en-US" sz="2800" dirty="0" err="1" smtClean="0">
                <a:sym typeface="Wingdings" pitchFamily="2" charset="2"/>
              </a:rPr>
              <a:t>realitas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dialami</a:t>
            </a:r>
            <a:r>
              <a:rPr lang="en-US" sz="2800" dirty="0" smtClean="0">
                <a:sym typeface="Wingdings" pitchFamily="2" charset="2"/>
              </a:rPr>
              <a:t> sub</a:t>
            </a:r>
            <a:r>
              <a:rPr lang="id-ID" sz="2800" dirty="0" smtClean="0">
                <a:sym typeface="Wingdings" pitchFamily="2" charset="2"/>
              </a:rPr>
              <a:t>j</a:t>
            </a:r>
            <a:r>
              <a:rPr lang="en-US" sz="2800" dirty="0" err="1" smtClean="0">
                <a:sym typeface="Wingdings" pitchFamily="2" charset="2"/>
              </a:rPr>
              <a:t>ek</a:t>
            </a:r>
            <a:r>
              <a:rPr lang="en-US" sz="2800" dirty="0" smtClean="0">
                <a:sym typeface="Wingdings" pitchFamily="2" charset="2"/>
              </a:rPr>
              <a:t>’.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 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- </a:t>
            </a:r>
            <a:r>
              <a:rPr lang="en-US" sz="2800" dirty="0" err="1" smtClean="0"/>
              <a:t>Bentuk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- </a:t>
            </a:r>
            <a:r>
              <a:rPr lang="en-US" sz="2800" dirty="0" err="1" smtClean="0"/>
              <a:t>Warna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- Texture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- </a:t>
            </a:r>
            <a:r>
              <a:rPr lang="en-US" sz="2800" dirty="0" err="1" smtClean="0"/>
              <a:t>Kedalaman</a:t>
            </a:r>
            <a:endParaRPr lang="en-US" sz="2800" dirty="0" smtClean="0"/>
          </a:p>
        </p:txBody>
      </p:sp>
      <p:sp>
        <p:nvSpPr>
          <p:cNvPr id="21509" name="AutoShape 5"/>
          <p:cNvSpPr>
            <a:spLocks/>
          </p:cNvSpPr>
          <p:nvPr/>
        </p:nvSpPr>
        <p:spPr bwMode="auto">
          <a:xfrm>
            <a:off x="3886200" y="4495800"/>
            <a:ext cx="152400" cy="1524000"/>
          </a:xfrm>
          <a:prstGeom prst="rightBracket">
            <a:avLst>
              <a:gd name="adj" fmla="val 83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0386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56125" y="4984750"/>
            <a:ext cx="307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Isi yg disebutkan sbg ‘orang’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186</TotalTime>
  <Words>389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3</vt:i4>
      </vt:variant>
    </vt:vector>
  </HeadingPairs>
  <TitlesOfParts>
    <vt:vector size="12" baseType="lpstr">
      <vt:lpstr>Blends</vt:lpstr>
      <vt:lpstr>Sejarah Teknik (Tes) Ro.</vt:lpstr>
      <vt:lpstr>Arti Psikodiagnostika</vt:lpstr>
      <vt:lpstr>Psikopatologi </vt:lpstr>
      <vt:lpstr>Slide 4</vt:lpstr>
      <vt:lpstr>Transference</vt:lpstr>
      <vt:lpstr>Dasar pemikiran teknik rorschach</vt:lpstr>
      <vt:lpstr>Ada 3 hal penting dlm persepsi</vt:lpstr>
      <vt:lpstr>Slide 8</vt:lpstr>
      <vt:lpstr>Overview</vt:lpstr>
      <vt:lpstr>Pengantar</vt:lpstr>
      <vt:lpstr>Teori%Metode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PSIKODIAGNOSTIKA VIII (T. RORSCHACH)</dc:title>
  <dc:creator>wien</dc:creator>
  <cp:lastModifiedBy>Winanti Siwi Respati</cp:lastModifiedBy>
  <cp:revision>17</cp:revision>
  <dcterms:created xsi:type="dcterms:W3CDTF">2006-10-12T17:15:10Z</dcterms:created>
  <dcterms:modified xsi:type="dcterms:W3CDTF">2013-02-09T17:38:32Z</dcterms:modified>
</cp:coreProperties>
</file>