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72" r:id="rId3"/>
    <p:sldId id="273" r:id="rId4"/>
    <p:sldId id="269" r:id="rId5"/>
    <p:sldId id="270" r:id="rId6"/>
    <p:sldId id="257" r:id="rId7"/>
    <p:sldId id="258" r:id="rId8"/>
    <p:sldId id="261" r:id="rId9"/>
    <p:sldId id="262" r:id="rId10"/>
    <p:sldId id="268" r:id="rId11"/>
    <p:sldId id="264" r:id="rId12"/>
    <p:sldId id="265" r:id="rId13"/>
    <p:sldId id="266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660"/>
  </p:normalViewPr>
  <p:slideViewPr>
    <p:cSldViewPr>
      <p:cViewPr>
        <p:scale>
          <a:sx n="70" d="100"/>
          <a:sy n="70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66EC3-977D-4D23-9BF5-7F9B3F8E2345}" type="datetimeFigureOut">
              <a:rPr lang="id-ID" smtClean="0"/>
              <a:pPr/>
              <a:t>10/02/2013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3C2AC-E1C9-4DA1-8B32-232E744D274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945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94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wien/genap 12-13</a:t>
            </a:r>
            <a:endParaRPr lang="en-US"/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A45142-EA28-4CE6-89D3-4BF5E4DB9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wien/genap 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1E64C-A253-4AA4-A746-ADE167C089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wien/genap 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0BFB5-3100-48E8-A572-0DC88C1E6D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wien/genap 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5FAFD-5DA7-44D7-9A89-85D6D058F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wien/genap 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DEE93-A35A-4B01-BA02-1B70EAF6BA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wien/genap 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CB63C-4326-499D-8B1F-20FD12E6F9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wien/genap 12-13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6668F-1926-4F8F-A5BB-0BBE8C3A5B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wien/genap 12-13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ACB32-D7D5-4094-B98A-D659C3362C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wien/genap 12-13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FEEB6-C37F-45D4-86EB-06B84BBC9A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wien/genap 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C15EB-353C-41E6-947B-18207A6F8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wien/genap 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669A2-0C67-4535-BC56-B0553D5B94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id-ID" sz="2400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 smtClean="0"/>
              <a:t>wien/genap 12-13</a:t>
            </a:r>
            <a:endParaRPr lang="en-US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401F9A7-D1E7-4BFB-B195-03E58AD885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Administrasi</a:t>
            </a:r>
            <a:r>
              <a:rPr lang="en-US" dirty="0"/>
              <a:t> / Tata </a:t>
            </a:r>
            <a:r>
              <a:rPr lang="en-US" dirty="0" err="1"/>
              <a:t>Laksana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Tes</a:t>
            </a:r>
            <a:r>
              <a:rPr lang="en-US" dirty="0"/>
              <a:t> Rorschach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wien/genap 12-13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05000"/>
            <a:ext cx="7772400" cy="4227513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sz="2400" dirty="0" smtClean="0">
                <a:sym typeface="Wingdings" pitchFamily="2" charset="2"/>
              </a:rPr>
              <a:t>No </a:t>
            </a:r>
            <a:r>
              <a:rPr lang="en-US" sz="2400" dirty="0" err="1">
                <a:sym typeface="Wingdings" pitchFamily="2" charset="2"/>
              </a:rPr>
              <a:t>kartu</a:t>
            </a:r>
            <a:r>
              <a:rPr lang="en-US" sz="2400" dirty="0">
                <a:sym typeface="Wingdings" pitchFamily="2" charset="2"/>
              </a:rPr>
              <a:t> : </a:t>
            </a:r>
            <a:r>
              <a:rPr lang="id-ID" sz="2400" dirty="0" smtClean="0">
                <a:sym typeface="Wingdings" pitchFamily="2" charset="2"/>
              </a:rPr>
              <a:t>ditulis dg </a:t>
            </a:r>
            <a:r>
              <a:rPr lang="en-US" sz="2400" dirty="0" err="1" smtClean="0">
                <a:sym typeface="Wingdings" pitchFamily="2" charset="2"/>
              </a:rPr>
              <a:t>angka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romawi</a:t>
            </a:r>
            <a:r>
              <a:rPr lang="en-US" sz="2400" dirty="0">
                <a:sym typeface="Wingdings" pitchFamily="2" charset="2"/>
              </a:rPr>
              <a:t> (I, II, III, </a:t>
            </a:r>
            <a:r>
              <a:rPr lang="en-US" sz="2400" dirty="0" err="1">
                <a:sym typeface="Wingdings" pitchFamily="2" charset="2"/>
              </a:rPr>
              <a:t>dst</a:t>
            </a:r>
            <a:r>
              <a:rPr lang="en-US" sz="2400" dirty="0">
                <a:sym typeface="Wingdings" pitchFamily="2" charset="2"/>
              </a:rPr>
              <a:t>).</a:t>
            </a:r>
          </a:p>
          <a:p>
            <a:pPr lvl="1">
              <a:lnSpc>
                <a:spcPct val="80000"/>
              </a:lnSpc>
            </a:pPr>
            <a:r>
              <a:rPr lang="en-US" sz="2400" dirty="0" err="1">
                <a:sym typeface="Wingdings" pitchFamily="2" charset="2"/>
              </a:rPr>
              <a:t>Posisi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kartu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id-ID" sz="2400" dirty="0" smtClean="0">
                <a:sym typeface="Wingdings" pitchFamily="2" charset="2"/>
              </a:rPr>
              <a:t>(^ , &lt; , &gt; , v , @ diikuti posisi akhir)</a:t>
            </a:r>
            <a:endParaRPr lang="en-US" sz="2400" dirty="0"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US" sz="2400" dirty="0" err="1">
                <a:sym typeface="Wingdings" pitchFamily="2" charset="2"/>
              </a:rPr>
              <a:t>Waktu</a:t>
            </a:r>
            <a:r>
              <a:rPr lang="en-US" sz="2400" dirty="0">
                <a:sym typeface="Wingdings" pitchFamily="2" charset="2"/>
              </a:rPr>
              <a:t> :</a:t>
            </a:r>
          </a:p>
          <a:p>
            <a:pPr lvl="2">
              <a:lnSpc>
                <a:spcPct val="80000"/>
              </a:lnSpc>
            </a:pPr>
            <a:r>
              <a:rPr lang="id-ID" sz="2000" dirty="0" smtClean="0">
                <a:sym typeface="Wingdings" pitchFamily="2" charset="2"/>
              </a:rPr>
              <a:t>RT (</a:t>
            </a:r>
            <a:r>
              <a:rPr lang="en-US" sz="2000" i="1" dirty="0" smtClean="0">
                <a:sym typeface="Wingdings" pitchFamily="2" charset="2"/>
              </a:rPr>
              <a:t>Reaction Time</a:t>
            </a:r>
            <a:r>
              <a:rPr lang="id-ID" sz="2000" dirty="0" smtClean="0">
                <a:sym typeface="Wingdings" pitchFamily="2" charset="2"/>
              </a:rPr>
              <a:t>)</a:t>
            </a:r>
            <a:r>
              <a:rPr lang="en-US" sz="2000" dirty="0" smtClean="0">
                <a:sym typeface="Wingdings" pitchFamily="2" charset="2"/>
              </a:rPr>
              <a:t>: </a:t>
            </a:r>
            <a:r>
              <a:rPr lang="en-US" sz="2000" dirty="0" err="1">
                <a:sym typeface="Wingdings" pitchFamily="2" charset="2"/>
              </a:rPr>
              <a:t>Jeda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waktu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antara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kartu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diberikan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sampai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id-ID" sz="2000" dirty="0" smtClean="0">
                <a:sym typeface="Wingdings" pitchFamily="2" charset="2"/>
              </a:rPr>
              <a:t>subjek </a:t>
            </a:r>
            <a:r>
              <a:rPr lang="en-US" sz="2000" dirty="0" err="1" smtClean="0">
                <a:sym typeface="Wingdings" pitchFamily="2" charset="2"/>
              </a:rPr>
              <a:t>menjawab</a:t>
            </a:r>
            <a:r>
              <a:rPr lang="en-US" sz="2000" dirty="0">
                <a:sym typeface="Wingdings" pitchFamily="2" charset="2"/>
              </a:rPr>
              <a:t>.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ym typeface="Wingdings" pitchFamily="2" charset="2"/>
              </a:rPr>
              <a:t>Total Time / Card : total </a:t>
            </a:r>
            <a:r>
              <a:rPr lang="en-US" sz="2000" dirty="0" err="1">
                <a:sym typeface="Wingdings" pitchFamily="2" charset="2"/>
              </a:rPr>
              <a:t>waktu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yg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dipakai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utk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menjawab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tiap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kartu</a:t>
            </a:r>
            <a:r>
              <a:rPr lang="en-US" sz="2000" dirty="0">
                <a:sym typeface="Wingdings" pitchFamily="2" charset="2"/>
              </a:rPr>
              <a:t>.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rgbClr val="002060"/>
                </a:solidFill>
                <a:sym typeface="Wingdings" pitchFamily="2" charset="2"/>
              </a:rPr>
              <a:t>Total </a:t>
            </a:r>
            <a:r>
              <a:rPr lang="en-US" sz="2000" dirty="0" err="1">
                <a:solidFill>
                  <a:srgbClr val="002060"/>
                </a:solidFill>
                <a:sym typeface="Wingdings" pitchFamily="2" charset="2"/>
              </a:rPr>
              <a:t>Respons</a:t>
            </a:r>
            <a:r>
              <a:rPr lang="en-US" sz="2000" dirty="0">
                <a:solidFill>
                  <a:srgbClr val="002060"/>
                </a:solidFill>
                <a:sym typeface="Wingdings" pitchFamily="2" charset="2"/>
              </a:rPr>
              <a:t> Time : </a:t>
            </a:r>
            <a:r>
              <a:rPr lang="en-US" sz="2000" dirty="0" err="1">
                <a:solidFill>
                  <a:srgbClr val="002060"/>
                </a:solidFill>
                <a:sym typeface="Wingdings" pitchFamily="2" charset="2"/>
              </a:rPr>
              <a:t>lamanya</a:t>
            </a:r>
            <a:r>
              <a:rPr lang="en-US" sz="2000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002060"/>
                </a:solidFill>
                <a:sym typeface="Wingdings" pitchFamily="2" charset="2"/>
              </a:rPr>
              <a:t>waktu</a:t>
            </a:r>
            <a:r>
              <a:rPr lang="en-US" sz="2000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002060"/>
                </a:solidFill>
                <a:sym typeface="Wingdings" pitchFamily="2" charset="2"/>
              </a:rPr>
              <a:t>pengetesan</a:t>
            </a:r>
            <a:r>
              <a:rPr lang="en-US" sz="2000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002060"/>
                </a:solidFill>
                <a:sym typeface="Wingdings" pitchFamily="2" charset="2"/>
              </a:rPr>
              <a:t>dlm</a:t>
            </a:r>
            <a:r>
              <a:rPr lang="en-US" sz="2000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000" dirty="0" err="1">
                <a:solidFill>
                  <a:srgbClr val="002060"/>
                </a:solidFill>
                <a:sym typeface="Wingdings" pitchFamily="2" charset="2"/>
              </a:rPr>
              <a:t>periode</a:t>
            </a:r>
            <a:r>
              <a:rPr lang="en-US" sz="2000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sym typeface="Wingdings" pitchFamily="2" charset="2"/>
              </a:rPr>
              <a:t>PP</a:t>
            </a:r>
            <a:r>
              <a:rPr lang="id-ID" sz="2000" dirty="0" smtClean="0">
                <a:solidFill>
                  <a:srgbClr val="002060"/>
                </a:solidFill>
                <a:sym typeface="Wingdings" pitchFamily="2" charset="2"/>
              </a:rPr>
              <a:t> atau total time dari 10 kartu</a:t>
            </a:r>
            <a:r>
              <a:rPr lang="en-US" sz="2000" dirty="0" smtClean="0">
                <a:solidFill>
                  <a:srgbClr val="002060"/>
                </a:solidFill>
                <a:sym typeface="Wingdings" pitchFamily="2" charset="2"/>
              </a:rPr>
              <a:t>. </a:t>
            </a:r>
            <a:endParaRPr lang="en-US" sz="2000" dirty="0">
              <a:solidFill>
                <a:srgbClr val="002060"/>
              </a:solidFill>
              <a:sym typeface="Wingdings" pitchFamily="2" charset="2"/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ym typeface="Wingdings" pitchFamily="2" charset="2"/>
              </a:rPr>
              <a:t>No </a:t>
            </a:r>
            <a:r>
              <a:rPr lang="en-US" sz="2400" dirty="0" err="1">
                <a:sym typeface="Wingdings" pitchFamily="2" charset="2"/>
              </a:rPr>
              <a:t>respon</a:t>
            </a:r>
            <a:r>
              <a:rPr lang="en-US" sz="2400" dirty="0">
                <a:sym typeface="Wingdings" pitchFamily="2" charset="2"/>
              </a:rPr>
              <a:t> : </a:t>
            </a:r>
            <a:r>
              <a:rPr lang="en-US" sz="2400" dirty="0" err="1">
                <a:sym typeface="Wingdings" pitchFamily="2" charset="2"/>
              </a:rPr>
              <a:t>ditulis</a:t>
            </a:r>
            <a:r>
              <a:rPr lang="en-US" sz="2400" dirty="0">
                <a:sym typeface="Wingdings" pitchFamily="2" charset="2"/>
              </a:rPr>
              <a:t> dg </a:t>
            </a:r>
            <a:r>
              <a:rPr lang="en-US" sz="2400" dirty="0" err="1">
                <a:sym typeface="Wingdings" pitchFamily="2" charset="2"/>
              </a:rPr>
              <a:t>angka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latin</a:t>
            </a:r>
            <a:r>
              <a:rPr lang="en-US" sz="2400" dirty="0">
                <a:sym typeface="Wingdings" pitchFamily="2" charset="2"/>
              </a:rPr>
              <a:t> (1, 2, 3, </a:t>
            </a:r>
            <a:r>
              <a:rPr lang="en-US" sz="2400" dirty="0" err="1">
                <a:sym typeface="Wingdings" pitchFamily="2" charset="2"/>
              </a:rPr>
              <a:t>dst</a:t>
            </a:r>
            <a:r>
              <a:rPr lang="en-US" sz="2400" dirty="0">
                <a:sym typeface="Wingdings" pitchFamily="2" charset="2"/>
              </a:rPr>
              <a:t>).</a:t>
            </a:r>
          </a:p>
          <a:p>
            <a:pPr lvl="1">
              <a:lnSpc>
                <a:spcPct val="80000"/>
              </a:lnSpc>
            </a:pPr>
            <a:r>
              <a:rPr lang="en-US" sz="2400" dirty="0" err="1">
                <a:sym typeface="Wingdings" pitchFamily="2" charset="2"/>
              </a:rPr>
              <a:t>Respons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Verbalisasi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jawaban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Sub</a:t>
            </a:r>
            <a:r>
              <a:rPr lang="id-ID" sz="2400" dirty="0" smtClean="0">
                <a:sym typeface="Wingdings" pitchFamily="2" charset="2"/>
              </a:rPr>
              <a:t>j</a:t>
            </a:r>
            <a:r>
              <a:rPr lang="en-US" sz="2400" dirty="0" err="1" smtClean="0">
                <a:sym typeface="Wingdings" pitchFamily="2" charset="2"/>
              </a:rPr>
              <a:t>ek</a:t>
            </a:r>
            <a:r>
              <a:rPr lang="en-US" sz="2400" dirty="0">
                <a:sym typeface="Wingdings" pitchFamily="2" charset="2"/>
              </a:rPr>
              <a:t>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wien/genap 12-13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Yg dilakukan pd p</a:t>
            </a:r>
            <a:r>
              <a:rPr lang="en-US" dirty="0" err="1" smtClean="0"/>
              <a:t>eriode</a:t>
            </a:r>
            <a:r>
              <a:rPr lang="en-US" dirty="0" smtClean="0"/>
              <a:t> </a:t>
            </a:r>
            <a:r>
              <a:rPr lang="en-US" dirty="0"/>
              <a:t>Inquiry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78486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sz="2800" dirty="0" smtClean="0"/>
              <a:t>Periode untuk memperoleh kejelasan respons subjek.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Hal2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 smtClean="0"/>
              <a:t>diinquiry</a:t>
            </a:r>
            <a:r>
              <a:rPr lang="id-ID" sz="2800" dirty="0" smtClean="0"/>
              <a:t> (probing).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Lokasi</a:t>
            </a:r>
            <a:r>
              <a:rPr lang="en-US" sz="2400" dirty="0"/>
              <a:t> : </a:t>
            </a:r>
            <a:r>
              <a:rPr lang="en-US" sz="2400" dirty="0" err="1"/>
              <a:t>bagian</a:t>
            </a:r>
            <a:r>
              <a:rPr lang="en-US" sz="2400" dirty="0"/>
              <a:t> blot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id-ID" sz="2400" dirty="0" smtClean="0"/>
              <a:t>dilihat sebagai konsep </a:t>
            </a:r>
            <a:r>
              <a:rPr lang="en-US" sz="2400" dirty="0" err="1" smtClean="0"/>
              <a:t>jawaban</a:t>
            </a:r>
            <a:r>
              <a:rPr lang="en-US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i="1" dirty="0"/>
              <a:t>Determinant</a:t>
            </a:r>
            <a:r>
              <a:rPr lang="en-US" sz="2400" dirty="0"/>
              <a:t> :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smtClean="0"/>
              <a:t>S</a:t>
            </a:r>
            <a:r>
              <a:rPr lang="id-ID" sz="2400" dirty="0" smtClean="0"/>
              <a:t>ubjek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mempersepsi</a:t>
            </a:r>
            <a:r>
              <a:rPr lang="en-US" sz="2400" dirty="0"/>
              <a:t>) </a:t>
            </a:r>
            <a:r>
              <a:rPr lang="en-US" sz="2400" dirty="0" smtClean="0"/>
              <a:t>blot</a:t>
            </a:r>
            <a:r>
              <a:rPr lang="id-ID" sz="2400" dirty="0" smtClean="0"/>
              <a:t> (apakah berdasarkan </a:t>
            </a:r>
            <a:r>
              <a:rPr lang="id-ID" sz="2400" i="1" dirty="0" smtClean="0"/>
              <a:t>form, movement, shading, color</a:t>
            </a:r>
            <a:r>
              <a:rPr lang="id-ID" sz="2400" dirty="0" smtClean="0"/>
              <a:t>).</a:t>
            </a:r>
            <a:r>
              <a:rPr lang="id-ID" sz="2400" i="1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Content : </a:t>
            </a:r>
            <a:r>
              <a:rPr lang="id-ID" sz="2400" dirty="0" smtClean="0"/>
              <a:t>konsep apa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smtClean="0"/>
              <a:t>S</a:t>
            </a:r>
            <a:r>
              <a:rPr lang="id-ID" sz="2400" dirty="0" smtClean="0"/>
              <a:t>ubjek</a:t>
            </a:r>
            <a:r>
              <a:rPr lang="en-US" sz="2400" dirty="0" smtClean="0"/>
              <a:t>.</a:t>
            </a:r>
            <a:endParaRPr lang="en-US" sz="2400" dirty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wien/genap 12-13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Yg dilakukan pd p</a:t>
            </a:r>
            <a:r>
              <a:rPr lang="en-US" sz="4000" dirty="0" err="1" smtClean="0"/>
              <a:t>eriode</a:t>
            </a:r>
            <a:r>
              <a:rPr lang="en-US" sz="4000" dirty="0" smtClean="0"/>
              <a:t> </a:t>
            </a:r>
            <a:r>
              <a:rPr lang="en-US" sz="4000" dirty="0" err="1"/>
              <a:t>Analogi</a:t>
            </a:r>
            <a:endParaRPr lang="en-US" sz="4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jika</a:t>
            </a:r>
            <a:r>
              <a:rPr lang="en-US" dirty="0"/>
              <a:t> pd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id-ID" dirty="0" smtClean="0"/>
              <a:t>skor tertentu</a:t>
            </a:r>
            <a:r>
              <a:rPr lang="en-US" dirty="0" smtClean="0"/>
              <a:t>,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muncul</a:t>
            </a:r>
            <a:r>
              <a:rPr lang="id-ID" dirty="0" smtClean="0"/>
              <a:t>, s</a:t>
            </a:r>
            <a:r>
              <a:rPr lang="en-US" dirty="0" err="1" smtClean="0"/>
              <a:t>edangkan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id-ID" dirty="0" smtClean="0"/>
              <a:t>tidak seharusnya muncul malah muncul.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wien/genap 12-13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Yg dilakukan pd p</a:t>
            </a:r>
            <a:r>
              <a:rPr lang="en-US" sz="3600" dirty="0" err="1" smtClean="0"/>
              <a:t>eriode</a:t>
            </a:r>
            <a:r>
              <a:rPr lang="en-US" sz="3600" dirty="0" smtClean="0"/>
              <a:t> </a:t>
            </a:r>
            <a:r>
              <a:rPr lang="en-US" sz="3600" dirty="0" err="1"/>
              <a:t>TestingThe</a:t>
            </a:r>
            <a:r>
              <a:rPr lang="en-US" sz="3600" dirty="0"/>
              <a:t> Limits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696200" cy="4383087"/>
          </a:xfrm>
        </p:spPr>
        <p:txBody>
          <a:bodyPr/>
          <a:lstStyle/>
          <a:p>
            <a:r>
              <a:rPr lang="id-ID" sz="2800" dirty="0" smtClean="0"/>
              <a:t>Dilakukan periode ini jika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respons</a:t>
            </a:r>
            <a:r>
              <a:rPr lang="en-US" sz="2800" dirty="0"/>
              <a:t>, </a:t>
            </a:r>
            <a:r>
              <a:rPr lang="en-US" sz="2800" dirty="0" smtClean="0"/>
              <a:t>S</a:t>
            </a:r>
            <a:r>
              <a:rPr lang="id-ID" sz="2800" dirty="0" smtClean="0"/>
              <a:t>ubjek</a:t>
            </a:r>
            <a:r>
              <a:rPr lang="en-US" sz="2800" dirty="0" smtClean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melihat</a:t>
            </a:r>
            <a:r>
              <a:rPr lang="en-US" sz="2800" dirty="0"/>
              <a:t> </a:t>
            </a:r>
            <a:r>
              <a:rPr lang="id-ID" sz="2800" dirty="0" smtClean="0"/>
              <a:t>hal-hal berikut</a:t>
            </a:r>
            <a:r>
              <a:rPr lang="en-US" sz="2800" dirty="0" smtClean="0"/>
              <a:t>:</a:t>
            </a:r>
            <a:endParaRPr lang="en-US" sz="2800" dirty="0"/>
          </a:p>
          <a:p>
            <a:pPr lvl="1"/>
            <a:r>
              <a:rPr lang="en-US" sz="2400" dirty="0"/>
              <a:t>W </a:t>
            </a:r>
            <a:r>
              <a:rPr lang="en-US" sz="2400" dirty="0" err="1"/>
              <a:t>atau</a:t>
            </a:r>
            <a:r>
              <a:rPr lang="en-US" sz="2400" dirty="0"/>
              <a:t> D (</a:t>
            </a:r>
            <a:r>
              <a:rPr lang="en-US" sz="2400" dirty="0" err="1"/>
              <a:t>lokasi</a:t>
            </a:r>
            <a:r>
              <a:rPr lang="en-US" sz="2400" dirty="0"/>
              <a:t> whole </a:t>
            </a:r>
            <a:r>
              <a:rPr lang="en-US" sz="2400" dirty="0" err="1"/>
              <a:t>atau</a:t>
            </a:r>
            <a:r>
              <a:rPr lang="en-US" sz="2400" dirty="0"/>
              <a:t> Detail)</a:t>
            </a:r>
          </a:p>
          <a:p>
            <a:pPr lvl="1"/>
            <a:r>
              <a:rPr lang="en-US" sz="2400" dirty="0"/>
              <a:t>H </a:t>
            </a:r>
            <a:r>
              <a:rPr lang="en-US" sz="2400" dirty="0" err="1"/>
              <a:t>atau</a:t>
            </a:r>
            <a:r>
              <a:rPr lang="en-US" sz="2400" dirty="0"/>
              <a:t> M (Human </a:t>
            </a:r>
            <a:r>
              <a:rPr lang="en-US" sz="2400" dirty="0" err="1"/>
              <a:t>atau</a:t>
            </a:r>
            <a:r>
              <a:rPr lang="en-US" sz="2400" dirty="0"/>
              <a:t> Human Movement)</a:t>
            </a:r>
          </a:p>
          <a:p>
            <a:pPr lvl="1"/>
            <a:r>
              <a:rPr lang="en-US" sz="2400" dirty="0"/>
              <a:t>FC (Form Color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/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bentuknya</a:t>
            </a:r>
            <a:r>
              <a:rPr lang="en-US" sz="2400" dirty="0"/>
              <a:t> &amp; </a:t>
            </a:r>
            <a:r>
              <a:rPr lang="en-US" sz="2400" dirty="0" err="1"/>
              <a:t>berwarna</a:t>
            </a:r>
            <a:r>
              <a:rPr lang="en-US" sz="2400" dirty="0"/>
              <a:t>).</a:t>
            </a:r>
          </a:p>
          <a:p>
            <a:pPr lvl="1"/>
            <a:r>
              <a:rPr lang="en-US" sz="2400" dirty="0"/>
              <a:t>Shading (</a:t>
            </a:r>
            <a:r>
              <a:rPr lang="en-US" sz="2400" dirty="0" smtClean="0"/>
              <a:t>texture/</a:t>
            </a:r>
            <a:r>
              <a:rPr lang="en-US" sz="2400" dirty="0" err="1" smtClean="0"/>
              <a:t>kedalaman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P (</a:t>
            </a:r>
            <a:r>
              <a:rPr lang="en-US" sz="2400" dirty="0" err="1"/>
              <a:t>Populer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FM (Animal Movement)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wien/genap 12-13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09600"/>
            <a:ext cx="7793037" cy="1066800"/>
          </a:xfrm>
        </p:spPr>
        <p:txBody>
          <a:bodyPr/>
          <a:lstStyle/>
          <a:p>
            <a:r>
              <a:rPr lang="id-ID" sz="3200" dirty="0" smtClean="0"/>
              <a:t>Approach khusus:</a:t>
            </a:r>
            <a:endParaRPr lang="en-US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i="1" dirty="0" smtClean="0">
                <a:sym typeface="Wingdings" pitchFamily="2" charset="2"/>
              </a:rPr>
              <a:t>Free </a:t>
            </a:r>
            <a:r>
              <a:rPr lang="en-US" sz="2000" i="1" dirty="0">
                <a:sym typeface="Wingdings" pitchFamily="2" charset="2"/>
              </a:rPr>
              <a:t>association procedure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ym typeface="Wingdings" pitchFamily="2" charset="2"/>
              </a:rPr>
              <a:t>asosiasi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bebas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thd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jawaban</a:t>
            </a:r>
            <a:r>
              <a:rPr lang="en-US" sz="2000" dirty="0" smtClean="0">
                <a:sym typeface="Wingdings" pitchFamily="2" charset="2"/>
              </a:rPr>
              <a:t>.</a:t>
            </a:r>
            <a:endParaRPr lang="id-ID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id-ID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000" i="1" dirty="0" smtClean="0">
                <a:sym typeface="Wingdings" pitchFamily="2" charset="2"/>
              </a:rPr>
              <a:t>Concept </a:t>
            </a:r>
            <a:r>
              <a:rPr lang="en-US" sz="2000" i="1" dirty="0">
                <a:sym typeface="Wingdings" pitchFamily="2" charset="2"/>
              </a:rPr>
              <a:t>formation technique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ym typeface="Wingdings" pitchFamily="2" charset="2"/>
              </a:rPr>
              <a:t>membagi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kartu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menurut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selera</a:t>
            </a:r>
            <a:r>
              <a:rPr lang="en-US" sz="2000" dirty="0" smtClean="0">
                <a:sym typeface="Wingdings" pitchFamily="2" charset="2"/>
              </a:rPr>
              <a:t>.</a:t>
            </a:r>
            <a:endParaRPr lang="id-ID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id-ID" sz="2000" i="1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000" i="1" dirty="0" smtClean="0">
                <a:sym typeface="Wingdings" pitchFamily="2" charset="2"/>
              </a:rPr>
              <a:t>Graphic </a:t>
            </a:r>
            <a:r>
              <a:rPr lang="en-US" sz="2000" i="1" dirty="0">
                <a:sym typeface="Wingdings" pitchFamily="2" charset="2"/>
              </a:rPr>
              <a:t>Procedure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ym typeface="Wingdings" pitchFamily="2" charset="2"/>
              </a:rPr>
              <a:t>menggambarkan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ob</a:t>
            </a:r>
            <a:r>
              <a:rPr lang="id-ID" sz="2000" dirty="0" smtClean="0">
                <a:sym typeface="Wingdings" pitchFamily="2" charset="2"/>
              </a:rPr>
              <a:t>j</a:t>
            </a:r>
            <a:r>
              <a:rPr lang="en-US" sz="2000" dirty="0" smtClean="0">
                <a:sym typeface="Wingdings" pitchFamily="2" charset="2"/>
              </a:rPr>
              <a:t>ek2 </a:t>
            </a:r>
            <a:r>
              <a:rPr lang="en-US" sz="2000" dirty="0" err="1">
                <a:sym typeface="Wingdings" pitchFamily="2" charset="2"/>
              </a:rPr>
              <a:t>yg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dilihat</a:t>
            </a:r>
            <a:r>
              <a:rPr lang="en-US" sz="2000" dirty="0" smtClean="0">
                <a:sym typeface="Wingdings" pitchFamily="2" charset="2"/>
              </a:rPr>
              <a:t>.</a:t>
            </a:r>
            <a:endParaRPr lang="id-ID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id-ID" sz="2000" i="1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000" i="1" dirty="0" smtClean="0">
                <a:sym typeface="Wingdings" pitchFamily="2" charset="2"/>
              </a:rPr>
              <a:t>Like </a:t>
            </a:r>
            <a:r>
              <a:rPr lang="en-US" sz="2000" i="1" dirty="0">
                <a:sym typeface="Wingdings" pitchFamily="2" charset="2"/>
              </a:rPr>
              <a:t>dislike procedure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ym typeface="Wingdings" pitchFamily="2" charset="2"/>
              </a:rPr>
              <a:t>kartu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yg</a:t>
            </a:r>
            <a:r>
              <a:rPr lang="en-US" sz="2000" dirty="0">
                <a:sym typeface="Wingdings" pitchFamily="2" charset="2"/>
              </a:rPr>
              <a:t> paling </a:t>
            </a:r>
            <a:r>
              <a:rPr lang="en-US" sz="2000" dirty="0" err="1">
                <a:sym typeface="Wingdings" pitchFamily="2" charset="2"/>
              </a:rPr>
              <a:t>tidak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disukai</a:t>
            </a:r>
            <a:r>
              <a:rPr lang="en-US" sz="2000" dirty="0">
                <a:sym typeface="Wingdings" pitchFamily="2" charset="2"/>
              </a:rPr>
              <a:t> &amp; </a:t>
            </a:r>
            <a:r>
              <a:rPr lang="en-US" sz="2000" dirty="0" err="1">
                <a:sym typeface="Wingdings" pitchFamily="2" charset="2"/>
              </a:rPr>
              <a:t>disukai</a:t>
            </a:r>
            <a:r>
              <a:rPr lang="en-US" sz="2000" dirty="0" smtClean="0">
                <a:sym typeface="Wingdings" pitchFamily="2" charset="2"/>
              </a:rPr>
              <a:t>.</a:t>
            </a:r>
            <a:endParaRPr lang="id-ID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id-ID" sz="2000" i="1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id-ID" sz="2000" i="1" dirty="0" smtClean="0">
                <a:sym typeface="Wingdings" pitchFamily="2" charset="2"/>
              </a:rPr>
              <a:t>Group administration</a:t>
            </a:r>
            <a:r>
              <a:rPr lang="id-ID" sz="2400" dirty="0">
                <a:sym typeface="Wingdings" pitchFamily="2" charset="2"/>
              </a:rPr>
              <a:t> </a:t>
            </a:r>
            <a:r>
              <a:rPr lang="id-ID" sz="2400" dirty="0" smtClean="0">
                <a:sym typeface="Wingdings" pitchFamily="2" charset="2"/>
              </a:rPr>
              <a:t> </a:t>
            </a:r>
            <a:r>
              <a:rPr lang="id-ID" sz="2000" dirty="0" smtClean="0"/>
              <a:t>mem</a:t>
            </a:r>
            <a:r>
              <a:rPr lang="en-US" sz="2000" dirty="0" err="1" smtClean="0"/>
              <a:t>perlihatkan</a:t>
            </a:r>
            <a:r>
              <a:rPr lang="en-US" sz="2000" dirty="0" smtClean="0"/>
              <a:t> </a:t>
            </a:r>
            <a:r>
              <a:rPr lang="en-US" sz="2000" i="1" dirty="0"/>
              <a:t>slide blot </a:t>
            </a:r>
            <a:r>
              <a:rPr lang="id-ID" sz="2000" i="1" dirty="0" smtClean="0"/>
              <a:t> </a:t>
            </a:r>
            <a:r>
              <a:rPr lang="id-ID" sz="2000" dirty="0" smtClean="0"/>
              <a:t>(</a:t>
            </a:r>
            <a:r>
              <a:rPr lang="en-US" sz="2000" dirty="0" err="1" smtClean="0">
                <a:sym typeface="Wingdings" pitchFamily="2" charset="2"/>
              </a:rPr>
              <a:t>utk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klasikal</a:t>
            </a:r>
            <a:r>
              <a:rPr lang="en-US" sz="2000" dirty="0" smtClean="0">
                <a:sym typeface="Wingdings" pitchFamily="2" charset="2"/>
              </a:rPr>
              <a:t>/</a:t>
            </a:r>
            <a:r>
              <a:rPr lang="en-US" sz="2000" dirty="0" err="1" smtClean="0">
                <a:sym typeface="Wingdings" pitchFamily="2" charset="2"/>
              </a:rPr>
              <a:t>kelompok</a:t>
            </a:r>
            <a:r>
              <a:rPr lang="id-ID" sz="2000" dirty="0" smtClean="0">
                <a:sym typeface="Wingdings" pitchFamily="2" charset="2"/>
              </a:rPr>
              <a:t>)</a:t>
            </a:r>
            <a:r>
              <a:rPr lang="en-US" sz="2000" dirty="0" smtClean="0">
                <a:sym typeface="Wingdings" pitchFamily="2" charset="2"/>
              </a:rPr>
              <a:t>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wien/genap 12-13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Instruksi</a:t>
            </a:r>
            <a:r>
              <a:rPr lang="id-ID" dirty="0" smtClean="0"/>
              <a:t> </a:t>
            </a:r>
            <a:r>
              <a:rPr lang="id-ID" dirty="0" smtClean="0"/>
              <a:t>Tes Ro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571500" algn="l"/>
              </a:tabLst>
            </a:pPr>
            <a:r>
              <a:rPr lang="en-US" sz="2400" dirty="0" err="1"/>
              <a:t>Dibuat</a:t>
            </a:r>
            <a:r>
              <a:rPr lang="en-US" sz="2400" dirty="0"/>
              <a:t> 2 </a:t>
            </a:r>
            <a:r>
              <a:rPr lang="en-US" sz="2400" dirty="0" err="1"/>
              <a:t>bagian</a:t>
            </a:r>
            <a:r>
              <a:rPr lang="en-US" sz="2400" dirty="0"/>
              <a:t>,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pemotongan</a:t>
            </a:r>
            <a:r>
              <a:rPr lang="en-US" sz="2400" dirty="0"/>
              <a:t> (tempo), </a:t>
            </a:r>
            <a:r>
              <a:rPr lang="en-US" sz="2400" dirty="0" err="1"/>
              <a:t>lihat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smtClean="0"/>
              <a:t>sub</a:t>
            </a:r>
            <a:r>
              <a:rPr lang="id-ID" sz="2400" dirty="0" smtClean="0"/>
              <a:t>j</a:t>
            </a:r>
            <a:r>
              <a:rPr lang="en-US" sz="2400" dirty="0" err="1" smtClean="0"/>
              <a:t>ek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80000"/>
              </a:lnSpc>
              <a:tabLst>
                <a:tab pos="571500" algn="l"/>
              </a:tabLst>
            </a:pP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saudara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diperlihatkan</a:t>
            </a:r>
            <a:r>
              <a:rPr lang="en-US" sz="2400" dirty="0"/>
              <a:t> </a:t>
            </a:r>
            <a:r>
              <a:rPr lang="en-US" sz="2400" i="1" dirty="0" err="1"/>
              <a:t>sejumlah</a:t>
            </a:r>
            <a:r>
              <a:rPr lang="en-US" sz="2400" i="1" dirty="0"/>
              <a:t> </a:t>
            </a:r>
            <a:r>
              <a:rPr lang="en-US" sz="2400" i="1" dirty="0" err="1"/>
              <a:t>kartu</a:t>
            </a:r>
            <a:r>
              <a:rPr lang="en-US" sz="2400" i="1" dirty="0"/>
              <a:t> </a:t>
            </a:r>
            <a:r>
              <a:rPr lang="en-US" sz="2400" i="1" dirty="0" err="1"/>
              <a:t>satu</a:t>
            </a:r>
            <a:r>
              <a:rPr lang="en-US" sz="2400" i="1" dirty="0"/>
              <a:t> </a:t>
            </a:r>
            <a:r>
              <a:rPr lang="en-US" sz="2400" i="1" dirty="0" err="1"/>
              <a:t>demi</a:t>
            </a:r>
            <a:r>
              <a:rPr lang="en-US" sz="2400" i="1" dirty="0"/>
              <a:t> </a:t>
            </a:r>
            <a:r>
              <a:rPr lang="en-US" sz="2400" i="1" dirty="0" err="1"/>
              <a:t>satu</a:t>
            </a:r>
            <a:r>
              <a:rPr lang="en-US" sz="2400" i="1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kartu</a:t>
            </a:r>
            <a:r>
              <a:rPr lang="en-US" sz="2400" dirty="0"/>
              <a:t> </a:t>
            </a:r>
            <a:r>
              <a:rPr lang="id-ID" sz="2400" dirty="0" smtClean="0"/>
              <a:t>tersebut 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/>
              <a:t>mempunyai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terdapat</a:t>
            </a:r>
            <a:r>
              <a:rPr lang="en-US" sz="2400" b="1" dirty="0"/>
              <a:t> </a:t>
            </a:r>
            <a:r>
              <a:rPr lang="en-US" sz="2400" b="1" dirty="0" err="1"/>
              <a:t>bentuk</a:t>
            </a:r>
            <a:r>
              <a:rPr lang="en-US" sz="2400" b="1" dirty="0"/>
              <a:t> </a:t>
            </a:r>
            <a:r>
              <a:rPr lang="en-US" sz="2400" b="1" dirty="0" smtClean="0"/>
              <a:t>y</a:t>
            </a:r>
            <a:r>
              <a:rPr lang="id-ID" sz="2400" b="1" dirty="0" smtClean="0"/>
              <a:t>an</a:t>
            </a:r>
            <a:r>
              <a:rPr lang="en-US" sz="2400" b="1" dirty="0" smtClean="0"/>
              <a:t>g </a:t>
            </a:r>
            <a:r>
              <a:rPr lang="en-US" sz="2400" b="1" dirty="0" err="1"/>
              <a:t>tertentu</a:t>
            </a:r>
            <a:r>
              <a:rPr lang="en-US" sz="2400" i="1" dirty="0"/>
              <a:t>. </a:t>
            </a:r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mengamati</a:t>
            </a:r>
            <a:r>
              <a:rPr lang="en-US" sz="2400" dirty="0"/>
              <a:t> </a:t>
            </a:r>
            <a:r>
              <a:rPr lang="en-US" sz="2400" dirty="0" err="1"/>
              <a:t>kartu</a:t>
            </a:r>
            <a:r>
              <a:rPr lang="en-US" sz="2400" dirty="0"/>
              <a:t> </a:t>
            </a:r>
            <a:r>
              <a:rPr lang="en-US" sz="2400" dirty="0" smtClean="0"/>
              <a:t>t</a:t>
            </a:r>
            <a:r>
              <a:rPr lang="id-ID" sz="2400" dirty="0" smtClean="0"/>
              <a:t>er</a:t>
            </a:r>
            <a:r>
              <a:rPr lang="en-US" sz="2400" dirty="0" smtClean="0"/>
              <a:t>s</a:t>
            </a:r>
            <a:r>
              <a:rPr lang="id-ID" sz="2400" dirty="0" smtClean="0"/>
              <a:t>e</a:t>
            </a:r>
            <a:r>
              <a:rPr lang="en-US" sz="2400" dirty="0" smtClean="0"/>
              <a:t>b</a:t>
            </a:r>
            <a:r>
              <a:rPr lang="id-ID" sz="2400" dirty="0" smtClean="0"/>
              <a:t>ut</a:t>
            </a:r>
            <a:r>
              <a:rPr lang="en-US" sz="2400" dirty="0" smtClean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b="1" dirty="0" err="1"/>
              <a:t>berbagai</a:t>
            </a:r>
            <a:r>
              <a:rPr lang="en-US" sz="2400" b="1" dirty="0"/>
              <a:t> </a:t>
            </a:r>
            <a:r>
              <a:rPr lang="en-US" sz="2400" b="1" dirty="0" err="1"/>
              <a:t>macam</a:t>
            </a:r>
            <a:r>
              <a:rPr lang="en-US" sz="2400" b="1" dirty="0"/>
              <a:t> </a:t>
            </a:r>
            <a:r>
              <a:rPr lang="en-US" sz="2400" b="1" dirty="0" err="1"/>
              <a:t>hal</a:t>
            </a:r>
            <a:r>
              <a:rPr lang="en-US" sz="2400" i="1" dirty="0"/>
              <a:t>. </a:t>
            </a:r>
            <a:r>
              <a:rPr lang="en-US" sz="2400" dirty="0"/>
              <a:t>TUGAS </a:t>
            </a:r>
            <a:r>
              <a:rPr lang="en-US" sz="2400" dirty="0" err="1"/>
              <a:t>saudara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b="1" dirty="0" err="1"/>
              <a:t>menyebutkan</a:t>
            </a:r>
            <a:r>
              <a:rPr lang="en-US" sz="2400" b="1" dirty="0"/>
              <a:t> </a:t>
            </a:r>
            <a:r>
              <a:rPr lang="en-US" sz="2400" b="1" dirty="0" err="1"/>
              <a:t>hal-hal</a:t>
            </a:r>
            <a:r>
              <a:rPr lang="en-US" sz="2400" b="1" dirty="0"/>
              <a:t> </a:t>
            </a:r>
            <a:r>
              <a:rPr lang="en-US" sz="2400" b="1" dirty="0" err="1"/>
              <a:t>apa</a:t>
            </a:r>
            <a:r>
              <a:rPr lang="en-US" sz="2400" b="1" dirty="0"/>
              <a:t> </a:t>
            </a:r>
            <a:r>
              <a:rPr lang="en-US" sz="2400" b="1" dirty="0" err="1"/>
              <a:t>saja</a:t>
            </a:r>
            <a:r>
              <a:rPr lang="en-US" sz="2400" b="1" dirty="0"/>
              <a:t> </a:t>
            </a:r>
            <a:r>
              <a:rPr lang="en-US" sz="2400" b="1" dirty="0" smtClean="0"/>
              <a:t>y</a:t>
            </a:r>
            <a:r>
              <a:rPr lang="id-ID" sz="2400" b="1" dirty="0" smtClean="0"/>
              <a:t>an</a:t>
            </a:r>
            <a:r>
              <a:rPr lang="en-US" sz="2400" b="1" dirty="0" smtClean="0"/>
              <a:t>g </a:t>
            </a:r>
            <a:r>
              <a:rPr lang="en-US" sz="2400" b="1" dirty="0" err="1"/>
              <a:t>saudara</a:t>
            </a:r>
            <a:r>
              <a:rPr lang="en-US" sz="2400" b="1" dirty="0"/>
              <a:t> </a:t>
            </a:r>
            <a:r>
              <a:rPr lang="en-US" sz="2400" b="1" dirty="0" err="1"/>
              <a:t>lihat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smtClean="0"/>
              <a:t>y</a:t>
            </a:r>
            <a:r>
              <a:rPr lang="id-ID" sz="2400" b="1" dirty="0" smtClean="0"/>
              <a:t>an</a:t>
            </a:r>
            <a:r>
              <a:rPr lang="en-US" sz="2400" b="1" dirty="0" smtClean="0"/>
              <a:t>g </a:t>
            </a:r>
            <a:r>
              <a:rPr lang="en-US" sz="2400" b="1" dirty="0" err="1"/>
              <a:t>saudara</a:t>
            </a:r>
            <a:r>
              <a:rPr lang="en-US" sz="2400" b="1" dirty="0"/>
              <a:t> </a:t>
            </a:r>
            <a:r>
              <a:rPr lang="en-US" sz="2400" b="1" dirty="0" err="1"/>
              <a:t>pikirkan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smtClean="0"/>
              <a:t>y</a:t>
            </a:r>
            <a:r>
              <a:rPr lang="id-ID" sz="2400" b="1" dirty="0" smtClean="0"/>
              <a:t>an</a:t>
            </a:r>
            <a:r>
              <a:rPr lang="en-US" sz="2400" b="1" dirty="0" smtClean="0"/>
              <a:t>g </a:t>
            </a:r>
            <a:r>
              <a:rPr lang="en-US" sz="2400" b="1" dirty="0" err="1"/>
              <a:t>saudara</a:t>
            </a:r>
            <a:r>
              <a:rPr lang="en-US" sz="2400" b="1" dirty="0"/>
              <a:t> </a:t>
            </a:r>
            <a:r>
              <a:rPr lang="en-US" sz="2400" b="1" dirty="0" err="1"/>
              <a:t>rasakan</a:t>
            </a:r>
            <a:r>
              <a:rPr lang="en-US" sz="2400" b="1" dirty="0"/>
              <a:t>, “</a:t>
            </a:r>
            <a:r>
              <a:rPr lang="en-US" sz="2400" b="1" dirty="0" err="1"/>
              <a:t>segera</a:t>
            </a:r>
            <a:r>
              <a:rPr lang="en-US" sz="2400" b="1" dirty="0"/>
              <a:t>” </a:t>
            </a:r>
            <a:r>
              <a:rPr lang="en-US" sz="2400" b="1" dirty="0" err="1"/>
              <a:t>setelah</a:t>
            </a:r>
            <a:r>
              <a:rPr lang="en-US" sz="2400" b="1" dirty="0"/>
              <a:t> </a:t>
            </a:r>
            <a:r>
              <a:rPr lang="en-US" sz="2400" b="1" dirty="0" err="1"/>
              <a:t>saudara</a:t>
            </a:r>
            <a:r>
              <a:rPr lang="en-US" sz="2400" b="1" dirty="0"/>
              <a:t> </a:t>
            </a:r>
            <a:r>
              <a:rPr lang="en-US" sz="2400" b="1" dirty="0" err="1"/>
              <a:t>memperoleh</a:t>
            </a:r>
            <a:r>
              <a:rPr lang="en-US" sz="2400" b="1" dirty="0"/>
              <a:t> </a:t>
            </a:r>
            <a:r>
              <a:rPr lang="en-US" sz="2400" b="1" dirty="0" err="1"/>
              <a:t>jawaban-jawabannya</a:t>
            </a:r>
            <a:r>
              <a:rPr lang="en-US" sz="2400" i="1" dirty="0"/>
              <a:t>.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bentuknya</a:t>
            </a:r>
            <a:r>
              <a:rPr lang="en-US" sz="2400" dirty="0"/>
              <a:t> </a:t>
            </a:r>
            <a:r>
              <a:rPr lang="en-US" sz="2400" dirty="0" smtClean="0"/>
              <a:t>y</a:t>
            </a:r>
            <a:r>
              <a:rPr lang="id-ID" sz="2400" dirty="0" smtClean="0"/>
              <a:t>an</a:t>
            </a:r>
            <a:r>
              <a:rPr lang="en-US" sz="2400" dirty="0" smtClean="0"/>
              <a:t>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smtClean="0"/>
              <a:t>t</a:t>
            </a:r>
            <a:r>
              <a:rPr lang="id-ID" sz="2400" dirty="0" smtClean="0"/>
              <a:t>er</a:t>
            </a:r>
            <a:r>
              <a:rPr lang="en-US" sz="2400" dirty="0" smtClean="0"/>
              <a:t>s</a:t>
            </a:r>
            <a:r>
              <a:rPr lang="id-ID" sz="2400" dirty="0" smtClean="0"/>
              <a:t>e</a:t>
            </a:r>
            <a:r>
              <a:rPr lang="en-US" sz="2400" dirty="0" smtClean="0"/>
              <a:t>b</a:t>
            </a:r>
            <a:r>
              <a:rPr lang="id-ID" sz="2400" dirty="0" smtClean="0"/>
              <a:t>ut</a:t>
            </a:r>
            <a:r>
              <a:rPr lang="en-US" sz="2400" dirty="0" smtClean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, “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smtClean="0"/>
              <a:t>y</a:t>
            </a:r>
            <a:r>
              <a:rPr lang="id-ID" sz="2400" dirty="0" smtClean="0"/>
              <a:t>an</a:t>
            </a:r>
            <a:r>
              <a:rPr lang="en-US" sz="2400" dirty="0" smtClean="0"/>
              <a:t>g </a:t>
            </a:r>
            <a:r>
              <a:rPr lang="en-US" sz="2400" dirty="0" err="1"/>
              <a:t>salah</a:t>
            </a:r>
            <a:r>
              <a:rPr lang="en-US" sz="2400" dirty="0"/>
              <a:t>”. 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saudara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menyebutkan</a:t>
            </a:r>
            <a:r>
              <a:rPr lang="en-US" sz="2400" dirty="0"/>
              <a:t> </a:t>
            </a:r>
            <a:r>
              <a:rPr lang="en-US" sz="2400" b="1" dirty="0" err="1"/>
              <a:t>semua</a:t>
            </a:r>
            <a:r>
              <a:rPr lang="en-US" sz="2400" b="1" dirty="0"/>
              <a:t> </a:t>
            </a:r>
            <a:r>
              <a:rPr lang="en-US" sz="2400" b="1" dirty="0" err="1"/>
              <a:t>jawaban</a:t>
            </a:r>
            <a:r>
              <a:rPr lang="en-US" sz="2400" b="1" dirty="0"/>
              <a:t> </a:t>
            </a:r>
            <a:r>
              <a:rPr lang="en-US" sz="2400" dirty="0" smtClean="0"/>
              <a:t>y</a:t>
            </a:r>
            <a:r>
              <a:rPr lang="id-ID" sz="2400" dirty="0" smtClean="0"/>
              <a:t>an</a:t>
            </a:r>
            <a:r>
              <a:rPr lang="en-US" sz="2400" dirty="0" smtClean="0"/>
              <a:t>g </a:t>
            </a:r>
            <a:r>
              <a:rPr lang="en-US" sz="2400" dirty="0" err="1"/>
              <a:t>saudara</a:t>
            </a:r>
            <a:r>
              <a:rPr lang="en-US" sz="2400" dirty="0"/>
              <a:t> </a:t>
            </a:r>
            <a:r>
              <a:rPr lang="en-US" sz="2400" dirty="0" err="1"/>
              <a:t>lihat</a:t>
            </a:r>
            <a:r>
              <a:rPr lang="en-US" sz="2400" dirty="0"/>
              <a:t> </a:t>
            </a:r>
            <a:r>
              <a:rPr lang="en-US" sz="2400" dirty="0" smtClean="0"/>
              <a:t>p</a:t>
            </a:r>
            <a:r>
              <a:rPr lang="id-ID" sz="2400" dirty="0" smtClean="0"/>
              <a:t>a</a:t>
            </a:r>
            <a:r>
              <a:rPr lang="en-US" sz="2400" dirty="0" smtClean="0"/>
              <a:t>d</a:t>
            </a:r>
            <a:r>
              <a:rPr lang="id-ID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/>
              <a:t>kartu</a:t>
            </a:r>
            <a:r>
              <a:rPr lang="en-US" sz="2400" dirty="0"/>
              <a:t> </a:t>
            </a:r>
            <a:r>
              <a:rPr lang="en-US" sz="2400" dirty="0" smtClean="0"/>
              <a:t>t</a:t>
            </a:r>
            <a:r>
              <a:rPr lang="id-ID" sz="2400" dirty="0" smtClean="0"/>
              <a:t>er</a:t>
            </a:r>
            <a:r>
              <a:rPr lang="en-US" sz="2400" dirty="0" smtClean="0"/>
              <a:t>s</a:t>
            </a:r>
            <a:r>
              <a:rPr lang="id-ID" sz="2400" dirty="0" smtClean="0"/>
              <a:t>e</a:t>
            </a:r>
            <a:r>
              <a:rPr lang="en-US" sz="2400" dirty="0" smtClean="0"/>
              <a:t>b</a:t>
            </a:r>
            <a:r>
              <a:rPr lang="id-ID" sz="2400" dirty="0" smtClean="0"/>
              <a:t>ut</a:t>
            </a:r>
            <a:r>
              <a:rPr lang="en-US" sz="2400" dirty="0" smtClean="0"/>
              <a:t>, </a:t>
            </a:r>
            <a:r>
              <a:rPr lang="en-US" sz="2400" dirty="0" err="1"/>
              <a:t>katakan</a:t>
            </a:r>
            <a:r>
              <a:rPr lang="en-US" sz="2400" dirty="0"/>
              <a:t> “</a:t>
            </a:r>
            <a:r>
              <a:rPr lang="en-US" sz="2400" b="1" dirty="0" err="1"/>
              <a:t>sudah</a:t>
            </a:r>
            <a:r>
              <a:rPr lang="en-US" sz="2400" dirty="0"/>
              <a:t>”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letakkan</a:t>
            </a:r>
            <a:r>
              <a:rPr lang="en-US" sz="2400" dirty="0"/>
              <a:t> </a:t>
            </a:r>
            <a:r>
              <a:rPr lang="en-US" sz="2400" dirty="0" err="1"/>
              <a:t>kartu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sebelah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 </a:t>
            </a:r>
            <a:r>
              <a:rPr lang="en-US" sz="2400" dirty="0" err="1"/>
              <a:t>saudara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/>
              <a:t>terbalik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tertutup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saya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melanjutkan</a:t>
            </a:r>
            <a:r>
              <a:rPr lang="en-US" sz="2400" dirty="0"/>
              <a:t> </a:t>
            </a:r>
            <a:r>
              <a:rPr lang="en-US" sz="2400" dirty="0" smtClean="0"/>
              <a:t>u</a:t>
            </a:r>
            <a:r>
              <a:rPr lang="id-ID" sz="2400" dirty="0" smtClean="0"/>
              <a:t>n</a:t>
            </a:r>
            <a:r>
              <a:rPr lang="en-US" sz="2400" dirty="0" smtClean="0"/>
              <a:t>t</a:t>
            </a:r>
            <a:r>
              <a:rPr lang="id-ID" sz="2400" dirty="0" smtClean="0"/>
              <a:t>u</a:t>
            </a:r>
            <a:r>
              <a:rPr lang="en-US" sz="2400" dirty="0" smtClean="0"/>
              <a:t>k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kartu</a:t>
            </a:r>
            <a:r>
              <a:rPr lang="en-US" sz="2400" dirty="0"/>
              <a:t> </a:t>
            </a:r>
            <a:r>
              <a:rPr lang="en-US" sz="2400" dirty="0" err="1"/>
              <a:t>berikutnya</a:t>
            </a:r>
            <a:r>
              <a:rPr lang="en-US" sz="2400" dirty="0"/>
              <a:t>.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saya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tulis</a:t>
            </a:r>
            <a:r>
              <a:rPr lang="en-US" sz="2400" dirty="0"/>
              <a:t>, </a:t>
            </a:r>
            <a:r>
              <a:rPr lang="en-US" sz="2400" dirty="0" err="1"/>
              <a:t>kertas</a:t>
            </a:r>
            <a:r>
              <a:rPr lang="en-US" sz="2400" dirty="0" smtClean="0"/>
              <a:t>,</a:t>
            </a:r>
            <a:r>
              <a:rPr lang="id-ID" sz="2400" dirty="0" smtClean="0"/>
              <a:t> dan</a:t>
            </a:r>
            <a:r>
              <a:rPr lang="en-US" sz="2400" dirty="0" smtClean="0"/>
              <a:t> </a:t>
            </a:r>
            <a:r>
              <a:rPr lang="en-US" sz="2400" dirty="0"/>
              <a:t>stop watch.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lain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b="1" dirty="0" err="1"/>
              <a:t>mempermudah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.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Kalau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,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b="1" dirty="0" err="1"/>
              <a:t>kita</a:t>
            </a:r>
            <a:r>
              <a:rPr lang="en-US" sz="2400" b="1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.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saudara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siap</a:t>
            </a:r>
            <a:r>
              <a:rPr lang="en-US" sz="2400" dirty="0"/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wien/genap 12-13</a:t>
            </a:r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Info penting:</a:t>
            </a:r>
            <a:endParaRPr lang="id-ID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pd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err="1" smtClean="0"/>
              <a:t>Perlu</a:t>
            </a:r>
            <a:r>
              <a:rPr lang="en-US" dirty="0" smtClean="0"/>
              <a:t> ‘rapport’ (</a:t>
            </a:r>
            <a:r>
              <a:rPr lang="en-US" i="1" dirty="0" smtClean="0"/>
              <a:t>good rapport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meningkatkan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keakuratan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 eaLnBrk="1" hangingPunct="1"/>
            <a:r>
              <a:rPr lang="en-US" dirty="0" err="1" smtClean="0">
                <a:sym typeface="Wingdings" pitchFamily="2" charset="2"/>
              </a:rPr>
              <a:t>Biasanya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setelah</a:t>
            </a:r>
            <a:r>
              <a:rPr lang="en-US" dirty="0" smtClean="0">
                <a:sym typeface="Wingdings" pitchFamily="2" charset="2"/>
              </a:rPr>
              <a:t> 2-3 kali </a:t>
            </a:r>
            <a:r>
              <a:rPr lang="en-US" dirty="0" err="1" smtClean="0">
                <a:sym typeface="Wingdings" pitchFamily="2" charset="2"/>
              </a:rPr>
              <a:t>pertemuan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situasi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tenang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bebas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stimulus lain).</a:t>
            </a:r>
            <a:endParaRPr lang="en-US" dirty="0" smtClean="0"/>
          </a:p>
          <a:p>
            <a:pPr eaLnBrk="1" hangingPunct="1"/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Rorschach </a:t>
            </a:r>
            <a:r>
              <a:rPr lang="en-US" dirty="0" err="1" smtClean="0"/>
              <a:t>Anak</a:t>
            </a:r>
            <a:r>
              <a:rPr lang="en-US" dirty="0" smtClean="0"/>
              <a:t> &amp; </a:t>
            </a:r>
            <a:r>
              <a:rPr lang="en-US" dirty="0" err="1" smtClean="0"/>
              <a:t>Dewasa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wien/genap 12-13</a:t>
            </a:r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Kelemahan</a:t>
            </a:r>
            <a:r>
              <a:rPr lang="en-US" sz="2800" dirty="0" smtClean="0"/>
              <a:t> :</a:t>
            </a:r>
          </a:p>
          <a:p>
            <a:pPr lvl="1" eaLnBrk="1" hangingPunct="1"/>
            <a:r>
              <a:rPr lang="en-US" sz="2400" dirty="0" err="1" smtClean="0"/>
              <a:t>Waktu</a:t>
            </a:r>
            <a:r>
              <a:rPr lang="en-US" sz="2400" dirty="0" smtClean="0"/>
              <a:t> lama (</a:t>
            </a:r>
            <a:r>
              <a:rPr lang="en-US" sz="2400" u="sng" dirty="0" smtClean="0"/>
              <a:t>+</a:t>
            </a:r>
            <a:r>
              <a:rPr lang="en-US" sz="2400" dirty="0" smtClean="0"/>
              <a:t> 1-2 jam)</a:t>
            </a:r>
          </a:p>
          <a:p>
            <a:pPr eaLnBrk="1" hangingPunct="1"/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kartu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ada</a:t>
            </a:r>
            <a:r>
              <a:rPr lang="en-US" sz="2800" dirty="0" smtClean="0">
                <a:sym typeface="Wingdings" pitchFamily="2" charset="2"/>
              </a:rPr>
              <a:t> 10 </a:t>
            </a:r>
            <a:r>
              <a:rPr lang="en-US" sz="2800" dirty="0" err="1" smtClean="0">
                <a:sym typeface="Wingdings" pitchFamily="2" charset="2"/>
              </a:rPr>
              <a:t>kartu</a:t>
            </a:r>
            <a:endParaRPr lang="en-US" sz="2800" dirty="0" smtClean="0">
              <a:sym typeface="Wingdings" pitchFamily="2" charset="2"/>
            </a:endParaRPr>
          </a:p>
          <a:p>
            <a:pPr lvl="1" eaLnBrk="1" hangingPunct="1"/>
            <a:r>
              <a:rPr lang="en-US" sz="2400" dirty="0" smtClean="0"/>
              <a:t>Chromatic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	(5 </a:t>
            </a:r>
            <a:r>
              <a:rPr lang="en-US" sz="2400" dirty="0" err="1" smtClean="0"/>
              <a:t>kartu</a:t>
            </a:r>
            <a:r>
              <a:rPr lang="en-US" sz="2400" dirty="0" smtClean="0"/>
              <a:t> </a:t>
            </a:r>
            <a:r>
              <a:rPr lang="en-US" sz="2400" dirty="0" err="1" smtClean="0"/>
              <a:t>berwarna</a:t>
            </a:r>
            <a:r>
              <a:rPr lang="en-US" sz="2400" dirty="0" smtClean="0"/>
              <a:t> : II, III, VIII, IX, X)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erat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kaitannya</a:t>
            </a:r>
            <a:r>
              <a:rPr lang="en-US" sz="2400" dirty="0" smtClean="0">
                <a:sym typeface="Wingdings" pitchFamily="2" charset="2"/>
              </a:rPr>
              <a:t> dg </a:t>
            </a:r>
            <a:r>
              <a:rPr lang="en-US" sz="2400" dirty="0" err="1" smtClean="0">
                <a:sym typeface="Wingdings" pitchFamily="2" charset="2"/>
              </a:rPr>
              <a:t>ekspresi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emosi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Achromatic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	(5 </a:t>
            </a:r>
            <a:r>
              <a:rPr lang="en-US" sz="2400" dirty="0" err="1" smtClean="0"/>
              <a:t>kartu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berwarna</a:t>
            </a:r>
            <a:r>
              <a:rPr lang="en-US" sz="2400" dirty="0" smtClean="0"/>
              <a:t> : I, IV, V, VI, VII)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erat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kaitannya</a:t>
            </a:r>
            <a:r>
              <a:rPr lang="en-US" sz="2400" dirty="0" smtClean="0">
                <a:sym typeface="Wingdings" pitchFamily="2" charset="2"/>
              </a:rPr>
              <a:t> dg </a:t>
            </a:r>
            <a:r>
              <a:rPr lang="en-US" sz="2400" dirty="0" err="1" smtClean="0">
                <a:sym typeface="Wingdings" pitchFamily="2" charset="2"/>
              </a:rPr>
              <a:t>afeksi</a:t>
            </a:r>
            <a:r>
              <a:rPr lang="en-US" sz="2400" dirty="0" smtClean="0">
                <a:sym typeface="Wingdings" pitchFamily="2" charset="2"/>
              </a:rPr>
              <a:t> &amp; </a:t>
            </a:r>
            <a:r>
              <a:rPr lang="en-US" sz="2400" dirty="0" err="1" smtClean="0">
                <a:sym typeface="Wingdings" pitchFamily="2" charset="2"/>
              </a:rPr>
              <a:t>peredaman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emosi</a:t>
            </a:r>
            <a:r>
              <a:rPr lang="en-US" sz="2400" dirty="0" smtClean="0">
                <a:sym typeface="Wingdings" pitchFamily="2" charset="2"/>
              </a:rPr>
              <a:t>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Persiapan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Tester</a:t>
            </a:r>
          </a:p>
          <a:p>
            <a:pPr marL="1371600" lvl="2" indent="-457200">
              <a:lnSpc>
                <a:spcPct val="80000"/>
              </a:lnSpc>
              <a:buFontTx/>
              <a:buChar char="•"/>
            </a:pPr>
            <a:r>
              <a:rPr lang="en-US" sz="2000"/>
              <a:t>Penguasaan Materi.</a:t>
            </a:r>
          </a:p>
          <a:p>
            <a:pPr marL="1371600" lvl="2" indent="-457200">
              <a:lnSpc>
                <a:spcPct val="80000"/>
              </a:lnSpc>
              <a:buFontTx/>
              <a:buChar char="•"/>
            </a:pPr>
            <a:r>
              <a:rPr lang="en-US" sz="2000"/>
              <a:t>Penampilan : rapi, bicara diatur, jangan ada kesan main2.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Alat</a:t>
            </a:r>
          </a:p>
          <a:p>
            <a:pPr marL="1371600" lvl="2" indent="-457200">
              <a:lnSpc>
                <a:spcPct val="80000"/>
              </a:lnSpc>
              <a:buFontTx/>
              <a:buChar char="•"/>
            </a:pPr>
            <a:r>
              <a:rPr lang="en-US" sz="2000"/>
              <a:t>Kartu Ro </a:t>
            </a:r>
            <a:r>
              <a:rPr lang="en-US" sz="2000">
                <a:sym typeface="Wingdings" pitchFamily="2" charset="2"/>
              </a:rPr>
              <a:t> posisi kartu tertutup.</a:t>
            </a:r>
          </a:p>
          <a:p>
            <a:pPr marL="1371600" lvl="2" indent="-457200">
              <a:lnSpc>
                <a:spcPct val="80000"/>
              </a:lnSpc>
              <a:buFontTx/>
              <a:buChar char="•"/>
            </a:pPr>
            <a:r>
              <a:rPr lang="en-US" sz="2000">
                <a:sym typeface="Wingdings" pitchFamily="2" charset="2"/>
              </a:rPr>
              <a:t>Blanko  Location Chart, Protokol Ro, kertas kosong.</a:t>
            </a:r>
          </a:p>
          <a:p>
            <a:pPr marL="1371600" lvl="2" indent="-457200">
              <a:lnSpc>
                <a:spcPct val="80000"/>
              </a:lnSpc>
              <a:buFontTx/>
              <a:buChar char="•"/>
            </a:pPr>
            <a:r>
              <a:rPr lang="en-US" sz="2000"/>
              <a:t>Stop watch.</a:t>
            </a:r>
          </a:p>
          <a:p>
            <a:pPr marL="1371600" lvl="2" indent="-457200">
              <a:lnSpc>
                <a:spcPct val="80000"/>
              </a:lnSpc>
              <a:buFontTx/>
              <a:buChar char="•"/>
            </a:pPr>
            <a:r>
              <a:rPr lang="en-US" sz="2000"/>
              <a:t>Alat Tulis </a:t>
            </a:r>
            <a:r>
              <a:rPr lang="en-US" sz="2000">
                <a:sym typeface="Wingdings" pitchFamily="2" charset="2"/>
              </a:rPr>
              <a:t> berwarna.</a:t>
            </a:r>
            <a:endParaRPr lang="en-US" sz="20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Ruangan, Tempat duduk</a:t>
            </a:r>
          </a:p>
          <a:p>
            <a:pPr marL="1371600" lvl="2" indent="-457200">
              <a:lnSpc>
                <a:spcPct val="80000"/>
              </a:lnSpc>
              <a:buFontTx/>
              <a:buChar char="•"/>
            </a:pPr>
            <a:r>
              <a:rPr lang="en-US" sz="2000"/>
              <a:t>Ruangan yg nyaman, tdk terganggu.</a:t>
            </a:r>
          </a:p>
          <a:p>
            <a:pPr marL="1371600" lvl="2" indent="-457200">
              <a:lnSpc>
                <a:spcPct val="80000"/>
              </a:lnSpc>
              <a:buFontTx/>
              <a:buChar char="•"/>
            </a:pPr>
            <a:r>
              <a:rPr lang="en-US" sz="2000"/>
              <a:t>Posisi duduk yg enak.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wien/genap 12-13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Prolog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err="1"/>
              <a:t>Perkenalan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Kemukakan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  <a:p>
            <a:pPr marL="1371600" lvl="2" indent="-457200"/>
            <a:r>
              <a:rPr lang="en-US" dirty="0" err="1"/>
              <a:t>Sesuai</a:t>
            </a:r>
            <a:r>
              <a:rPr lang="en-US" dirty="0"/>
              <a:t> dg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.</a:t>
            </a:r>
          </a:p>
          <a:p>
            <a:pPr marL="1371600" lvl="2" indent="-457200"/>
            <a:r>
              <a:rPr lang="en-US" dirty="0" err="1"/>
              <a:t>Ciptakan</a:t>
            </a:r>
            <a:r>
              <a:rPr lang="en-US" dirty="0"/>
              <a:t> </a:t>
            </a:r>
            <a:r>
              <a:rPr lang="en-US" i="1" dirty="0"/>
              <a:t>good rapport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membuat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tenang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sub</a:t>
            </a:r>
            <a:r>
              <a:rPr lang="id-ID" dirty="0" smtClean="0">
                <a:sym typeface="Wingdings" pitchFamily="2" charset="2"/>
              </a:rPr>
              <a:t>j</a:t>
            </a:r>
            <a:r>
              <a:rPr lang="en-US" dirty="0" err="1" smtClean="0">
                <a:sym typeface="Wingdings" pitchFamily="2" charset="2"/>
              </a:rPr>
              <a:t>ek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marL="1371600" lvl="2" indent="-457200"/>
            <a:r>
              <a:rPr lang="en-US" dirty="0">
                <a:sym typeface="Wingdings" pitchFamily="2" charset="2"/>
              </a:rPr>
              <a:t>Cara </a:t>
            </a:r>
            <a:r>
              <a:rPr lang="en-US" dirty="0" err="1">
                <a:sym typeface="Wingdings" pitchFamily="2" charset="2"/>
              </a:rPr>
              <a:t>memandang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tenang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smtClean="0"/>
              <a:t>Sub</a:t>
            </a:r>
            <a:r>
              <a:rPr lang="id-ID" dirty="0" smtClean="0"/>
              <a:t>j</a:t>
            </a:r>
            <a:r>
              <a:rPr lang="en-US" dirty="0" err="1" smtClean="0"/>
              <a:t>ek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wien/genap 12-13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Periode2 selama Tes Berlangsung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Periode</a:t>
            </a:r>
            <a:r>
              <a:rPr lang="en-US" dirty="0"/>
              <a:t> Performance Proper (PP)</a:t>
            </a:r>
          </a:p>
          <a:p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smtClean="0"/>
              <a:t>Inquiry</a:t>
            </a:r>
            <a:endParaRPr lang="en-US" dirty="0"/>
          </a:p>
          <a:p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Analogi</a:t>
            </a:r>
            <a:endParaRPr lang="en-US" dirty="0"/>
          </a:p>
          <a:p>
            <a:r>
              <a:rPr lang="en-US" dirty="0" err="1"/>
              <a:t>Periode</a:t>
            </a:r>
            <a:r>
              <a:rPr lang="en-US" dirty="0"/>
              <a:t> Testing The Limits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wien/genap 12-13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Yg dilakukan di p</a:t>
            </a:r>
            <a:r>
              <a:rPr lang="en-US" dirty="0" err="1" smtClean="0"/>
              <a:t>eriode</a:t>
            </a:r>
            <a:r>
              <a:rPr lang="en-US" dirty="0" smtClean="0"/>
              <a:t> </a:t>
            </a:r>
            <a:r>
              <a:rPr lang="en-US" dirty="0"/>
              <a:t>Performance Proper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r>
              <a:rPr lang="id-ID" sz="2800" dirty="0" smtClean="0"/>
              <a:t>P</a:t>
            </a:r>
            <a:r>
              <a:rPr lang="en-US" sz="2800" dirty="0" err="1" smtClean="0"/>
              <a:t>encatatan</a:t>
            </a:r>
            <a:r>
              <a:rPr lang="en-US" sz="2800" dirty="0" smtClean="0"/>
              <a:t> </a:t>
            </a:r>
            <a:r>
              <a:rPr lang="en-US" sz="2800" dirty="0" err="1"/>
              <a:t>respons</a:t>
            </a:r>
            <a:r>
              <a:rPr lang="en-US" sz="2800" dirty="0"/>
              <a:t> </a:t>
            </a:r>
            <a:r>
              <a:rPr lang="en-US" sz="2800" dirty="0" smtClean="0"/>
              <a:t>sub</a:t>
            </a:r>
            <a:r>
              <a:rPr lang="id-ID" sz="2800" dirty="0" smtClean="0"/>
              <a:t>j</a:t>
            </a:r>
            <a:r>
              <a:rPr lang="en-US" sz="2800" dirty="0" err="1" smtClean="0"/>
              <a:t>ek</a:t>
            </a:r>
            <a:r>
              <a:rPr lang="id-ID" sz="2800" dirty="0"/>
              <a:t> </a:t>
            </a:r>
            <a:r>
              <a:rPr lang="id-ID" sz="2800" dirty="0" smtClean="0"/>
              <a:t>(</a:t>
            </a:r>
            <a:r>
              <a:rPr lang="id-ID" sz="2800" i="1" dirty="0" smtClean="0"/>
              <a:t>main respons</a:t>
            </a:r>
            <a:r>
              <a:rPr lang="id-ID" sz="2800" dirty="0" smtClean="0"/>
              <a:t>) dari kartu 1-10.</a:t>
            </a:r>
          </a:p>
          <a:p>
            <a:r>
              <a:rPr lang="id-ID" sz="2800" dirty="0" smtClean="0">
                <a:sym typeface="Wingdings" pitchFamily="2" charset="2"/>
              </a:rPr>
              <a:t>Respons subjek dicatat di lembar protokol rorschach. </a:t>
            </a:r>
          </a:p>
          <a:p>
            <a:r>
              <a:rPr lang="id-ID" sz="2800" dirty="0" smtClean="0">
                <a:sym typeface="Wingdings" pitchFamily="2" charset="2"/>
              </a:rPr>
              <a:t>Tdk ada tanya jawab dlm periode ini. </a:t>
            </a:r>
            <a:endParaRPr lang="en-US" sz="2800" dirty="0">
              <a:sym typeface="Wingdings" pitchFamily="2" charset="2"/>
            </a:endParaRPr>
          </a:p>
          <a:p>
            <a:r>
              <a:rPr lang="id-ID" sz="2800" dirty="0" smtClean="0">
                <a:cs typeface="Arial" charset="0"/>
                <a:sym typeface="Wingdings" pitchFamily="2" charset="2"/>
              </a:rPr>
              <a:t>Perhatikan pencatatan nomor kartu, posisi kartu, waktu (</a:t>
            </a:r>
            <a:r>
              <a:rPr lang="id-ID" sz="2800" i="1" dirty="0" smtClean="0">
                <a:cs typeface="Arial" charset="0"/>
                <a:sym typeface="Wingdings" pitchFamily="2" charset="2"/>
              </a:rPr>
              <a:t>reaction time &amp; total time</a:t>
            </a:r>
            <a:r>
              <a:rPr lang="id-ID" sz="2800" dirty="0" smtClean="0">
                <a:cs typeface="Arial" charset="0"/>
                <a:sym typeface="Wingdings" pitchFamily="2" charset="2"/>
              </a:rPr>
              <a:t>), nomor respon, dan jawaban subjek</a:t>
            </a:r>
            <a:r>
              <a:rPr lang="en-US" sz="2800" dirty="0" smtClean="0">
                <a:cs typeface="Arial" charset="0"/>
                <a:sym typeface="Wingdings" pitchFamily="2" charset="2"/>
              </a:rPr>
              <a:t>.</a:t>
            </a:r>
            <a:endParaRPr lang="en-US" sz="2800" dirty="0"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wien/genap 12-13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402</TotalTime>
  <Words>756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Blends</vt:lpstr>
      <vt:lpstr>Administrasi / Tata Laksana  Tes Rorschach</vt:lpstr>
      <vt:lpstr>Instruksi Tes Ro</vt:lpstr>
      <vt:lpstr>Slide 3</vt:lpstr>
      <vt:lpstr>Info penting:</vt:lpstr>
      <vt:lpstr>Slide 5</vt:lpstr>
      <vt:lpstr>Persiapan</vt:lpstr>
      <vt:lpstr>Prolog</vt:lpstr>
      <vt:lpstr>Periode2 selama Tes Berlangsung</vt:lpstr>
      <vt:lpstr>Yg dilakukan di periode Performance Proper</vt:lpstr>
      <vt:lpstr>Slide 10</vt:lpstr>
      <vt:lpstr>Yg dilakukan pd periode Inquiry</vt:lpstr>
      <vt:lpstr>Yg dilakukan pd periode Analogi</vt:lpstr>
      <vt:lpstr>Yg dilakukan pd periode TestingThe Limits</vt:lpstr>
      <vt:lpstr>Approach khusus: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Administrasi / Tata Laksana  Tes Rorschach</dc:title>
  <dc:creator>wien</dc:creator>
  <cp:lastModifiedBy>Winanti Siwi Respati</cp:lastModifiedBy>
  <cp:revision>17</cp:revision>
  <dcterms:created xsi:type="dcterms:W3CDTF">2006-10-13T18:37:48Z</dcterms:created>
  <dcterms:modified xsi:type="dcterms:W3CDTF">2013-02-09T17:48:03Z</dcterms:modified>
</cp:coreProperties>
</file>