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7" r:id="rId2"/>
    <p:sldId id="358" r:id="rId3"/>
    <p:sldId id="359" r:id="rId4"/>
    <p:sldId id="360" r:id="rId5"/>
    <p:sldId id="375" r:id="rId6"/>
    <p:sldId id="384" r:id="rId7"/>
    <p:sldId id="361" r:id="rId8"/>
    <p:sldId id="385" r:id="rId9"/>
    <p:sldId id="362" r:id="rId10"/>
    <p:sldId id="376" r:id="rId11"/>
    <p:sldId id="363" r:id="rId12"/>
    <p:sldId id="377" r:id="rId13"/>
    <p:sldId id="378" r:id="rId14"/>
    <p:sldId id="364" r:id="rId15"/>
    <p:sldId id="365" r:id="rId16"/>
    <p:sldId id="366" r:id="rId17"/>
    <p:sldId id="367" r:id="rId18"/>
    <p:sldId id="368" r:id="rId19"/>
    <p:sldId id="369" r:id="rId20"/>
    <p:sldId id="370" r:id="rId21"/>
    <p:sldId id="371" r:id="rId22"/>
    <p:sldId id="372" r:id="rId23"/>
    <p:sldId id="373" r:id="rId24"/>
    <p:sldId id="374" r:id="rId25"/>
    <p:sldId id="380" r:id="rId26"/>
    <p:sldId id="383" r:id="rId27"/>
    <p:sldId id="381" r:id="rId28"/>
    <p:sldId id="382" r:id="rId29"/>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FF66"/>
    <a:srgbClr val="FFFF00"/>
    <a:srgbClr val="000000"/>
    <a:srgbClr val="000066"/>
    <a:srgbClr val="0000CC"/>
    <a:srgbClr val="FF9933"/>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974"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032C312-83AE-42D3-8CF5-BCC93D32BA4D}" type="datetimeFigureOut">
              <a:rPr lang="en-US"/>
              <a:pPr>
                <a:defRPr/>
              </a:pPr>
              <a:t>9/24/2018</a:t>
            </a:fld>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E231681-C112-4E31-A49A-D2D44180F30C}" type="slidenum">
              <a:rPr lang="en-US"/>
              <a:pPr>
                <a:defRPr/>
              </a:pPr>
              <a:t>‹#›</a:t>
            </a:fld>
            <a:endParaRPr lang="en-US"/>
          </a:p>
        </p:txBody>
      </p:sp>
    </p:spTree>
    <p:extLst>
      <p:ext uri="{BB962C8B-B14F-4D97-AF65-F5344CB8AC3E}">
        <p14:creationId xmlns:p14="http://schemas.microsoft.com/office/powerpoint/2010/main" xmlns="" val="86456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81D79-7ADD-4111-8B69-24664B61B593}" type="slidenum">
              <a:rPr lang="id-ID" smtClean="0"/>
              <a:pPr fontAlgn="base">
                <a:spcBef>
                  <a:spcPct val="0"/>
                </a:spcBef>
                <a:spcAft>
                  <a:spcPct val="0"/>
                </a:spcAft>
                <a:defRPr/>
              </a:pPr>
              <a:t>2</a:t>
            </a:fld>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0014D2-C8DB-4AAD-B705-46AF6AB009BC}" type="slidenum">
              <a:rPr lang="id-ID" smtClean="0"/>
              <a:pPr>
                <a:defRPr/>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0014D2-C8DB-4AAD-B705-46AF6AB009BC}" type="slidenum">
              <a:rPr lang="id-ID" smtClean="0"/>
              <a:pPr>
                <a:defRPr/>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0014D2-C8DB-4AAD-B705-46AF6AB009BC}" type="slidenum">
              <a:rPr lang="id-ID" smtClean="0"/>
              <a:pPr>
                <a:defRPr/>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20014D2-C8DB-4AAD-B705-46AF6AB009BC}" type="slidenum">
              <a:rPr lang="id-ID" smtClean="0"/>
              <a:pPr>
                <a:defRPr/>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908FBA1-A962-466A-9955-1D37A43E3CE2}" type="slidenum">
              <a:rPr lang="id-ID" smtClean="0"/>
              <a:pPr>
                <a:defRPr/>
              </a:pPr>
              <a:t>15</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908FBA1-A962-466A-9955-1D37A43E3CE2}" type="slidenum">
              <a:rPr lang="id-ID" smtClean="0"/>
              <a:pPr>
                <a:defRPr/>
              </a:pPr>
              <a:t>16</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908FBA1-A962-466A-9955-1D37A43E3CE2}" type="slidenum">
              <a:rPr lang="id-ID" smtClean="0"/>
              <a:pPr>
                <a:defRPr/>
              </a:pPr>
              <a:t>17</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7651DDB-F2C2-4B03-9F92-699006C0822B}" type="slidenum">
              <a:rPr lang="id-ID" smtClean="0"/>
              <a:pPr>
                <a:defRPr/>
              </a:pPr>
              <a:t>18</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7651DDB-F2C2-4B03-9F92-699006C0822B}" type="slidenum">
              <a:rPr lang="id-ID" smtClean="0"/>
              <a:pPr>
                <a:defRPr/>
              </a:pPr>
              <a:t>19</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E7651DDB-F2C2-4B03-9F92-699006C0822B}" type="slidenum">
              <a:rPr lang="id-ID" smtClean="0"/>
              <a:pPr>
                <a:defRPr/>
              </a:pPr>
              <a:t>20</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624DF-FF49-4552-B44B-A48A3C99FF12}"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403D050-78B6-4EF9-887A-87ED38A80F81}" type="slidenum">
              <a:rPr lang="id-ID" smtClean="0"/>
              <a:pPr>
                <a:defRPr/>
              </a:pPr>
              <a:t>21</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22</a:t>
            </a:fld>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23</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24</a:t>
            </a:fld>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25</a:t>
            </a:fld>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26</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27</a:t>
            </a:fld>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E89E037-3066-454A-A495-4DE7BC93C6CC}" type="slidenum">
              <a:rPr lang="id-ID" smtClean="0"/>
              <a:pPr>
                <a:defRPr/>
              </a:pPr>
              <a:t>28</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BC37FCE-6EF0-42D3-BABC-C45441B55F7C}" type="slidenum">
              <a:rPr lang="id-ID" smtClean="0"/>
              <a:pPr>
                <a:defRPr/>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1BC0D80C-F5A0-451F-93BF-0D886C038020}" type="datetimeFigureOut">
              <a:rPr lang="id-ID"/>
              <a:pPr>
                <a:defRPr/>
              </a:pPr>
              <a:t>24/09/2018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957DA61A-8611-49AF-907D-436B0A86CC52}"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42A9D65A-9E19-462F-AFD5-2BD8C98D1CE7}" type="datetimeFigureOut">
              <a:rPr lang="id-ID"/>
              <a:pPr>
                <a:defRPr/>
              </a:pPr>
              <a:t>24/09/2018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817AC6A-9D9C-4BE5-882E-6429E7CBA828}"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14B66406-686C-4034-858D-2A686EF47FB7}" type="datetimeFigureOut">
              <a:rPr lang="id-ID"/>
              <a:pPr>
                <a:defRPr/>
              </a:pPr>
              <a:t>24/09/2018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11E65A7-3AF9-4FCE-930A-2F7DB438ABBD}"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EC14FEAD-4509-4BA3-8A2B-E1733A9FB39B}" type="datetimeFigureOut">
              <a:rPr lang="id-ID"/>
              <a:pPr>
                <a:defRPr/>
              </a:pPr>
              <a:t>24/09/2018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5D27413-D807-4BE9-A8D1-847EEFFE5B02}"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C5B5DB-A71C-4446-AE25-9EEEB1BB4EDF}" type="datetimeFigureOut">
              <a:rPr lang="id-ID"/>
              <a:pPr>
                <a:defRPr/>
              </a:pPr>
              <a:t>24/09/2018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886A3705-3BA6-4158-A83F-0C4449BF9DBB}"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0DEFF4A5-0F77-4168-8DE8-A285E9F10E9A}" type="datetimeFigureOut">
              <a:rPr lang="id-ID"/>
              <a:pPr>
                <a:defRPr/>
              </a:pPr>
              <a:t>24/09/2018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DAB3E2CF-2344-4BA0-9596-2C1F19D73076}"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A99560D1-6E77-48A7-8326-CB08DFB2BA5C}" type="datetimeFigureOut">
              <a:rPr lang="id-ID"/>
              <a:pPr>
                <a:defRPr/>
              </a:pPr>
              <a:t>24/09/2018</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A84780FB-7B97-4389-9EA8-7D52E9D489DA}"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71ADBB93-D789-4976-BE83-A41C29D923CF}" type="datetimeFigureOut">
              <a:rPr lang="id-ID"/>
              <a:pPr>
                <a:defRPr/>
              </a:pPr>
              <a:t>24/09/2018</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0709A33D-0073-40C4-8C47-81CD79632105}"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42696A-8862-41F9-AF19-691EEB2B84D9}" type="datetimeFigureOut">
              <a:rPr lang="id-ID"/>
              <a:pPr>
                <a:defRPr/>
              </a:pPr>
              <a:t>24/09/2018</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D3544C0A-5534-4F48-8FF2-CA16E91E2A0C}"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2322CF-F08C-469E-A236-4239F18F9A26}" type="datetimeFigureOut">
              <a:rPr lang="id-ID"/>
              <a:pPr>
                <a:defRPr/>
              </a:pPr>
              <a:t>24/09/2018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676D8B4B-653A-473F-9D7E-93CD22C9FE33}"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7ECB85-CF5B-4521-9286-C40645CDF46C}" type="datetimeFigureOut">
              <a:rPr lang="id-ID"/>
              <a:pPr>
                <a:defRPr/>
              </a:pPr>
              <a:t>24/09/2018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00E739F8-6675-4CB1-9224-3C6984BE2AFD}"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AFF0B2E-CFCE-4BB0-9C48-D86CB4EA671F}" type="datetimeFigureOut">
              <a:rPr lang="id-ID"/>
              <a:pPr>
                <a:defRPr/>
              </a:pPr>
              <a:t>24/09/2018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B50CAA-3EDA-4867-9476-D66E430FA0C2}" type="slidenum">
              <a:rPr lang="id-ID"/>
              <a:pPr>
                <a:defRPr/>
              </a:pPr>
              <a:t>‹#›</a:t>
            </a:fld>
            <a:endParaRPr lang="id-ID"/>
          </a:p>
        </p:txBody>
      </p:sp>
      <p:pic>
        <p:nvPicPr>
          <p:cNvPr id="1029" name="Picture 3" descr="UEU.jpg"/>
          <p:cNvPicPr>
            <a:picLocks noChangeAspect="1"/>
          </p:cNvPicPr>
          <p:nvPr userDrawn="1"/>
        </p:nvPicPr>
        <p:blipFill>
          <a:blip r:embed="rId13"/>
          <a:srcRect/>
          <a:stretch>
            <a:fillRect/>
          </a:stretch>
        </p:blipFill>
        <p:spPr bwMode="auto">
          <a:xfrm>
            <a:off x="0" y="0"/>
            <a:ext cx="9144000" cy="6858000"/>
          </a:xfrm>
          <a:prstGeom prst="rect">
            <a:avLst/>
          </a:prstGeom>
          <a:solidFill>
            <a:schemeClr val="accent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ucida Sans" pitchFamily="34" charset="0"/>
        </a:defRPr>
      </a:lvl2pPr>
      <a:lvl3pPr algn="ctr" rtl="0" eaLnBrk="0" fontAlgn="base" hangingPunct="0">
        <a:spcBef>
          <a:spcPct val="0"/>
        </a:spcBef>
        <a:spcAft>
          <a:spcPct val="0"/>
        </a:spcAft>
        <a:defRPr sz="4400">
          <a:solidFill>
            <a:schemeClr val="tx1"/>
          </a:solidFill>
          <a:latin typeface="Lucida Sans" pitchFamily="34" charset="0"/>
        </a:defRPr>
      </a:lvl3pPr>
      <a:lvl4pPr algn="ctr" rtl="0" eaLnBrk="0" fontAlgn="base" hangingPunct="0">
        <a:spcBef>
          <a:spcPct val="0"/>
        </a:spcBef>
        <a:spcAft>
          <a:spcPct val="0"/>
        </a:spcAft>
        <a:defRPr sz="4400">
          <a:solidFill>
            <a:schemeClr val="tx1"/>
          </a:solidFill>
          <a:latin typeface="Lucida Sans" pitchFamily="34" charset="0"/>
        </a:defRPr>
      </a:lvl4pPr>
      <a:lvl5pPr algn="ctr" rtl="0" eaLnBrk="0" fontAlgn="base" hangingPunct="0">
        <a:spcBef>
          <a:spcPct val="0"/>
        </a:spcBef>
        <a:spcAft>
          <a:spcPct val="0"/>
        </a:spcAft>
        <a:defRPr sz="4400">
          <a:solidFill>
            <a:schemeClr val="tx1"/>
          </a:solidFill>
          <a:latin typeface="Lucida Sans" pitchFamily="34" charset="0"/>
        </a:defRPr>
      </a:lvl5pPr>
      <a:lvl6pPr marL="457200" algn="ctr" rtl="0" fontAlgn="base">
        <a:spcBef>
          <a:spcPct val="0"/>
        </a:spcBef>
        <a:spcAft>
          <a:spcPct val="0"/>
        </a:spcAft>
        <a:defRPr sz="4400">
          <a:solidFill>
            <a:schemeClr val="tx1"/>
          </a:solidFill>
          <a:latin typeface="Lucida Sans" pitchFamily="34" charset="0"/>
        </a:defRPr>
      </a:lvl6pPr>
      <a:lvl7pPr marL="914400" algn="ctr" rtl="0" fontAlgn="base">
        <a:spcBef>
          <a:spcPct val="0"/>
        </a:spcBef>
        <a:spcAft>
          <a:spcPct val="0"/>
        </a:spcAft>
        <a:defRPr sz="4400">
          <a:solidFill>
            <a:schemeClr val="tx1"/>
          </a:solidFill>
          <a:latin typeface="Lucida Sans" pitchFamily="34" charset="0"/>
        </a:defRPr>
      </a:lvl7pPr>
      <a:lvl8pPr marL="1371600" algn="ctr" rtl="0" fontAlgn="base">
        <a:spcBef>
          <a:spcPct val="0"/>
        </a:spcBef>
        <a:spcAft>
          <a:spcPct val="0"/>
        </a:spcAft>
        <a:defRPr sz="4400">
          <a:solidFill>
            <a:schemeClr val="tx1"/>
          </a:solidFill>
          <a:latin typeface="Lucida Sans" pitchFamily="34" charset="0"/>
        </a:defRPr>
      </a:lvl8pPr>
      <a:lvl9pPr marL="1828800" algn="ctr" rtl="0" fontAlgn="base">
        <a:spcBef>
          <a:spcPct val="0"/>
        </a:spcBef>
        <a:spcAft>
          <a:spcPct val="0"/>
        </a:spcAft>
        <a:defRPr sz="4400">
          <a:solidFill>
            <a:schemeClr val="tx1"/>
          </a:solidFill>
          <a:latin typeface="Lucida San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3.bp.blogspot.com/-AK7zpLqgEt0/TvcCEsjQ08I/AAAAAAAAANE/XKqS4g-uqDY/s1600/Picture1.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cstate="print"/>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857628"/>
            <a:ext cx="5638800" cy="1015663"/>
          </a:xfrm>
          <a:prstGeom prst="rect">
            <a:avLst/>
          </a:prstGeom>
          <a:noFill/>
          <a:ln w="9525">
            <a:noFill/>
            <a:miter lim="800000"/>
            <a:headEnd/>
            <a:tailEnd/>
          </a:ln>
        </p:spPr>
        <p:txBody>
          <a:bodyPr wrap="square">
            <a:spAutoFit/>
          </a:bodyPr>
          <a:lstStyle/>
          <a:p>
            <a:pPr algn="ctr"/>
            <a:r>
              <a:rPr lang="id-ID" sz="2000" b="1" dirty="0" smtClean="0">
                <a:solidFill>
                  <a:schemeClr val="bg1"/>
                </a:solidFill>
              </a:rPr>
              <a:t>Pertemuan 1:</a:t>
            </a:r>
          </a:p>
          <a:p>
            <a:pPr algn="ctr"/>
            <a:r>
              <a:rPr lang="id-ID" sz="2000" b="1" dirty="0" smtClean="0">
                <a:solidFill>
                  <a:schemeClr val="bg1"/>
                </a:solidFill>
              </a:rPr>
              <a:t>TES </a:t>
            </a:r>
            <a:r>
              <a:rPr lang="id-ID" sz="2000" b="1" dirty="0" smtClean="0">
                <a:solidFill>
                  <a:schemeClr val="bg1"/>
                </a:solidFill>
              </a:rPr>
              <a:t>PROYEKSI T.A.T</a:t>
            </a:r>
            <a:r>
              <a:rPr lang="id-ID" sz="2000" b="1" dirty="0" smtClean="0">
                <a:solidFill>
                  <a:schemeClr val="bg1"/>
                </a:solidFill>
              </a:rPr>
              <a:t>.</a:t>
            </a:r>
          </a:p>
          <a:p>
            <a:pPr algn="ctr"/>
            <a:r>
              <a:rPr lang="id-ID" sz="2000" b="1" dirty="0" smtClean="0">
                <a:solidFill>
                  <a:schemeClr val="bg1"/>
                </a:solidFill>
              </a:rPr>
              <a:t>(</a:t>
            </a:r>
            <a:r>
              <a:rPr lang="id-ID" b="1" dirty="0" smtClean="0">
                <a:solidFill>
                  <a:schemeClr val="bg1"/>
                </a:solidFill>
              </a:rPr>
              <a:t>Oleh Winanti S.Respati &amp; Sulis Mariyanti)</a:t>
            </a:r>
            <a:endParaRPr lang="en-US"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85800"/>
            <a:ext cx="8229600" cy="685800"/>
          </a:xfrm>
        </p:spPr>
        <p:txBody>
          <a:bodyPr/>
          <a:lstStyle/>
          <a:p>
            <a:pPr>
              <a:spcBef>
                <a:spcPct val="50000"/>
              </a:spcBef>
            </a:pPr>
            <a:r>
              <a:rPr lang="id-ID" sz="3200" dirty="0" smtClean="0">
                <a:latin typeface="Berlin Sans FB" pitchFamily="34" charset="0"/>
              </a:rPr>
              <a:t>Thematic Apperception Test (T.A.T.)</a:t>
            </a:r>
            <a:endParaRPr lang="id-ID" sz="3200" dirty="0" smtClean="0">
              <a:latin typeface="Berlin Sans FB" pitchFamily="34" charset="0"/>
              <a:cs typeface="Arial" charset="0"/>
            </a:endParaRPr>
          </a:p>
        </p:txBody>
      </p:sp>
      <p:sp>
        <p:nvSpPr>
          <p:cNvPr id="5124" name="Content Placeholder 5"/>
          <p:cNvSpPr>
            <a:spLocks noGrp="1"/>
          </p:cNvSpPr>
          <p:nvPr>
            <p:ph idx="1"/>
          </p:nvPr>
        </p:nvSpPr>
        <p:spPr>
          <a:xfrm>
            <a:off x="457200" y="1524000"/>
            <a:ext cx="8229600" cy="4602163"/>
          </a:xfrm>
        </p:spPr>
        <p:txBody>
          <a:bodyPr/>
          <a:lstStyle/>
          <a:p>
            <a:pPr>
              <a:buFont typeface="Arial" pitchFamily="34" charset="0"/>
              <a:buChar char="•"/>
            </a:pPr>
            <a:r>
              <a:rPr lang="id-ID" sz="2800" dirty="0" smtClean="0">
                <a:latin typeface="Berlin Sans FB" pitchFamily="34" charset="0"/>
              </a:rPr>
              <a:t>T.A.T berupa kartu yg digunakan untuk menggali </a:t>
            </a:r>
            <a:r>
              <a:rPr lang="id-ID" sz="2800" dirty="0" smtClean="0">
                <a:solidFill>
                  <a:srgbClr val="FF0000"/>
                </a:solidFill>
                <a:latin typeface="Berlin Sans FB" pitchFamily="34" charset="0"/>
              </a:rPr>
              <a:t>ekspresi</a:t>
            </a:r>
          </a:p>
          <a:p>
            <a:pPr>
              <a:buFont typeface="Arial" pitchFamily="34" charset="0"/>
              <a:buChar char="•"/>
            </a:pPr>
            <a:r>
              <a:rPr lang="id-ID" sz="2800" dirty="0" smtClean="0">
                <a:latin typeface="Berlin Sans FB" pitchFamily="34" charset="0"/>
              </a:rPr>
              <a:t>Kartu T.A.T dikategorisasikan berdasarkan </a:t>
            </a:r>
            <a:r>
              <a:rPr lang="id-ID" sz="2800" dirty="0" smtClean="0">
                <a:solidFill>
                  <a:srgbClr val="FF0000"/>
                </a:solidFill>
                <a:latin typeface="Berlin Sans FB" pitchFamily="34" charset="0"/>
              </a:rPr>
              <a:t>Gender</a:t>
            </a:r>
          </a:p>
          <a:p>
            <a:pPr>
              <a:buNone/>
            </a:pPr>
            <a:r>
              <a:rPr lang="id-ID" sz="2800" dirty="0">
                <a:latin typeface="Berlin Sans FB" pitchFamily="34" charset="0"/>
              </a:rPr>
              <a:t>	</a:t>
            </a:r>
            <a:r>
              <a:rPr lang="id-ID" sz="2800" dirty="0" smtClean="0">
                <a:latin typeface="Berlin Sans FB" pitchFamily="34" charset="0"/>
              </a:rPr>
              <a:t>B = Boys		M – F = Male/ Female</a:t>
            </a:r>
          </a:p>
          <a:p>
            <a:pPr>
              <a:buNone/>
            </a:pPr>
            <a:r>
              <a:rPr lang="id-ID" sz="2800" dirty="0">
                <a:latin typeface="Berlin Sans FB" pitchFamily="34" charset="0"/>
              </a:rPr>
              <a:t>	</a:t>
            </a:r>
            <a:r>
              <a:rPr lang="id-ID" sz="2800" dirty="0" smtClean="0">
                <a:latin typeface="Berlin Sans FB" pitchFamily="34" charset="0"/>
              </a:rPr>
              <a:t>G = Girls</a:t>
            </a:r>
          </a:p>
          <a:p>
            <a:pPr>
              <a:buNone/>
            </a:pPr>
            <a:endParaRPr lang="id-ID" sz="2800" dirty="0">
              <a:latin typeface="Berlin Sans FB" pitchFamily="34" charset="0"/>
            </a:endParaRPr>
          </a:p>
          <a:p>
            <a:pPr>
              <a:buFont typeface="Arial" pitchFamily="34" charset="0"/>
              <a:buChar char="•"/>
            </a:pPr>
            <a:r>
              <a:rPr lang="id-ID" sz="2800" dirty="0" smtClean="0">
                <a:latin typeface="Berlin Sans FB" pitchFamily="34" charset="0"/>
              </a:rPr>
              <a:t>T.A.T. dapat digunakan untuk usia </a:t>
            </a:r>
            <a:r>
              <a:rPr lang="id-ID" sz="2800" dirty="0" smtClean="0">
                <a:solidFill>
                  <a:srgbClr val="FF0000"/>
                </a:solidFill>
                <a:latin typeface="Berlin Sans FB" pitchFamily="34" charset="0"/>
              </a:rPr>
              <a:t>di atas 14 tahun</a:t>
            </a:r>
            <a:r>
              <a:rPr lang="id-ID" sz="2800" dirty="0" smtClean="0">
                <a:latin typeface="Berlin Sans FB" pitchFamily="34" charset="0"/>
              </a:rPr>
              <a:t>, </a:t>
            </a:r>
          </a:p>
          <a:p>
            <a:pPr>
              <a:buFont typeface="Arial" pitchFamily="34" charset="0"/>
              <a:buChar char="•"/>
            </a:pPr>
            <a:r>
              <a:rPr lang="id-ID" sz="2800" dirty="0" smtClean="0">
                <a:latin typeface="Berlin Sans FB" pitchFamily="34" charset="0"/>
              </a:rPr>
              <a:t>C.A.T. dapat digunakan untuk usia 4 – 14 tahun</a:t>
            </a:r>
          </a:p>
          <a:p>
            <a:endParaRPr lang="id-ID" sz="2200" dirty="0" smtClean="0">
              <a:latin typeface="Arial" charset="0"/>
              <a:cs typeface="Arial" charset="0"/>
            </a:endParaRPr>
          </a:p>
        </p:txBody>
      </p:sp>
    </p:spTree>
    <p:extLst>
      <p:ext uri="{BB962C8B-B14F-4D97-AF65-F5344CB8AC3E}">
        <p14:creationId xmlns:p14="http://schemas.microsoft.com/office/powerpoint/2010/main" xmlns="" val="144059651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6148" name="Content Placeholder 5"/>
          <p:cNvSpPr>
            <a:spLocks noGrp="1"/>
          </p:cNvSpPr>
          <p:nvPr>
            <p:ph idx="1"/>
          </p:nvPr>
        </p:nvSpPr>
        <p:spPr>
          <a:xfrm>
            <a:off x="457200" y="1524000"/>
            <a:ext cx="8229600" cy="4602163"/>
          </a:xfrm>
        </p:spPr>
        <p:txBody>
          <a:bodyPr/>
          <a:lstStyle/>
          <a:p>
            <a:r>
              <a:rPr lang="id-ID" dirty="0" smtClean="0">
                <a:latin typeface="Berlin Sans FB" pitchFamily="34" charset="0"/>
              </a:rPr>
              <a:t>Murray (1943) menggambarkan T.A.T. sebagai suatu metode bagi interpreter yang terlatih untuk mengungkapkan beberapa dari dorongan </a:t>
            </a:r>
            <a:r>
              <a:rPr lang="id-ID" dirty="0" smtClean="0">
                <a:solidFill>
                  <a:srgbClr val="FF0000"/>
                </a:solidFill>
                <a:latin typeface="Berlin Sans FB" pitchFamily="34" charset="0"/>
              </a:rPr>
              <a:t>emosi, sentimen, kompleks</a:t>
            </a:r>
            <a:r>
              <a:rPr lang="id-ID" dirty="0" smtClean="0">
                <a:latin typeface="Berlin Sans FB" pitchFamily="34" charset="0"/>
              </a:rPr>
              <a:t>, dan </a:t>
            </a:r>
            <a:r>
              <a:rPr lang="id-ID" dirty="0" smtClean="0">
                <a:solidFill>
                  <a:srgbClr val="FF0000"/>
                </a:solidFill>
                <a:latin typeface="Berlin Sans FB" pitchFamily="34" charset="0"/>
              </a:rPr>
              <a:t>konflik kepribadian</a:t>
            </a:r>
            <a:r>
              <a:rPr lang="id-ID" dirty="0" smtClean="0">
                <a:latin typeface="Berlin Sans FB" pitchFamily="34" charset="0"/>
              </a:rPr>
              <a:t> yang dominan dalam diri seseorang. </a:t>
            </a:r>
          </a:p>
          <a:p>
            <a:endParaRPr lang="id-ID" sz="2400" dirty="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6148" name="Content Placeholder 5"/>
          <p:cNvSpPr>
            <a:spLocks noGrp="1"/>
          </p:cNvSpPr>
          <p:nvPr>
            <p:ph idx="1"/>
          </p:nvPr>
        </p:nvSpPr>
        <p:spPr>
          <a:xfrm>
            <a:off x="457200" y="1524000"/>
            <a:ext cx="8229600" cy="4602163"/>
          </a:xfrm>
        </p:spPr>
        <p:txBody>
          <a:bodyPr/>
          <a:lstStyle/>
          <a:p>
            <a:pPr marL="0" indent="0">
              <a:buNone/>
            </a:pPr>
            <a:r>
              <a:rPr lang="id-ID" sz="2800" dirty="0" smtClean="0">
                <a:solidFill>
                  <a:srgbClr val="FF0000"/>
                </a:solidFill>
                <a:latin typeface="Berlin Sans FB" pitchFamily="34" charset="0"/>
              </a:rPr>
              <a:t>Kegunaan T.A.T</a:t>
            </a:r>
          </a:p>
          <a:p>
            <a:r>
              <a:rPr lang="id-ID" sz="2800" dirty="0" smtClean="0">
                <a:latin typeface="Berlin Sans FB" pitchFamily="34" charset="0"/>
              </a:rPr>
              <a:t>Mengungkapkan </a:t>
            </a:r>
            <a:r>
              <a:rPr lang="id-ID" sz="2800" dirty="0" smtClean="0">
                <a:solidFill>
                  <a:srgbClr val="FF0000"/>
                </a:solidFill>
                <a:latin typeface="Berlin Sans FB" pitchFamily="34" charset="0"/>
              </a:rPr>
              <a:t>Dinamika Kepribadian</a:t>
            </a:r>
            <a:r>
              <a:rPr lang="id-ID" sz="2800" dirty="0" smtClean="0">
                <a:latin typeface="Berlin Sans FB" pitchFamily="34" charset="0"/>
              </a:rPr>
              <a:t> (dorongan emosi, Needs, Konflik)</a:t>
            </a:r>
          </a:p>
          <a:p>
            <a:r>
              <a:rPr lang="id-ID" sz="2800" dirty="0" smtClean="0">
                <a:latin typeface="Berlin Sans FB" pitchFamily="34" charset="0"/>
              </a:rPr>
              <a:t>Menginterpretasikan Perilaku </a:t>
            </a:r>
            <a:r>
              <a:rPr lang="id-ID" sz="2800" dirty="0" smtClean="0">
                <a:solidFill>
                  <a:srgbClr val="FF0000"/>
                </a:solidFill>
                <a:latin typeface="Berlin Sans FB" pitchFamily="34" charset="0"/>
              </a:rPr>
              <a:t>Abnormal </a:t>
            </a:r>
            <a:r>
              <a:rPr lang="id-ID" sz="2800" dirty="0" smtClean="0">
                <a:latin typeface="Berlin Sans FB" pitchFamily="34" charset="0"/>
              </a:rPr>
              <a:t>(psikomatis, neurosis, psikosis)</a:t>
            </a:r>
          </a:p>
          <a:p>
            <a:r>
              <a:rPr lang="id-ID" sz="2800" dirty="0" smtClean="0">
                <a:latin typeface="Berlin Sans FB" pitchFamily="34" charset="0"/>
              </a:rPr>
              <a:t>Media </a:t>
            </a:r>
            <a:r>
              <a:rPr lang="id-ID" sz="2800" dirty="0" smtClean="0">
                <a:solidFill>
                  <a:srgbClr val="FF0000"/>
                </a:solidFill>
                <a:latin typeface="Berlin Sans FB" pitchFamily="34" charset="0"/>
              </a:rPr>
              <a:t>good rapport</a:t>
            </a:r>
            <a:r>
              <a:rPr lang="id-ID" sz="2800" dirty="0" smtClean="0">
                <a:latin typeface="Berlin Sans FB" pitchFamily="34" charset="0"/>
              </a:rPr>
              <a:t> untuk sesi interview, konseling, psikoterapi</a:t>
            </a:r>
          </a:p>
          <a:p>
            <a:endParaRPr lang="id-ID" sz="2400" dirty="0" smtClean="0"/>
          </a:p>
        </p:txBody>
      </p:sp>
    </p:spTree>
    <p:extLst>
      <p:ext uri="{BB962C8B-B14F-4D97-AF65-F5344CB8AC3E}">
        <p14:creationId xmlns:p14="http://schemas.microsoft.com/office/powerpoint/2010/main" xmlns="" val="306357225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6148" name="Content Placeholder 5"/>
          <p:cNvSpPr>
            <a:spLocks noGrp="1"/>
          </p:cNvSpPr>
          <p:nvPr>
            <p:ph idx="1"/>
          </p:nvPr>
        </p:nvSpPr>
        <p:spPr>
          <a:xfrm>
            <a:off x="457200" y="1524000"/>
            <a:ext cx="8229600" cy="4602163"/>
          </a:xfrm>
        </p:spPr>
        <p:txBody>
          <a:bodyPr/>
          <a:lstStyle/>
          <a:p>
            <a:pPr marL="0" indent="0">
              <a:buNone/>
            </a:pPr>
            <a:r>
              <a:rPr lang="id-ID" dirty="0" smtClean="0">
                <a:latin typeface="Berlin Sans FB" pitchFamily="34" charset="0"/>
              </a:rPr>
              <a:t>Dasar Pemikiran Penggunaan T.A.T</a:t>
            </a:r>
          </a:p>
          <a:p>
            <a:r>
              <a:rPr lang="id-ID" dirty="0" smtClean="0">
                <a:latin typeface="Berlin Sans FB" pitchFamily="34" charset="0"/>
              </a:rPr>
              <a:t>Tidak semua individu dapat  </a:t>
            </a:r>
            <a:r>
              <a:rPr lang="id-ID" dirty="0" smtClean="0">
                <a:solidFill>
                  <a:srgbClr val="FF0000"/>
                </a:solidFill>
                <a:latin typeface="Berlin Sans FB" pitchFamily="34" charset="0"/>
              </a:rPr>
              <a:t>mengkomuni-kasikan</a:t>
            </a:r>
            <a:r>
              <a:rPr lang="id-ID" dirty="0" smtClean="0">
                <a:latin typeface="Berlin Sans FB" pitchFamily="34" charset="0"/>
              </a:rPr>
              <a:t> dg jelas ide dan sikapnya dalam kesadaran</a:t>
            </a:r>
          </a:p>
          <a:p>
            <a:r>
              <a:rPr lang="id-ID" dirty="0" smtClean="0">
                <a:latin typeface="Berlin Sans FB" pitchFamily="34" charset="0"/>
              </a:rPr>
              <a:t>Banyak  hal </a:t>
            </a:r>
            <a:r>
              <a:rPr lang="id-ID" dirty="0" smtClean="0">
                <a:solidFill>
                  <a:srgbClr val="FF0000"/>
                </a:solidFill>
                <a:latin typeface="Berlin Sans FB" pitchFamily="34" charset="0"/>
              </a:rPr>
              <a:t>yg tidak disadari</a:t>
            </a:r>
            <a:r>
              <a:rPr lang="id-ID" dirty="0" smtClean="0">
                <a:latin typeface="Berlin Sans FB" pitchFamily="34" charset="0"/>
              </a:rPr>
              <a:t> oleh seseorang yg tidak mampu diungkapkan</a:t>
            </a:r>
          </a:p>
        </p:txBody>
      </p:sp>
    </p:spTree>
    <p:extLst>
      <p:ext uri="{BB962C8B-B14F-4D97-AF65-F5344CB8AC3E}">
        <p14:creationId xmlns:p14="http://schemas.microsoft.com/office/powerpoint/2010/main" xmlns="" val="269626532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6148" name="Content Placeholder 5"/>
          <p:cNvSpPr>
            <a:spLocks noGrp="1"/>
          </p:cNvSpPr>
          <p:nvPr>
            <p:ph idx="1"/>
          </p:nvPr>
        </p:nvSpPr>
        <p:spPr>
          <a:xfrm>
            <a:off x="457200" y="1524000"/>
            <a:ext cx="8229600" cy="4602163"/>
          </a:xfrm>
        </p:spPr>
        <p:txBody>
          <a:bodyPr/>
          <a:lstStyle/>
          <a:p>
            <a:r>
              <a:rPr lang="id-ID" dirty="0" smtClean="0">
                <a:latin typeface="Berlin Sans FB" pitchFamily="34" charset="0"/>
              </a:rPr>
              <a:t>Nilai khusus T.A.T. terletak pada kekuatan untuk mengekspose kecenderungan-kecen-derungan yang </a:t>
            </a:r>
            <a:r>
              <a:rPr lang="id-ID" dirty="0" smtClean="0">
                <a:solidFill>
                  <a:srgbClr val="FF0000"/>
                </a:solidFill>
                <a:latin typeface="Berlin Sans FB" pitchFamily="34" charset="0"/>
              </a:rPr>
              <a:t>mendasari tingkah laku</a:t>
            </a:r>
            <a:r>
              <a:rPr lang="id-ID" dirty="0" smtClean="0">
                <a:latin typeface="Berlin Sans FB" pitchFamily="34" charset="0"/>
              </a:rPr>
              <a:t> individu yang ditutupinya, kecenderungan yang ia </a:t>
            </a:r>
            <a:r>
              <a:rPr lang="id-ID" dirty="0" smtClean="0">
                <a:solidFill>
                  <a:srgbClr val="FF0000"/>
                </a:solidFill>
                <a:latin typeface="Berlin Sans FB" pitchFamily="34" charset="0"/>
              </a:rPr>
              <a:t>tidak mau mengakui</a:t>
            </a:r>
            <a:r>
              <a:rPr lang="id-ID" dirty="0" smtClean="0">
                <a:latin typeface="Berlin Sans FB" pitchFamily="34" charset="0"/>
              </a:rPr>
              <a:t>nya, atau tidak dapat mengakuinya karena hal itu </a:t>
            </a:r>
            <a:r>
              <a:rPr lang="id-ID" dirty="0" smtClean="0">
                <a:solidFill>
                  <a:srgbClr val="FF0000"/>
                </a:solidFill>
                <a:latin typeface="Berlin Sans FB" pitchFamily="34" charset="0"/>
              </a:rPr>
              <a:t>tidak disadarinya</a:t>
            </a:r>
            <a:endParaRPr lang="id-ID" dirty="0" smtClean="0">
              <a:latin typeface="Berlin Sans FB"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r>
              <a:rPr lang="id-ID" dirty="0" smtClean="0">
                <a:latin typeface="Berlin Sans FB" pitchFamily="34" charset="0"/>
              </a:rPr>
              <a:t>T.A.T berbeda dari Rorschach dan tes proyektif yang menggunakan “bercak tinta” lainnya karena T.A.T. menampilkan stimuli yang </a:t>
            </a:r>
            <a:r>
              <a:rPr lang="id-ID" dirty="0" smtClean="0">
                <a:solidFill>
                  <a:srgbClr val="FF0000"/>
                </a:solidFill>
                <a:latin typeface="Berlin Sans FB" pitchFamily="34" charset="0"/>
              </a:rPr>
              <a:t>lebih berstruktur</a:t>
            </a:r>
            <a:r>
              <a:rPr lang="id-ID" dirty="0" smtClean="0">
                <a:latin typeface="Berlin Sans FB" pitchFamily="34" charset="0"/>
              </a:rPr>
              <a:t> dan memerlukan respons verbal yang kompleks dan terorganisir. </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r>
              <a:rPr lang="id-ID" dirty="0" smtClean="0">
                <a:latin typeface="Berlin Sans FB" pitchFamily="34" charset="0"/>
              </a:rPr>
              <a:t>Selain itu, T.A.T. berpegang pada metode interpretasi yang lebih kualitatif dan mengukur ciri-ciri “</a:t>
            </a:r>
            <a:r>
              <a:rPr lang="id-ID" dirty="0" smtClean="0">
                <a:solidFill>
                  <a:srgbClr val="FF0000"/>
                </a:solidFill>
                <a:latin typeface="Berlin Sans FB" pitchFamily="34" charset="0"/>
              </a:rPr>
              <a:t>di sini dan sekarang</a:t>
            </a:r>
            <a:r>
              <a:rPr lang="id-ID" dirty="0" smtClean="0">
                <a:latin typeface="Berlin Sans FB" pitchFamily="34" charset="0"/>
              </a:rPr>
              <a:t>” dari situasi hidup seseorang dan bukannya struktur kepribadian tersembunyi si individu. </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7172"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Sejak awalnya, T.A.T telah menjadi tes psikologis yang digunakan secara luas dalam </a:t>
            </a:r>
            <a:r>
              <a:rPr lang="id-ID" sz="3600" dirty="0" smtClean="0">
                <a:solidFill>
                  <a:srgbClr val="FF0000"/>
                </a:solidFill>
                <a:latin typeface="Berlin Sans FB" pitchFamily="34" charset="0"/>
              </a:rPr>
              <a:t>praktik klinis</a:t>
            </a:r>
            <a:r>
              <a:rPr lang="id-ID" sz="3600" dirty="0" smtClean="0">
                <a:latin typeface="Berlin Sans FB" pitchFamily="34" charset="0"/>
              </a:rPr>
              <a:t> dan juga digunakan sebagai model pengembangan tes-tes sejenisnya.</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Materi T.A.T. terdiri dari </a:t>
            </a:r>
            <a:r>
              <a:rPr lang="id-ID" sz="3600" dirty="0" smtClean="0">
                <a:solidFill>
                  <a:srgbClr val="FF0000"/>
                </a:solidFill>
                <a:latin typeface="Berlin Sans FB" pitchFamily="34" charset="0"/>
              </a:rPr>
              <a:t>20 kartu</a:t>
            </a:r>
            <a:r>
              <a:rPr lang="id-ID" sz="3600" dirty="0" smtClean="0">
                <a:latin typeface="Berlin Sans FB" pitchFamily="34" charset="0"/>
              </a:rPr>
              <a:t> dengan gambar-gambar yang </a:t>
            </a:r>
            <a:r>
              <a:rPr lang="id-ID" sz="3600" i="1" dirty="0" smtClean="0">
                <a:solidFill>
                  <a:srgbClr val="FF0000"/>
                </a:solidFill>
                <a:latin typeface="Berlin Sans FB" pitchFamily="34" charset="0"/>
              </a:rPr>
              <a:t>ambiguous.</a:t>
            </a:r>
            <a:r>
              <a:rPr lang="id-ID" sz="3600" i="1" dirty="0" smtClean="0">
                <a:latin typeface="Berlin Sans FB" pitchFamily="34" charset="0"/>
              </a:rPr>
              <a:t> </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r>
              <a:rPr lang="id-ID" sz="3600" i="1" dirty="0" smtClean="0">
                <a:latin typeface="Berlin Sans FB" pitchFamily="34" charset="0"/>
              </a:rPr>
              <a:t>Testee </a:t>
            </a:r>
            <a:r>
              <a:rPr lang="id-ID" sz="3600" dirty="0" smtClean="0">
                <a:latin typeface="Berlin Sans FB" pitchFamily="34" charset="0"/>
              </a:rPr>
              <a:t>diinstruksikan untuk membuat cerita yang mencakup apa yang </a:t>
            </a:r>
            <a:r>
              <a:rPr lang="id-ID" sz="3600" dirty="0" smtClean="0">
                <a:solidFill>
                  <a:srgbClr val="FF0000"/>
                </a:solidFill>
                <a:latin typeface="Berlin Sans FB" pitchFamily="34" charset="0"/>
              </a:rPr>
              <a:t>sedang berlangsung</a:t>
            </a:r>
            <a:r>
              <a:rPr lang="id-ID" sz="3600" dirty="0" smtClean="0">
                <a:latin typeface="Berlin Sans FB" pitchFamily="34" charset="0"/>
              </a:rPr>
              <a:t> di gambar, pikiran-pikiran dan perasaan pelaku-pelaku cerita, kejadian apa yang </a:t>
            </a:r>
            <a:r>
              <a:rPr lang="id-ID" sz="3600" dirty="0" smtClean="0">
                <a:solidFill>
                  <a:srgbClr val="FF0000"/>
                </a:solidFill>
                <a:latin typeface="Berlin Sans FB" pitchFamily="34" charset="0"/>
              </a:rPr>
              <a:t>mengawali</a:t>
            </a:r>
            <a:r>
              <a:rPr lang="id-ID" sz="3600" dirty="0" smtClean="0">
                <a:latin typeface="Berlin Sans FB" pitchFamily="34" charset="0"/>
              </a:rPr>
              <a:t> situasi ini, dan </a:t>
            </a:r>
            <a:r>
              <a:rPr lang="id-ID" sz="3600" dirty="0" smtClean="0">
                <a:solidFill>
                  <a:srgbClr val="FF0000"/>
                </a:solidFill>
                <a:latin typeface="Berlin Sans FB" pitchFamily="34" charset="0"/>
              </a:rPr>
              <a:t>kelanjutan</a:t>
            </a:r>
            <a:r>
              <a:rPr lang="id-ID" sz="3600" dirty="0" smtClean="0">
                <a:latin typeface="Berlin Sans FB" pitchFamily="34" charset="0"/>
              </a:rPr>
              <a:t> dari peristiwa ini.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SUB#LIST copy.jpg"/>
          <p:cNvPicPr>
            <a:picLocks noChangeAspect="1"/>
          </p:cNvPicPr>
          <p:nvPr/>
        </p:nvPicPr>
        <p:blipFill>
          <a:blip r:embed="rId3" cstate="print"/>
          <a:srcRect/>
          <a:stretch>
            <a:fillRect/>
          </a:stretch>
        </p:blipFill>
        <p:spPr bwMode="auto">
          <a:xfrm>
            <a:off x="11113" y="3175"/>
            <a:ext cx="9144000" cy="6858000"/>
          </a:xfrm>
          <a:prstGeom prst="rect">
            <a:avLst/>
          </a:prstGeom>
          <a:noFill/>
          <a:ln w="9525">
            <a:noFill/>
            <a:miter lim="800000"/>
            <a:headEnd/>
            <a:tailEnd/>
          </a:ln>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Teori Murray </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Tema utama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Instruksi &amp; Administrasi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Pencatatan data T.A.T  </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Karakteristik tiap kartu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Reliabilitas &amp; Validitas T.A.T </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Sejarah Tes proyeksi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8196"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Testee dapat menginterpretasikan respons-respons individu baik secara </a:t>
            </a:r>
            <a:r>
              <a:rPr lang="id-ID" sz="3600" dirty="0" smtClean="0">
                <a:solidFill>
                  <a:srgbClr val="FF0000"/>
                </a:solidFill>
                <a:latin typeface="Berlin Sans FB" pitchFamily="34" charset="0"/>
              </a:rPr>
              <a:t>kuantitatif</a:t>
            </a:r>
            <a:r>
              <a:rPr lang="id-ID" sz="3600" dirty="0" smtClean="0">
                <a:latin typeface="Berlin Sans FB" pitchFamily="34" charset="0"/>
              </a:rPr>
              <a:t> (dengan menggunakan skala untuk mengukur intensitas, lamanya, kekerapan munculnya needs) atau secara </a:t>
            </a:r>
            <a:r>
              <a:rPr lang="id-ID" sz="3600" dirty="0" smtClean="0">
                <a:solidFill>
                  <a:srgbClr val="FF0000"/>
                </a:solidFill>
                <a:latin typeface="Berlin Sans FB" pitchFamily="34" charset="0"/>
              </a:rPr>
              <a:t>kualitatif</a:t>
            </a:r>
            <a:r>
              <a:rPr lang="id-ID" sz="3600" dirty="0" smtClean="0">
                <a:latin typeface="Berlin Sans FB" pitchFamily="34" charset="0"/>
              </a:rPr>
              <a:t> (mengevaluasi </a:t>
            </a:r>
            <a:r>
              <a:rPr lang="id-ID" sz="3600" dirty="0" smtClean="0">
                <a:solidFill>
                  <a:srgbClr val="FF0000"/>
                </a:solidFill>
                <a:latin typeface="Berlin Sans FB" pitchFamily="34" charset="0"/>
              </a:rPr>
              <a:t>tema </a:t>
            </a:r>
            <a:r>
              <a:rPr lang="id-ID" sz="3600" dirty="0" smtClean="0">
                <a:latin typeface="Berlin Sans FB" pitchFamily="34" charset="0"/>
              </a:rPr>
              <a:t>cerita secara intuitif). </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9220"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Hasil akhirnya dapat menjadi tamba-han penting dan suplemen bagi tes-tes psikologis lainnya karena T.A.T. memberikan bukan hanya jenis informasi yang sangat kaya, bervariasi dan kompleks, namun juga data pribadi yang </a:t>
            </a:r>
            <a:r>
              <a:rPr lang="id-ID" sz="3600" dirty="0" smtClean="0">
                <a:solidFill>
                  <a:srgbClr val="FF0000"/>
                </a:solidFill>
                <a:latin typeface="Berlin Sans FB" pitchFamily="34" charset="0"/>
              </a:rPr>
              <a:t>menerobos penolakan sadar subjek</a:t>
            </a:r>
            <a:r>
              <a:rPr lang="id-ID" sz="3600" dirty="0" smtClean="0">
                <a:latin typeface="Berlin Sans FB" pitchFamily="34" charset="0"/>
              </a:rPr>
              <a:t>. </a:t>
            </a:r>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Sebagai tambahan turunan-turunan T.A.T. (C.A.T; S.A.T) dikembangkan sejumlah pendekatan cara skoring dan interpretasi T.A.T. itu sendiri. Cara skoring </a:t>
            </a:r>
            <a:r>
              <a:rPr lang="id-ID" sz="3600" dirty="0" smtClean="0">
                <a:solidFill>
                  <a:srgbClr val="FF0000"/>
                </a:solidFill>
                <a:latin typeface="Berlin Sans FB" pitchFamily="34" charset="0"/>
              </a:rPr>
              <a:t>Bellak.</a:t>
            </a:r>
            <a:r>
              <a:rPr lang="id-ID" sz="3600" dirty="0" smtClean="0">
                <a:latin typeface="Berlin Sans FB" pitchFamily="34" charset="0"/>
              </a:rPr>
              <a:t> </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Pendekatan aslinya dari Murray melibatkan penilaian pelaku cerita yang mana yang menjadi </a:t>
            </a:r>
            <a:r>
              <a:rPr lang="id-ID" sz="3600" dirty="0" smtClean="0">
                <a:solidFill>
                  <a:srgbClr val="FF0000"/>
                </a:solidFill>
                <a:latin typeface="Berlin Sans FB" pitchFamily="34" charset="0"/>
              </a:rPr>
              <a:t>“hero”, atau </a:t>
            </a:r>
            <a:r>
              <a:rPr lang="id-ID" sz="3600" i="1" dirty="0" smtClean="0">
                <a:solidFill>
                  <a:srgbClr val="FF0000"/>
                </a:solidFill>
                <a:latin typeface="Berlin Sans FB" pitchFamily="34" charset="0"/>
              </a:rPr>
              <a:t>figur focal,</a:t>
            </a:r>
            <a:r>
              <a:rPr lang="id-ID" sz="3600" i="1" dirty="0" smtClean="0">
                <a:latin typeface="Berlin Sans FB" pitchFamily="34" charset="0"/>
              </a:rPr>
              <a:t> </a:t>
            </a:r>
            <a:r>
              <a:rPr lang="id-ID" sz="3600" dirty="0" smtClean="0">
                <a:latin typeface="Berlin Sans FB" pitchFamily="34" charset="0"/>
              </a:rPr>
              <a:t>dan lalu mengkuantifika-sikan intensitas relatif dari </a:t>
            </a:r>
            <a:r>
              <a:rPr lang="id-ID" sz="3600" dirty="0" smtClean="0">
                <a:solidFill>
                  <a:srgbClr val="FF0000"/>
                </a:solidFill>
                <a:latin typeface="Berlin Sans FB" pitchFamily="34" charset="0"/>
              </a:rPr>
              <a:t>tiap </a:t>
            </a:r>
            <a:r>
              <a:rPr lang="id-ID" sz="3600" i="1" dirty="0" smtClean="0">
                <a:solidFill>
                  <a:srgbClr val="FF0000"/>
                </a:solidFill>
                <a:latin typeface="Berlin Sans FB" pitchFamily="34" charset="0"/>
              </a:rPr>
              <a:t>need </a:t>
            </a:r>
            <a:r>
              <a:rPr lang="id-ID" sz="3600" dirty="0" smtClean="0">
                <a:latin typeface="Berlin Sans FB" pitchFamily="34" charset="0"/>
              </a:rPr>
              <a:t>yang diekspresikan pada skala 5 poin.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r>
              <a:rPr lang="id-ID" sz="3600" dirty="0" smtClean="0">
                <a:latin typeface="Berlin Sans FB" pitchFamily="34" charset="0"/>
              </a:rPr>
              <a:t>Murray juga memasukkan pengukuran daya/kekuatan dari </a:t>
            </a:r>
            <a:r>
              <a:rPr lang="id-ID" sz="3600" dirty="0" smtClean="0">
                <a:solidFill>
                  <a:srgbClr val="FF0000"/>
                </a:solidFill>
                <a:latin typeface="Berlin Sans FB" pitchFamily="34" charset="0"/>
              </a:rPr>
              <a:t>lingkungan hero</a:t>
            </a:r>
            <a:r>
              <a:rPr lang="id-ID" sz="3600" i="1" dirty="0" smtClean="0">
                <a:latin typeface="Berlin Sans FB" pitchFamily="34" charset="0"/>
              </a:rPr>
              <a:t> </a:t>
            </a:r>
            <a:r>
              <a:rPr lang="id-ID" sz="3600" dirty="0" smtClean="0">
                <a:solidFill>
                  <a:srgbClr val="FF0000"/>
                </a:solidFill>
                <a:latin typeface="Berlin Sans FB" pitchFamily="34" charset="0"/>
              </a:rPr>
              <a:t>(</a:t>
            </a:r>
            <a:r>
              <a:rPr lang="id-ID" sz="3600" i="1" dirty="0" smtClean="0">
                <a:solidFill>
                  <a:srgbClr val="FF0000"/>
                </a:solidFill>
                <a:latin typeface="Berlin Sans FB" pitchFamily="34" charset="0"/>
              </a:rPr>
              <a:t>press),</a:t>
            </a:r>
            <a:r>
              <a:rPr lang="id-ID" sz="3600" i="1" dirty="0" smtClean="0">
                <a:latin typeface="Berlin Sans FB" pitchFamily="34" charset="0"/>
              </a:rPr>
              <a:t> </a:t>
            </a:r>
            <a:r>
              <a:rPr lang="id-ID" sz="3600" dirty="0" smtClean="0">
                <a:latin typeface="Berlin Sans FB" pitchFamily="34" charset="0"/>
              </a:rPr>
              <a:t>jenis-jenis keluarannya/hasilnya, tema dasar (</a:t>
            </a:r>
            <a:r>
              <a:rPr lang="id-ID" sz="3600" i="1" dirty="0" smtClean="0">
                <a:latin typeface="Berlin Sans FB" pitchFamily="34" charset="0"/>
              </a:rPr>
              <a:t>thema</a:t>
            </a:r>
            <a:r>
              <a:rPr lang="id-ID" sz="3600" dirty="0" smtClean="0">
                <a:latin typeface="Berlin Sans FB" pitchFamily="34" charset="0"/>
              </a:rPr>
              <a:t>), serta minat dan </a:t>
            </a:r>
            <a:r>
              <a:rPr lang="id-ID" sz="3600" i="1" dirty="0" smtClean="0">
                <a:latin typeface="Berlin Sans FB" pitchFamily="34" charset="0"/>
              </a:rPr>
              <a:t>sentiment </a:t>
            </a:r>
            <a:r>
              <a:rPr lang="id-ID" sz="3600" dirty="0" smtClean="0">
                <a:latin typeface="Berlin Sans FB" pitchFamily="34" charset="0"/>
              </a:rPr>
              <a:t>dari hero. </a:t>
            </a:r>
            <a:endParaRPr lang="id-ID" sz="3600" dirty="0" smtClean="0">
              <a:latin typeface="Berlin Sans FB" pitchFamily="34" charset="0"/>
              <a:cs typeface="Arial"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marL="0" indent="0">
              <a:buNone/>
            </a:pPr>
            <a:r>
              <a:rPr lang="id-ID" sz="3600" dirty="0" smtClean="0">
                <a:solidFill>
                  <a:srgbClr val="FF0000"/>
                </a:solidFill>
                <a:latin typeface="Berlin Sans FB" pitchFamily="34" charset="0"/>
                <a:cs typeface="Arial" charset="0"/>
              </a:rPr>
              <a:t>Contoh : Kartu 1</a:t>
            </a:r>
          </a:p>
          <a:p>
            <a:pPr marL="0" indent="0">
              <a:buNone/>
            </a:pPr>
            <a:r>
              <a:rPr lang="id-ID" sz="3600" dirty="0" smtClean="0">
                <a:latin typeface="Berlin Sans FB" pitchFamily="34" charset="0"/>
                <a:cs typeface="Arial" charset="0"/>
              </a:rPr>
              <a:t>Diskripsi Murray : Seorang anak merenungi biola yg terletak di atas meja di hadapannya</a:t>
            </a:r>
          </a:p>
          <a:p>
            <a:pPr marL="0" indent="0">
              <a:buNone/>
            </a:pPr>
            <a:endParaRPr lang="id-ID" sz="2400" dirty="0" smtClean="0">
              <a:latin typeface="Berlin Sans FB" pitchFamily="34" charset="0"/>
              <a:cs typeface="Arial" charset="0"/>
            </a:endParaRPr>
          </a:p>
        </p:txBody>
      </p:sp>
    </p:spTree>
    <p:extLst>
      <p:ext uri="{BB962C8B-B14F-4D97-AF65-F5344CB8AC3E}">
        <p14:creationId xmlns:p14="http://schemas.microsoft.com/office/powerpoint/2010/main" xmlns="" val="296203626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marL="0" indent="0">
              <a:buNone/>
            </a:pPr>
            <a:r>
              <a:rPr lang="id-ID" sz="3600" dirty="0" smtClean="0">
                <a:solidFill>
                  <a:srgbClr val="FF0000"/>
                </a:solidFill>
                <a:latin typeface="Berlin Sans FB" pitchFamily="34" charset="0"/>
                <a:cs typeface="Arial" charset="0"/>
              </a:rPr>
              <a:t>Contoh : Kartu 1</a:t>
            </a:r>
          </a:p>
          <a:p>
            <a:pPr marL="0" indent="0">
              <a:buNone/>
            </a:pPr>
            <a:endParaRPr lang="id-ID" sz="3600" dirty="0" smtClean="0">
              <a:solidFill>
                <a:srgbClr val="FF0000"/>
              </a:solidFill>
              <a:latin typeface="Berlin Sans FB" pitchFamily="34" charset="0"/>
              <a:cs typeface="Arial" charset="0"/>
            </a:endParaRPr>
          </a:p>
          <a:p>
            <a:pPr marL="0" indent="0">
              <a:buNone/>
            </a:pPr>
            <a:endParaRPr lang="id-ID" sz="2400" dirty="0" smtClean="0">
              <a:latin typeface="Berlin Sans FB" pitchFamily="34" charset="0"/>
              <a:cs typeface="Arial" charset="0"/>
            </a:endParaRPr>
          </a:p>
        </p:txBody>
      </p:sp>
      <p:pic>
        <p:nvPicPr>
          <p:cNvPr id="5" name="Content Placeholder 3" descr="http://3.bp.blogspot.com/-AK7zpLqgEt0/TvcCEsjQ08I/AAAAAAAAANE/XKqS4g-uqDY/s200/Picture1.jpg">
            <a:hlinkClick r:id="rId4"/>
          </p:cNvPr>
          <p:cNvPicPr>
            <a:picLocks/>
          </p:cNvPicPr>
          <p:nvPr/>
        </p:nvPicPr>
        <p:blipFill>
          <a:blip r:embed="rId5" cstate="print"/>
          <a:srcRect/>
          <a:stretch>
            <a:fillRect/>
          </a:stretch>
        </p:blipFill>
        <p:spPr bwMode="auto">
          <a:xfrm>
            <a:off x="381000" y="2204864"/>
            <a:ext cx="8439472" cy="3816424"/>
          </a:xfrm>
          <a:prstGeom prst="rect">
            <a:avLst/>
          </a:prstGeom>
          <a:noFill/>
          <a:ln w="9525">
            <a:noFill/>
            <a:miter lim="800000"/>
            <a:headEnd/>
            <a:tailEnd/>
          </a:ln>
        </p:spPr>
      </p:pic>
    </p:spTree>
    <p:extLst>
      <p:ext uri="{BB962C8B-B14F-4D97-AF65-F5344CB8AC3E}">
        <p14:creationId xmlns:p14="http://schemas.microsoft.com/office/powerpoint/2010/main" xmlns="" val="287454690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268760"/>
            <a:ext cx="8229600" cy="4857403"/>
          </a:xfrm>
        </p:spPr>
        <p:txBody>
          <a:bodyPr/>
          <a:lstStyle/>
          <a:p>
            <a:pPr marL="0" indent="0">
              <a:buNone/>
            </a:pPr>
            <a:r>
              <a:rPr lang="id-ID" sz="2000" dirty="0" smtClean="0">
                <a:solidFill>
                  <a:srgbClr val="FF0000"/>
                </a:solidFill>
                <a:latin typeface="Berlin Sans FB" pitchFamily="34" charset="0"/>
                <a:cs typeface="Arial" charset="0"/>
              </a:rPr>
              <a:t>CERITA SUBJEK</a:t>
            </a:r>
          </a:p>
          <a:p>
            <a:pPr marL="0" indent="0">
              <a:buNone/>
            </a:pPr>
            <a:r>
              <a:rPr lang="id-ID" sz="2200" dirty="0" smtClean="0">
                <a:latin typeface="Berlin Sans FB" pitchFamily="34" charset="0"/>
                <a:cs typeface="Arial" charset="0"/>
              </a:rPr>
              <a:t> “Seorang anak laki-laki yg mempunyai cita-cita ingin menjadi pemain biola. Anak ini akan berlatih biola, tetapi dia tidak bisa konsentrasi, karena ibunya tidak ada, pergi entah kemana. Dia sudah bertanya pada semua orang di rumah tapi tidak ada yg mengetahui-nya. Anak ini sudah terbiasa bila berlatih selalu ditunggui ibunya. </a:t>
            </a:r>
            <a:r>
              <a:rPr lang="id-ID" sz="2200" dirty="0" smtClean="0">
                <a:solidFill>
                  <a:srgbClr val="FF0000"/>
                </a:solidFill>
                <a:latin typeface="Berlin Sans FB" pitchFamily="34" charset="0"/>
                <a:cs typeface="Arial" charset="0"/>
              </a:rPr>
              <a:t>Saat ini</a:t>
            </a:r>
            <a:r>
              <a:rPr lang="id-ID" sz="2200" dirty="0" smtClean="0">
                <a:latin typeface="Berlin Sans FB" pitchFamily="34" charset="0"/>
                <a:cs typeface="Arial" charset="0"/>
              </a:rPr>
              <a:t> ibunya tidak ada, dia merasa sedih, sehingga waktu berlatih tidak bisa konsentrasi. Ia sangat mengharapkan kehadiran ibunya saat ia berlatih, karena ibunya dapat menilai apakah latihannya sudah baik atau belum. Bila ibunya tidak ada, ia kehilangan semangat untuk berlatih, yg dilakukannya melamun sambil menunggu ibunya datang. </a:t>
            </a:r>
            <a:r>
              <a:rPr lang="id-ID" sz="2200" dirty="0" smtClean="0">
                <a:solidFill>
                  <a:srgbClr val="FF0000"/>
                </a:solidFill>
                <a:latin typeface="Berlin Sans FB" pitchFamily="34" charset="0"/>
                <a:cs typeface="Arial" charset="0"/>
              </a:rPr>
              <a:t>Akhirnya</a:t>
            </a:r>
            <a:r>
              <a:rPr lang="id-ID" sz="2200" dirty="0" smtClean="0">
                <a:latin typeface="Berlin Sans FB" pitchFamily="34" charset="0"/>
                <a:cs typeface="Arial" charset="0"/>
              </a:rPr>
              <a:t> ia tdk jadi berlatih karena menunggu ibunya yg tidak kunjung datang, akhirnya ia tertidur “</a:t>
            </a:r>
          </a:p>
          <a:p>
            <a:endParaRPr lang="id-ID" sz="2400" dirty="0" smtClean="0">
              <a:latin typeface="Berlin Sans FB" pitchFamily="34" charset="0"/>
              <a:cs typeface="Arial" charset="0"/>
            </a:endParaRPr>
          </a:p>
        </p:txBody>
      </p:sp>
    </p:spTree>
    <p:extLst>
      <p:ext uri="{BB962C8B-B14F-4D97-AF65-F5344CB8AC3E}">
        <p14:creationId xmlns:p14="http://schemas.microsoft.com/office/powerpoint/2010/main" xmlns="" val="118932810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10243" name="Title 5"/>
          <p:cNvSpPr>
            <a:spLocks noGrp="1"/>
          </p:cNvSpPr>
          <p:nvPr>
            <p:ph type="title"/>
          </p:nvPr>
        </p:nvSpPr>
        <p:spPr>
          <a:xfrm>
            <a:off x="533400" y="685800"/>
            <a:ext cx="8229600" cy="685800"/>
          </a:xfrm>
        </p:spPr>
        <p:txBody>
          <a:bodyPr/>
          <a:lstStyle/>
          <a:p>
            <a:pPr>
              <a:spcBef>
                <a:spcPct val="50000"/>
              </a:spcBef>
            </a:pPr>
            <a:r>
              <a:rPr lang="id-ID" sz="3200" dirty="0">
                <a:latin typeface="Berlin Sans FB" pitchFamily="34" charset="0"/>
              </a:rPr>
              <a:t>Thematic Apperception Test (T.A.T.)</a:t>
            </a:r>
            <a:endParaRPr 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marL="0" indent="0">
              <a:buNone/>
            </a:pPr>
            <a:r>
              <a:rPr lang="id-ID" sz="2400" dirty="0" smtClean="0">
                <a:latin typeface="Berlin Sans FB" pitchFamily="34" charset="0"/>
                <a:cs typeface="Arial" charset="0"/>
              </a:rPr>
              <a:t>ANALISIS :</a:t>
            </a:r>
          </a:p>
          <a:p>
            <a:pPr marL="0" indent="0">
              <a:buNone/>
            </a:pPr>
            <a:r>
              <a:rPr lang="id-ID" sz="2400" smtClean="0">
                <a:latin typeface="Berlin Sans FB" pitchFamily="34" charset="0"/>
                <a:cs typeface="Arial" charset="0"/>
              </a:rPr>
              <a:t>Tokoh Utama : Seorang anak laki-laki</a:t>
            </a:r>
            <a:endParaRPr lang="id-ID" sz="2400" dirty="0">
              <a:latin typeface="Berlin Sans FB" pitchFamily="34" charset="0"/>
              <a:cs typeface="Arial" charset="0"/>
            </a:endParaRPr>
          </a:p>
          <a:p>
            <a:pPr marL="457200" indent="-457200">
              <a:buAutoNum type="arabicPeriod"/>
            </a:pPr>
            <a:r>
              <a:rPr lang="id-ID" sz="2400" dirty="0" smtClean="0">
                <a:latin typeface="Berlin Sans FB" pitchFamily="34" charset="0"/>
                <a:cs typeface="Arial" charset="0"/>
              </a:rPr>
              <a:t>NEEDS</a:t>
            </a:r>
          </a:p>
          <a:p>
            <a:pPr marL="457200" indent="-457200">
              <a:buAutoNum type="arabicPeriod"/>
            </a:pPr>
            <a:r>
              <a:rPr lang="id-ID" sz="2400" dirty="0" smtClean="0">
                <a:latin typeface="Berlin Sans FB" pitchFamily="34" charset="0"/>
                <a:cs typeface="Arial" charset="0"/>
              </a:rPr>
              <a:t>PRESS</a:t>
            </a:r>
            <a:endParaRPr lang="id-ID" sz="2400" dirty="0">
              <a:latin typeface="Berlin Sans FB" pitchFamily="34" charset="0"/>
              <a:cs typeface="Arial" charset="0"/>
            </a:endParaRPr>
          </a:p>
        </p:txBody>
      </p:sp>
    </p:spTree>
    <p:extLst>
      <p:ext uri="{BB962C8B-B14F-4D97-AF65-F5344CB8AC3E}">
        <p14:creationId xmlns:p14="http://schemas.microsoft.com/office/powerpoint/2010/main" xmlns="" val="422100237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cstate="print"/>
          <a:srcRect/>
          <a:stretch>
            <a:fillRect/>
          </a:stretch>
        </p:blipFill>
        <p:spPr bwMode="auto">
          <a:xfrm>
            <a:off x="11113" y="-4763"/>
            <a:ext cx="9144000" cy="6858001"/>
          </a:xfrm>
          <a:prstGeom prst="rect">
            <a:avLst/>
          </a:prstGeom>
          <a:noFill/>
          <a:ln w="9525">
            <a:noFill/>
            <a:miter lim="800000"/>
            <a:headEnd/>
            <a:tailEnd/>
          </a:ln>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i="1" dirty="0" smtClean="0">
                <a:ln w="18415" cmpd="sng">
                  <a:solidFill>
                    <a:srgbClr val="FFFFFF"/>
                  </a:solidFill>
                  <a:prstDash val="solid"/>
                </a:ln>
                <a:solidFill>
                  <a:srgbClr val="FFFFFF"/>
                </a:solidFill>
                <a:latin typeface="Arial" pitchFamily="34" charset="0"/>
                <a:cs typeface="Arial" pitchFamily="34" charset="0"/>
              </a:rPr>
              <a:t>Press</a:t>
            </a:r>
            <a:r>
              <a:rPr lang="id-ID" dirty="0" smtClean="0">
                <a:ln w="18415" cmpd="sng">
                  <a:solidFill>
                    <a:srgbClr val="FFFFFF"/>
                  </a:solidFill>
                  <a:prstDash val="solid"/>
                </a:ln>
                <a:solidFill>
                  <a:srgbClr val="FFFFFF"/>
                </a:solidFill>
                <a:latin typeface="Arial" pitchFamily="34" charset="0"/>
                <a:cs typeface="Arial" pitchFamily="34" charset="0"/>
              </a:rPr>
              <a:t> dlm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Analisa/Interpretasi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i="1" dirty="0" smtClean="0">
                <a:ln w="18415" cmpd="sng">
                  <a:solidFill>
                    <a:srgbClr val="FFFFFF"/>
                  </a:solidFill>
                  <a:prstDash val="solid"/>
                </a:ln>
                <a:solidFill>
                  <a:srgbClr val="FFFFFF"/>
                </a:solidFill>
                <a:latin typeface="Arial" pitchFamily="34" charset="0"/>
                <a:cs typeface="Arial" pitchFamily="34" charset="0"/>
              </a:rPr>
              <a:t>Cathexes &amp; Inner State </a:t>
            </a:r>
            <a:r>
              <a:rPr lang="id-ID" dirty="0" smtClean="0">
                <a:ln w="18415" cmpd="sng">
                  <a:solidFill>
                    <a:srgbClr val="FFFFFF"/>
                  </a:solidFill>
                  <a:prstDash val="solid"/>
                </a:ln>
                <a:solidFill>
                  <a:srgbClr val="FFFFFF"/>
                </a:solidFill>
                <a:latin typeface="Arial" pitchFamily="34" charset="0"/>
                <a:cs typeface="Arial" pitchFamily="34" charset="0"/>
              </a:rPr>
              <a:t>dlm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Ekspresi Tingkah Laku &amp; </a:t>
            </a:r>
            <a:r>
              <a:rPr lang="id-ID" i="1" dirty="0" smtClean="0">
                <a:ln w="18415" cmpd="sng">
                  <a:solidFill>
                    <a:srgbClr val="FFFFFF"/>
                  </a:solidFill>
                  <a:prstDash val="solid"/>
                </a:ln>
                <a:solidFill>
                  <a:srgbClr val="FFFFFF"/>
                </a:solidFill>
                <a:latin typeface="Arial" pitchFamily="34" charset="0"/>
                <a:cs typeface="Arial" pitchFamily="34" charset="0"/>
              </a:rPr>
              <a:t>Outcomes</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Praktik mengetes T.A.T</a:t>
            </a:r>
            <a:r>
              <a:rPr lang="en-US" dirty="0" smtClean="0">
                <a:ln w="18415" cmpd="sng">
                  <a:solidFill>
                    <a:srgbClr val="FFFFFF"/>
                  </a:solidFill>
                  <a:prstDash val="solid"/>
                </a:ln>
                <a:solidFill>
                  <a:srgbClr val="FFFFFF"/>
                </a:solidFill>
                <a:latin typeface="Arial" pitchFamily="34" charset="0"/>
                <a:cs typeface="Arial" pitchFamily="34" charset="0"/>
              </a:rPr>
              <a:t> </a:t>
            </a:r>
            <a:r>
              <a:rPr lang="id-ID" dirty="0" smtClean="0">
                <a:ln w="18415" cmpd="sng">
                  <a:solidFill>
                    <a:srgbClr val="FFFFFF"/>
                  </a:solidFill>
                  <a:prstDash val="solid"/>
                </a:ln>
                <a:solidFill>
                  <a:srgbClr val="FFFFFF"/>
                </a:solidFill>
                <a:latin typeface="Arial" pitchFamily="34" charset="0"/>
                <a:cs typeface="Arial" pitchFamily="34" charset="0"/>
              </a:rPr>
              <a:t>(intake data)</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Prinsip dasar analisa</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en-US" dirty="0" smtClean="0">
                <a:ln w="18415" cmpd="sng">
                  <a:solidFill>
                    <a:srgbClr val="FFFFFF"/>
                  </a:solidFill>
                  <a:prstDash val="solid"/>
                </a:ln>
                <a:solidFill>
                  <a:srgbClr val="FFFFFF"/>
                </a:solidFill>
                <a:latin typeface="Arial" pitchFamily="34" charset="0"/>
                <a:cs typeface="Arial" pitchFamily="34" charset="0"/>
              </a:rPr>
              <a:t>.</a:t>
            </a:r>
            <a:r>
              <a:rPr lang="id-ID" dirty="0" smtClean="0">
                <a:ln w="18415" cmpd="sng">
                  <a:solidFill>
                    <a:srgbClr val="FFFFFF"/>
                  </a:solidFill>
                  <a:prstDash val="solid"/>
                </a:ln>
                <a:solidFill>
                  <a:srgbClr val="FFFFFF"/>
                </a:solidFill>
                <a:latin typeface="Arial" pitchFamily="34" charset="0"/>
                <a:cs typeface="Arial" pitchFamily="34" charset="0"/>
              </a:rPr>
              <a:t> </a:t>
            </a:r>
            <a:r>
              <a:rPr lang="id-ID" i="1" dirty="0" smtClean="0">
                <a:ln w="18415" cmpd="sng">
                  <a:solidFill>
                    <a:srgbClr val="FFFFFF"/>
                  </a:solidFill>
                  <a:prstDash val="solid"/>
                </a:ln>
                <a:solidFill>
                  <a:srgbClr val="FFFFFF"/>
                </a:solidFill>
                <a:latin typeface="Arial" pitchFamily="34" charset="0"/>
                <a:cs typeface="Arial" pitchFamily="34" charset="0"/>
              </a:rPr>
              <a:t>Hero &amp; Needs </a:t>
            </a:r>
            <a:r>
              <a:rPr lang="id-ID" dirty="0" smtClean="0">
                <a:ln w="18415" cmpd="sng">
                  <a:solidFill>
                    <a:srgbClr val="FFFFFF"/>
                  </a:solidFill>
                  <a:prstDash val="solid"/>
                </a:ln>
                <a:solidFill>
                  <a:srgbClr val="FFFFFF"/>
                </a:solidFill>
                <a:latin typeface="Arial" pitchFamily="34" charset="0"/>
                <a:cs typeface="Arial" pitchFamily="34" charset="0"/>
              </a:rPr>
              <a:t>dlm T.A.T</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914400"/>
            <a:ext cx="8229600" cy="685800"/>
          </a:xfrm>
        </p:spPr>
        <p:txBody>
          <a:bodyPr/>
          <a:lstStyle/>
          <a:p>
            <a:pPr>
              <a:spcBef>
                <a:spcPct val="50000"/>
              </a:spcBef>
            </a:pPr>
            <a:r>
              <a:rPr lang="id-ID" sz="3600" dirty="0" smtClean="0">
                <a:latin typeface="Arial" charset="0"/>
                <a:cs typeface="Arial" charset="0"/>
              </a:rPr>
              <a:t>Komponen Penilaian</a:t>
            </a:r>
          </a:p>
        </p:txBody>
      </p:sp>
      <p:sp>
        <p:nvSpPr>
          <p:cNvPr id="5124" name="Content Placeholder 5"/>
          <p:cNvSpPr>
            <a:spLocks noGrp="1"/>
          </p:cNvSpPr>
          <p:nvPr>
            <p:ph idx="1"/>
          </p:nvPr>
        </p:nvSpPr>
        <p:spPr>
          <a:xfrm>
            <a:off x="457200" y="1676400"/>
            <a:ext cx="8229600" cy="4221163"/>
          </a:xfrm>
        </p:spPr>
        <p:txBody>
          <a:bodyPr/>
          <a:lstStyle/>
          <a:p>
            <a:pPr>
              <a:buNone/>
              <a:defRPr/>
            </a:pPr>
            <a:r>
              <a:rPr lang="id-ID" sz="1800" dirty="0" smtClean="0">
                <a:latin typeface="Berlin Sans FB" pitchFamily="34" charset="0"/>
              </a:rPr>
              <a:t>BOBOT</a:t>
            </a:r>
          </a:p>
          <a:p>
            <a:pPr>
              <a:buFontTx/>
              <a:buAutoNum type="arabicPeriod"/>
              <a:defRPr/>
            </a:pPr>
            <a:r>
              <a:rPr lang="sv-SE" sz="1800" dirty="0" smtClean="0">
                <a:latin typeface="Comic Sans MS" pitchFamily="66" charset="0"/>
              </a:rPr>
              <a:t>Kehadiran : </a:t>
            </a:r>
            <a:r>
              <a:rPr lang="id-ID" sz="1800" dirty="0" smtClean="0">
                <a:latin typeface="Comic Sans MS" pitchFamily="66" charset="0"/>
              </a:rPr>
              <a:t>10</a:t>
            </a:r>
            <a:r>
              <a:rPr lang="sv-SE" sz="1800" dirty="0" smtClean="0">
                <a:latin typeface="Comic Sans MS" pitchFamily="66" charset="0"/>
              </a:rPr>
              <a:t> %</a:t>
            </a:r>
          </a:p>
          <a:p>
            <a:pPr>
              <a:buFontTx/>
              <a:buAutoNum type="arabicPeriod"/>
              <a:defRPr/>
            </a:pPr>
            <a:r>
              <a:rPr lang="sv-SE" sz="1800" dirty="0" smtClean="0">
                <a:latin typeface="Comic Sans MS" pitchFamily="66" charset="0"/>
              </a:rPr>
              <a:t> Tugas : </a:t>
            </a:r>
            <a:r>
              <a:rPr lang="id-ID" sz="1800" dirty="0">
                <a:latin typeface="Comic Sans MS" pitchFamily="66" charset="0"/>
              </a:rPr>
              <a:t>3</a:t>
            </a:r>
            <a:r>
              <a:rPr lang="id-ID" sz="1800" dirty="0" smtClean="0">
                <a:latin typeface="Comic Sans MS" pitchFamily="66" charset="0"/>
              </a:rPr>
              <a:t>0 </a:t>
            </a:r>
            <a:r>
              <a:rPr lang="sv-SE" sz="1800" dirty="0" smtClean="0">
                <a:latin typeface="Comic Sans MS" pitchFamily="66" charset="0"/>
              </a:rPr>
              <a:t>%</a:t>
            </a:r>
            <a:r>
              <a:rPr lang="id-ID" sz="1800" dirty="0" smtClean="0">
                <a:latin typeface="Comic Sans MS" pitchFamily="66" charset="0"/>
              </a:rPr>
              <a:t> (Data Diri, Role Play, Data Orang Lain)</a:t>
            </a:r>
            <a:endParaRPr lang="sv-SE" sz="1800" dirty="0" smtClean="0">
              <a:latin typeface="Comic Sans MS" pitchFamily="66" charset="0"/>
            </a:endParaRPr>
          </a:p>
          <a:p>
            <a:pPr>
              <a:buFontTx/>
              <a:buAutoNum type="arabicPeriod"/>
              <a:defRPr/>
            </a:pPr>
            <a:r>
              <a:rPr lang="sv-SE" sz="1800" dirty="0" smtClean="0">
                <a:latin typeface="Comic Sans MS" pitchFamily="66" charset="0"/>
              </a:rPr>
              <a:t> Ujian Tengah Semester </a:t>
            </a:r>
            <a:r>
              <a:rPr lang="id-ID" sz="1800" dirty="0" smtClean="0">
                <a:latin typeface="Comic Sans MS" pitchFamily="66" charset="0"/>
              </a:rPr>
              <a:t>30</a:t>
            </a:r>
            <a:r>
              <a:rPr lang="sv-SE" sz="1800" dirty="0" smtClean="0">
                <a:latin typeface="Comic Sans MS" pitchFamily="66" charset="0"/>
              </a:rPr>
              <a:t>%</a:t>
            </a:r>
          </a:p>
          <a:p>
            <a:pPr>
              <a:buFontTx/>
              <a:buAutoNum type="arabicPeriod"/>
              <a:defRPr/>
            </a:pPr>
            <a:r>
              <a:rPr lang="sv-SE" sz="1800" dirty="0" smtClean="0">
                <a:latin typeface="Comic Sans MS" pitchFamily="66" charset="0"/>
              </a:rPr>
              <a:t> Ujian Akhir Semester : </a:t>
            </a:r>
            <a:r>
              <a:rPr lang="id-ID" sz="1800" dirty="0" smtClean="0">
                <a:latin typeface="Comic Sans MS" pitchFamily="66" charset="0"/>
              </a:rPr>
              <a:t>30</a:t>
            </a:r>
            <a:r>
              <a:rPr lang="sv-SE" sz="1800" dirty="0" smtClean="0">
                <a:latin typeface="Comic Sans MS" pitchFamily="66" charset="0"/>
              </a:rPr>
              <a:t>%</a:t>
            </a:r>
            <a:endParaRPr lang="id-ID" sz="1800" dirty="0" smtClean="0">
              <a:latin typeface="Comic Sans MS" pitchFamily="66" charset="0"/>
            </a:endParaRPr>
          </a:p>
          <a:p>
            <a:pPr>
              <a:buNone/>
              <a:defRPr/>
            </a:pPr>
            <a:endParaRPr lang="id-ID" sz="1800" dirty="0" smtClean="0">
              <a:latin typeface="Comic Sans MS" pitchFamily="66" charset="0"/>
            </a:endParaRPr>
          </a:p>
          <a:p>
            <a:pPr marL="0" indent="0">
              <a:buFontTx/>
              <a:buNone/>
              <a:defRPr/>
            </a:pPr>
            <a:r>
              <a:rPr lang="id-ID" sz="1800" dirty="0" smtClean="0">
                <a:latin typeface="Berlin Sans FB" pitchFamily="34" charset="0"/>
              </a:rPr>
              <a:t>Aturan yang perlu diperhatikan :</a:t>
            </a:r>
          </a:p>
          <a:p>
            <a:pPr>
              <a:buNone/>
              <a:defRPr/>
            </a:pPr>
            <a:r>
              <a:rPr lang="id-ID" sz="1800" dirty="0" smtClean="0">
                <a:latin typeface="Berlin Sans FB" pitchFamily="34" charset="0"/>
              </a:rPr>
              <a:t>- Minimal kehadiran 75% (Sakit / Ijin Kerja, harus ada surat dari lembaga ybs).</a:t>
            </a:r>
          </a:p>
          <a:p>
            <a:pPr>
              <a:buNone/>
              <a:defRPr/>
            </a:pPr>
            <a:r>
              <a:rPr lang="id-ID" sz="1800" dirty="0" smtClean="0">
                <a:latin typeface="Berlin Sans FB" pitchFamily="34" charset="0"/>
              </a:rPr>
              <a:t>- Toleransi pengumpulan tugas 2 hari dari tanggal yg ditetapkan.</a:t>
            </a:r>
          </a:p>
          <a:p>
            <a:pPr>
              <a:buNone/>
              <a:defRPr/>
            </a:pPr>
            <a:r>
              <a:rPr lang="id-ID" sz="1800" dirty="0" smtClean="0">
                <a:latin typeface="Berlin Sans FB" pitchFamily="34" charset="0"/>
              </a:rPr>
              <a:t>- Penulisan tugas dengan huruf times new roman, ukuran 12, spasi 2.</a:t>
            </a:r>
          </a:p>
          <a:p>
            <a:pPr marL="174625" indent="-174625">
              <a:buNone/>
              <a:defRPr/>
            </a:pPr>
            <a:r>
              <a:rPr lang="id-ID" sz="1800" dirty="0" smtClean="0">
                <a:latin typeface="Berlin Sans FB" pitchFamily="34" charset="0"/>
              </a:rPr>
              <a:t>- Margin pengetikan kiri 4 cm, atas 4 cm, kanan 3 cm, bawah 3 cm, dengan kertas ukuran A4 80 gram. </a:t>
            </a:r>
          </a:p>
          <a:p>
            <a:pPr>
              <a:buNone/>
              <a:defRPr/>
            </a:pPr>
            <a:r>
              <a:rPr lang="id-ID" sz="1800" dirty="0" smtClean="0">
                <a:latin typeface="Berlin Sans FB" pitchFamily="34" charset="0"/>
              </a:rPr>
              <a:t>- Copy paste tugas milik orang lain (plagiarism) tidak akan dinilai.</a:t>
            </a:r>
            <a:endParaRPr lang="en-US" sz="1800" dirty="0" smtClean="0">
              <a:latin typeface="Berlin Sans FB" pitchFamily="34" charset="0"/>
            </a:endParaRPr>
          </a:p>
          <a:p>
            <a:endParaRPr lang="id-ID" sz="2400" dirty="0" smtClean="0"/>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92696"/>
            <a:ext cx="8229600" cy="648072"/>
          </a:xfrm>
        </p:spPr>
        <p:txBody>
          <a:bodyPr/>
          <a:lstStyle/>
          <a:p>
            <a:pPr>
              <a:spcBef>
                <a:spcPct val="50000"/>
              </a:spcBef>
            </a:pPr>
            <a:r>
              <a:rPr lang="id-ID" sz="3200" dirty="0" smtClean="0">
                <a:latin typeface="Berlin Sans FB" pitchFamily="34" charset="0"/>
                <a:cs typeface="Arial" charset="0"/>
              </a:rPr>
              <a:t>Pengertian</a:t>
            </a:r>
          </a:p>
        </p:txBody>
      </p:sp>
      <p:sp>
        <p:nvSpPr>
          <p:cNvPr id="5124" name="Content Placeholder 5"/>
          <p:cNvSpPr>
            <a:spLocks noGrp="1"/>
          </p:cNvSpPr>
          <p:nvPr>
            <p:ph idx="1"/>
          </p:nvPr>
        </p:nvSpPr>
        <p:spPr>
          <a:xfrm>
            <a:off x="457200" y="1285860"/>
            <a:ext cx="8229600" cy="5072098"/>
          </a:xfrm>
        </p:spPr>
        <p:txBody>
          <a:bodyPr/>
          <a:lstStyle/>
          <a:p>
            <a:pPr marL="0" indent="0">
              <a:buNone/>
            </a:pPr>
            <a:r>
              <a:rPr lang="id-ID" sz="2400" dirty="0" smtClean="0">
                <a:latin typeface="Berlin Sans FB" pitchFamily="34" charset="0"/>
              </a:rPr>
              <a:t>TAT (Thematic Apperception Test)</a:t>
            </a:r>
          </a:p>
          <a:p>
            <a:r>
              <a:rPr lang="id-ID" sz="2400" dirty="0" smtClean="0">
                <a:solidFill>
                  <a:srgbClr val="FF0000"/>
                </a:solidFill>
                <a:latin typeface="Berlin Sans FB" pitchFamily="34" charset="0"/>
              </a:rPr>
              <a:t>Thematic</a:t>
            </a:r>
            <a:r>
              <a:rPr lang="id-ID" sz="2400" dirty="0" smtClean="0">
                <a:latin typeface="Berlin Sans FB" pitchFamily="34" charset="0"/>
              </a:rPr>
              <a:t> = tema = topik = isi</a:t>
            </a:r>
          </a:p>
          <a:p>
            <a:pPr>
              <a:buFont typeface="Monotype Sorts" charset="0"/>
              <a:buNone/>
            </a:pPr>
            <a:r>
              <a:rPr lang="id-ID" sz="2400" b="1" dirty="0" smtClean="0"/>
              <a:t>	</a:t>
            </a:r>
            <a:r>
              <a:rPr lang="en-US" sz="2400" dirty="0" err="1" smtClean="0">
                <a:latin typeface="Berlin Sans FB" pitchFamily="34" charset="0"/>
              </a:rPr>
              <a:t>Tema</a:t>
            </a:r>
            <a:r>
              <a:rPr lang="en-US" sz="2400" dirty="0" smtClean="0">
                <a:latin typeface="Berlin Sans FB" pitchFamily="34" charset="0"/>
              </a:rPr>
              <a:t> </a:t>
            </a:r>
            <a:r>
              <a:rPr lang="en-US" sz="2400" dirty="0" err="1" smtClean="0">
                <a:latin typeface="Berlin Sans FB" pitchFamily="34" charset="0"/>
              </a:rPr>
              <a:t>sebagai</a:t>
            </a:r>
            <a:r>
              <a:rPr lang="en-US" sz="2400" dirty="0" smtClean="0">
                <a:latin typeface="Berlin Sans FB" pitchFamily="34" charset="0"/>
              </a:rPr>
              <a:t> </a:t>
            </a:r>
            <a:r>
              <a:rPr lang="en-US" sz="2400" dirty="0" err="1" smtClean="0">
                <a:latin typeface="Berlin Sans FB" pitchFamily="34" charset="0"/>
              </a:rPr>
              <a:t>hasil</a:t>
            </a:r>
            <a:r>
              <a:rPr lang="en-US" sz="2400" dirty="0" smtClean="0">
                <a:latin typeface="Berlin Sans FB" pitchFamily="34" charset="0"/>
              </a:rPr>
              <a:t> </a:t>
            </a:r>
            <a:r>
              <a:rPr lang="en-US" sz="2400" dirty="0" err="1" smtClean="0">
                <a:latin typeface="Berlin Sans FB" pitchFamily="34" charset="0"/>
              </a:rPr>
              <a:t>dari</a:t>
            </a:r>
            <a:r>
              <a:rPr lang="en-US" sz="2400" dirty="0" smtClean="0">
                <a:latin typeface="Berlin Sans FB" pitchFamily="34" charset="0"/>
              </a:rPr>
              <a:t> (resultant) </a:t>
            </a:r>
            <a:r>
              <a:rPr lang="en-US" sz="2400" dirty="0" err="1" smtClean="0">
                <a:latin typeface="Berlin Sans FB" pitchFamily="34" charset="0"/>
              </a:rPr>
              <a:t>pengalaman</a:t>
            </a:r>
            <a:r>
              <a:rPr lang="en-US" sz="2400" dirty="0" smtClean="0">
                <a:latin typeface="Berlin Sans FB" pitchFamily="34" charset="0"/>
              </a:rPr>
              <a:t> </a:t>
            </a:r>
            <a:r>
              <a:rPr lang="en-US" sz="2400" dirty="0" err="1" smtClean="0">
                <a:latin typeface="Berlin Sans FB" pitchFamily="34" charset="0"/>
              </a:rPr>
              <a:t>hidup</a:t>
            </a:r>
            <a:endParaRPr lang="en-US" sz="2400" dirty="0" smtClean="0">
              <a:latin typeface="Berlin Sans FB" pitchFamily="34" charset="0"/>
            </a:endParaRPr>
          </a:p>
          <a:p>
            <a:pPr>
              <a:buFont typeface="Monotype Sorts" charset="0"/>
              <a:buNone/>
            </a:pPr>
            <a:r>
              <a:rPr lang="en-US" sz="2400" dirty="0" smtClean="0">
                <a:latin typeface="Berlin Sans FB" pitchFamily="34" charset="0"/>
              </a:rPr>
              <a:t> 	</a:t>
            </a:r>
            <a:r>
              <a:rPr lang="en-US" sz="2400" dirty="0" err="1" smtClean="0">
                <a:latin typeface="Berlin Sans FB" pitchFamily="34" charset="0"/>
              </a:rPr>
              <a:t>subyek</a:t>
            </a:r>
            <a:r>
              <a:rPr lang="en-US" sz="2400" dirty="0" smtClean="0">
                <a:latin typeface="Berlin Sans FB" pitchFamily="34" charset="0"/>
              </a:rPr>
              <a:t>, yang </a:t>
            </a:r>
            <a:r>
              <a:rPr lang="en-US" sz="2400" dirty="0" err="1" smtClean="0">
                <a:latin typeface="Berlin Sans FB" pitchFamily="34" charset="0"/>
              </a:rPr>
              <a:t>mencakup</a:t>
            </a:r>
            <a:r>
              <a:rPr lang="en-US" sz="2400" dirty="0" smtClean="0">
                <a:latin typeface="Berlin Sans FB" pitchFamily="34" charset="0"/>
              </a:rPr>
              <a:t> </a:t>
            </a:r>
            <a:r>
              <a:rPr lang="en-US" sz="2400" dirty="0" err="1" smtClean="0">
                <a:latin typeface="Berlin Sans FB" pitchFamily="34" charset="0"/>
              </a:rPr>
              <a:t>aspek</a:t>
            </a:r>
            <a:r>
              <a:rPr lang="en-US" sz="2400" dirty="0" smtClean="0">
                <a:latin typeface="Berlin Sans FB" pitchFamily="34" charset="0"/>
              </a:rPr>
              <a:t> </a:t>
            </a:r>
            <a:r>
              <a:rPr lang="en-US" sz="2400" dirty="0" err="1" smtClean="0">
                <a:latin typeface="Berlin Sans FB" pitchFamily="34" charset="0"/>
              </a:rPr>
              <a:t>kepribadiannya</a:t>
            </a:r>
            <a:r>
              <a:rPr lang="en-US" sz="2400" dirty="0" smtClean="0">
                <a:latin typeface="Berlin Sans FB" pitchFamily="34" charset="0"/>
              </a:rPr>
              <a:t> </a:t>
            </a:r>
            <a:r>
              <a:rPr lang="en-US" sz="2400" dirty="0" err="1" smtClean="0">
                <a:latin typeface="Berlin Sans FB" pitchFamily="34" charset="0"/>
              </a:rPr>
              <a:t>seperti</a:t>
            </a:r>
            <a:r>
              <a:rPr lang="en-US" sz="2400" dirty="0" smtClean="0">
                <a:latin typeface="Berlin Sans FB" pitchFamily="34" charset="0"/>
              </a:rPr>
              <a:t> </a:t>
            </a:r>
            <a:r>
              <a:rPr lang="en-US" sz="2400" dirty="0" err="1" smtClean="0">
                <a:latin typeface="Berlin Sans FB" pitchFamily="34" charset="0"/>
              </a:rPr>
              <a:t>kebutuhan</a:t>
            </a:r>
            <a:r>
              <a:rPr lang="en-US" sz="2400" dirty="0" smtClean="0">
                <a:latin typeface="Berlin Sans FB" pitchFamily="34" charset="0"/>
              </a:rPr>
              <a:t> </a:t>
            </a:r>
            <a:r>
              <a:rPr lang="en-US" sz="2400" dirty="0" err="1" smtClean="0">
                <a:latin typeface="Berlin Sans FB" pitchFamily="34" charset="0"/>
              </a:rPr>
              <a:t>dorongan</a:t>
            </a:r>
            <a:r>
              <a:rPr lang="en-US" sz="2400" dirty="0" smtClean="0">
                <a:latin typeface="Berlin Sans FB" pitchFamily="34" charset="0"/>
              </a:rPr>
              <a:t>, </a:t>
            </a:r>
            <a:r>
              <a:rPr lang="en-US" sz="2400" dirty="0" err="1" smtClean="0">
                <a:latin typeface="Berlin Sans FB" pitchFamily="34" charset="0"/>
              </a:rPr>
              <a:t>emosi</a:t>
            </a:r>
            <a:r>
              <a:rPr lang="en-US" sz="2400" dirty="0" smtClean="0">
                <a:latin typeface="Berlin Sans FB" pitchFamily="34" charset="0"/>
              </a:rPr>
              <a:t>, </a:t>
            </a:r>
            <a:r>
              <a:rPr lang="en-US" sz="2400" dirty="0" err="1" smtClean="0">
                <a:latin typeface="Berlin Sans FB" pitchFamily="34" charset="0"/>
              </a:rPr>
              <a:t>sentimen</a:t>
            </a:r>
            <a:r>
              <a:rPr lang="en-US" sz="2400" dirty="0" smtClean="0">
                <a:latin typeface="Berlin Sans FB" pitchFamily="34" charset="0"/>
              </a:rPr>
              <a:t>, </a:t>
            </a:r>
            <a:r>
              <a:rPr lang="en-US" sz="2400" dirty="0" err="1" smtClean="0">
                <a:latin typeface="Berlin Sans FB" pitchFamily="34" charset="0"/>
              </a:rPr>
              <a:t>dan</a:t>
            </a:r>
            <a:r>
              <a:rPr lang="en-US" sz="2400" dirty="0" smtClean="0">
                <a:latin typeface="Berlin Sans FB" pitchFamily="34" charset="0"/>
              </a:rPr>
              <a:t> </a:t>
            </a:r>
            <a:r>
              <a:rPr lang="en-US" sz="2400" dirty="0" err="1" smtClean="0">
                <a:latin typeface="Berlin Sans FB" pitchFamily="34" charset="0"/>
              </a:rPr>
              <a:t>konflik-konflik</a:t>
            </a:r>
            <a:endParaRPr lang="id-ID" sz="2400" smtClean="0">
              <a:latin typeface="Berlin Sans FB" pitchFamily="34" charset="0"/>
            </a:endParaRPr>
          </a:p>
          <a:p>
            <a:pPr>
              <a:buFont typeface="Monotype Sorts" charset="0"/>
              <a:buNone/>
            </a:pPr>
            <a:endParaRPr lang="en-US" sz="2400" b="1" dirty="0" smtClean="0"/>
          </a:p>
          <a:p>
            <a:r>
              <a:rPr lang="id-ID" sz="2400" dirty="0" smtClean="0">
                <a:solidFill>
                  <a:srgbClr val="FF0000"/>
                </a:solidFill>
                <a:latin typeface="Berlin Sans FB" pitchFamily="34" charset="0"/>
              </a:rPr>
              <a:t>Apperception :</a:t>
            </a:r>
          </a:p>
          <a:p>
            <a:pPr marL="457200" indent="-457200">
              <a:buFont typeface="+mj-lt"/>
              <a:buAutoNum type="arabicPeriod"/>
            </a:pPr>
            <a:r>
              <a:rPr lang="id-ID" sz="2400" dirty="0" smtClean="0">
                <a:latin typeface="Berlin Sans FB" pitchFamily="34" charset="0"/>
              </a:rPr>
              <a:t>Menyatupadukan, mengasimilasikan pengamatan (indrawi) + pengalaman</a:t>
            </a:r>
          </a:p>
          <a:p>
            <a:pPr marL="457200" indent="-457200">
              <a:buFont typeface="+mj-lt"/>
              <a:buAutoNum type="arabicPeriod"/>
            </a:pPr>
            <a:r>
              <a:rPr lang="id-ID" sz="2400" dirty="0" smtClean="0">
                <a:latin typeface="Berlin Sans FB" pitchFamily="34" charset="0"/>
              </a:rPr>
              <a:t>Mengasosiasikan dengan kesan2 lama (pengalaman) + pengolahan/ pemaknaan, shg menjadi kesan yg luas</a:t>
            </a:r>
          </a:p>
          <a:p>
            <a:pPr marL="457200" indent="-457200">
              <a:buFont typeface="+mj-lt"/>
              <a:buAutoNum type="arabicPeriod"/>
            </a:pPr>
            <a:r>
              <a:rPr lang="id-ID" sz="2400" dirty="0" smtClean="0">
                <a:latin typeface="Berlin Sans FB" pitchFamily="34" charset="0"/>
              </a:rPr>
              <a:t>Getaran yang diterima individu dari Objek</a:t>
            </a:r>
          </a:p>
          <a:p>
            <a:pPr marL="0" indent="0">
              <a:buNone/>
            </a:pPr>
            <a:endParaRPr lang="id-ID" sz="2600" dirty="0">
              <a:latin typeface="Berlin Sans FB" pitchFamily="34" charset="0"/>
            </a:endParaRPr>
          </a:p>
          <a:p>
            <a:pPr marL="0" indent="0">
              <a:buNone/>
            </a:pPr>
            <a:endParaRPr lang="id-ID" sz="2600" dirty="0" smtClean="0">
              <a:solidFill>
                <a:srgbClr val="FF0000"/>
              </a:solidFill>
              <a:latin typeface="Berlin Sans FB" pitchFamily="34" charset="0"/>
            </a:endParaRPr>
          </a:p>
          <a:p>
            <a:pPr marL="0" indent="0">
              <a:buNone/>
            </a:pPr>
            <a:endParaRPr lang="id-ID" sz="2400" dirty="0">
              <a:latin typeface="Berlin Sans FB" pitchFamily="34" charset="0"/>
            </a:endParaRPr>
          </a:p>
          <a:p>
            <a:pPr marL="0" indent="0">
              <a:buNone/>
            </a:pPr>
            <a:endParaRPr lang="id-ID" sz="2400" dirty="0" smtClean="0">
              <a:latin typeface="Berlin Sans FB" pitchFamily="34" charset="0"/>
            </a:endParaRPr>
          </a:p>
          <a:p>
            <a:pPr marL="0" indent="0">
              <a:buNone/>
            </a:pPr>
            <a:endParaRPr lang="id-ID" sz="2400" dirty="0" smtClean="0">
              <a:latin typeface="Berlin Sans FB" pitchFamily="34" charset="0"/>
            </a:endParaRPr>
          </a:p>
          <a:p>
            <a:endParaRPr lang="id-ID" sz="2200" dirty="0" smtClean="0">
              <a:latin typeface="Arial" charset="0"/>
              <a:cs typeface="Arial" charset="0"/>
            </a:endParaRPr>
          </a:p>
        </p:txBody>
      </p:sp>
    </p:spTree>
    <p:extLst>
      <p:ext uri="{BB962C8B-B14F-4D97-AF65-F5344CB8AC3E}">
        <p14:creationId xmlns:p14="http://schemas.microsoft.com/office/powerpoint/2010/main" xmlns="" val="2001260463"/>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914400"/>
            <a:ext cx="8229600" cy="685800"/>
          </a:xfrm>
        </p:spPr>
        <p:txBody>
          <a:bodyPr/>
          <a:lstStyle/>
          <a:p>
            <a:pPr>
              <a:spcBef>
                <a:spcPct val="50000"/>
              </a:spcBef>
            </a:pPr>
            <a:r>
              <a:rPr lang="id-ID" sz="3600" dirty="0" smtClean="0">
                <a:latin typeface="Arial" charset="0"/>
                <a:cs typeface="Arial" charset="0"/>
              </a:rPr>
              <a:t>Pengertian</a:t>
            </a:r>
          </a:p>
        </p:txBody>
      </p:sp>
      <p:sp>
        <p:nvSpPr>
          <p:cNvPr id="5124" name="Content Placeholder 5"/>
          <p:cNvSpPr>
            <a:spLocks noGrp="1"/>
          </p:cNvSpPr>
          <p:nvPr>
            <p:ph idx="1"/>
          </p:nvPr>
        </p:nvSpPr>
        <p:spPr>
          <a:xfrm>
            <a:off x="457200" y="1676400"/>
            <a:ext cx="8229600" cy="4221163"/>
          </a:xfrm>
        </p:spPr>
        <p:txBody>
          <a:bodyPr/>
          <a:lstStyle/>
          <a:p>
            <a:pPr>
              <a:buFont typeface="Monotype Sorts" charset="0"/>
              <a:buNone/>
            </a:pPr>
            <a:r>
              <a:rPr lang="id-ID" sz="2400" b="1" dirty="0" smtClean="0"/>
              <a:t>	</a:t>
            </a:r>
            <a:r>
              <a:rPr lang="en-US" sz="2800" dirty="0" smtClean="0">
                <a:solidFill>
                  <a:srgbClr val="FF0000"/>
                </a:solidFill>
                <a:latin typeface="Berlin Sans FB" pitchFamily="34" charset="0"/>
              </a:rPr>
              <a:t>APPERCEPTION =</a:t>
            </a:r>
            <a:r>
              <a:rPr lang="en-US" sz="2800" dirty="0" smtClean="0">
                <a:latin typeface="Berlin Sans FB" pitchFamily="34" charset="0"/>
              </a:rPr>
              <a:t> (Latin : </a:t>
            </a:r>
            <a:r>
              <a:rPr lang="en-US" sz="2800" i="1" dirty="0" smtClean="0">
                <a:latin typeface="Berlin Sans FB" pitchFamily="34" charset="0"/>
              </a:rPr>
              <a:t>ad</a:t>
            </a:r>
            <a:r>
              <a:rPr lang="en-US" sz="2800" dirty="0" smtClean="0">
                <a:latin typeface="Berlin Sans FB" pitchFamily="34" charset="0"/>
              </a:rPr>
              <a:t> =plus ,</a:t>
            </a:r>
            <a:r>
              <a:rPr lang="en-US" sz="2800" i="1" dirty="0" err="1" smtClean="0">
                <a:latin typeface="Berlin Sans FB" pitchFamily="34" charset="0"/>
              </a:rPr>
              <a:t>percipere</a:t>
            </a:r>
            <a:r>
              <a:rPr lang="en-US" sz="2800" i="1" dirty="0" smtClean="0">
                <a:latin typeface="Berlin Sans FB" pitchFamily="34" charset="0"/>
              </a:rPr>
              <a:t>= </a:t>
            </a:r>
            <a:r>
              <a:rPr lang="en-US" sz="2800" dirty="0" smtClean="0">
                <a:latin typeface="Berlin Sans FB" pitchFamily="34" charset="0"/>
              </a:rPr>
              <a:t>to perceive)</a:t>
            </a:r>
          </a:p>
          <a:p>
            <a:pPr>
              <a:buFont typeface="Monotype Sorts" charset="0"/>
              <a:buNone/>
            </a:pPr>
            <a:r>
              <a:rPr lang="en-US" sz="2800" dirty="0" smtClean="0">
                <a:latin typeface="Berlin Sans FB" pitchFamily="34" charset="0"/>
              </a:rPr>
              <a:t>	</a:t>
            </a:r>
            <a:r>
              <a:rPr lang="en-US" sz="2800" dirty="0" err="1" smtClean="0">
                <a:latin typeface="Berlin Sans FB" pitchFamily="34" charset="0"/>
              </a:rPr>
              <a:t>Suatu</a:t>
            </a:r>
            <a:r>
              <a:rPr lang="en-US" sz="2800" dirty="0" smtClean="0">
                <a:latin typeface="Berlin Sans FB" pitchFamily="34" charset="0"/>
              </a:rPr>
              <a:t> </a:t>
            </a:r>
            <a:r>
              <a:rPr lang="en-US" sz="2800" dirty="0" err="1" smtClean="0">
                <a:latin typeface="Berlin Sans FB" pitchFamily="34" charset="0"/>
              </a:rPr>
              <a:t>proses</a:t>
            </a:r>
            <a:r>
              <a:rPr lang="en-US" sz="2800" dirty="0" smtClean="0">
                <a:latin typeface="Berlin Sans FB" pitchFamily="34" charset="0"/>
              </a:rPr>
              <a:t> </a:t>
            </a:r>
            <a:r>
              <a:rPr lang="en-US" sz="2800" dirty="0" err="1" smtClean="0">
                <a:latin typeface="Berlin Sans FB" pitchFamily="34" charset="0"/>
              </a:rPr>
              <a:t>dimana</a:t>
            </a:r>
            <a:r>
              <a:rPr lang="en-US" sz="2800" dirty="0" smtClean="0">
                <a:latin typeface="Berlin Sans FB" pitchFamily="34" charset="0"/>
              </a:rPr>
              <a:t> </a:t>
            </a:r>
            <a:r>
              <a:rPr lang="en-US" sz="2800" dirty="0" err="1" smtClean="0">
                <a:latin typeface="Berlin Sans FB" pitchFamily="34" charset="0"/>
              </a:rPr>
              <a:t>pengalaman</a:t>
            </a:r>
            <a:r>
              <a:rPr lang="en-US" sz="2800" dirty="0" smtClean="0">
                <a:latin typeface="Berlin Sans FB" pitchFamily="34" charset="0"/>
              </a:rPr>
              <a:t> </a:t>
            </a:r>
            <a:r>
              <a:rPr lang="en-US" sz="2800" dirty="0" err="1" smtClean="0">
                <a:latin typeface="Berlin Sans FB" pitchFamily="34" charset="0"/>
              </a:rPr>
              <a:t>baru</a:t>
            </a:r>
            <a:r>
              <a:rPr lang="en-US" sz="2800" dirty="0" smtClean="0">
                <a:latin typeface="Berlin Sans FB" pitchFamily="34" charset="0"/>
              </a:rPr>
              <a:t> </a:t>
            </a:r>
            <a:r>
              <a:rPr lang="en-US" sz="2800" dirty="0" err="1" smtClean="0">
                <a:latin typeface="Berlin Sans FB" pitchFamily="34" charset="0"/>
              </a:rPr>
              <a:t>diasimilasi</a:t>
            </a:r>
            <a:r>
              <a:rPr lang="id-ID" sz="2800" dirty="0" smtClean="0">
                <a:latin typeface="Berlin Sans FB" pitchFamily="34" charset="0"/>
              </a:rPr>
              <a:t>-</a:t>
            </a:r>
            <a:r>
              <a:rPr lang="en-US" sz="2800" dirty="0" err="1" smtClean="0">
                <a:latin typeface="Berlin Sans FB" pitchFamily="34" charset="0"/>
              </a:rPr>
              <a:t>kan</a:t>
            </a:r>
            <a:r>
              <a:rPr lang="id-ID" sz="2800" dirty="0" smtClean="0">
                <a:latin typeface="Berlin Sans FB" pitchFamily="34" charset="0"/>
              </a:rPr>
              <a:t> </a:t>
            </a:r>
            <a:r>
              <a:rPr lang="en-US" sz="2800" dirty="0" err="1" smtClean="0">
                <a:latin typeface="Berlin Sans FB" pitchFamily="34" charset="0"/>
              </a:rPr>
              <a:t>dan</a:t>
            </a:r>
            <a:r>
              <a:rPr lang="en-US" sz="2800" dirty="0" smtClean="0">
                <a:latin typeface="Berlin Sans FB" pitchFamily="34" charset="0"/>
              </a:rPr>
              <a:t> </a:t>
            </a:r>
            <a:r>
              <a:rPr lang="en-US" sz="2800" dirty="0" err="1" smtClean="0">
                <a:latin typeface="Berlin Sans FB" pitchFamily="34" charset="0"/>
              </a:rPr>
              <a:t>ditransformasikan</a:t>
            </a:r>
            <a:r>
              <a:rPr lang="en-US" sz="2800" dirty="0" smtClean="0">
                <a:latin typeface="Berlin Sans FB" pitchFamily="34" charset="0"/>
              </a:rPr>
              <a:t> </a:t>
            </a:r>
            <a:r>
              <a:rPr lang="en-US" sz="2800" dirty="0" err="1" smtClean="0">
                <a:latin typeface="Berlin Sans FB" pitchFamily="34" charset="0"/>
              </a:rPr>
              <a:t>oleh</a:t>
            </a:r>
            <a:r>
              <a:rPr lang="en-US" sz="2800" dirty="0" smtClean="0">
                <a:latin typeface="Berlin Sans FB" pitchFamily="34" charset="0"/>
              </a:rPr>
              <a:t> </a:t>
            </a:r>
            <a:r>
              <a:rPr lang="en-US" sz="2800" dirty="0" err="1" smtClean="0">
                <a:latin typeface="Berlin Sans FB" pitchFamily="34" charset="0"/>
              </a:rPr>
              <a:t>bahan</a:t>
            </a:r>
            <a:r>
              <a:rPr lang="en-US" sz="2800" dirty="0" smtClean="0">
                <a:latin typeface="Berlin Sans FB" pitchFamily="34" charset="0"/>
              </a:rPr>
              <a:t> </a:t>
            </a:r>
            <a:r>
              <a:rPr lang="en-US" sz="2800" dirty="0" err="1" smtClean="0">
                <a:latin typeface="Berlin Sans FB" pitchFamily="34" charset="0"/>
              </a:rPr>
              <a:t>sisa</a:t>
            </a:r>
            <a:r>
              <a:rPr lang="en-US" sz="2800" dirty="0" smtClean="0">
                <a:latin typeface="Berlin Sans FB" pitchFamily="34" charset="0"/>
              </a:rPr>
              <a:t> </a:t>
            </a:r>
            <a:r>
              <a:rPr lang="en-US" sz="2800" dirty="0" err="1" smtClean="0">
                <a:latin typeface="Berlin Sans FB" pitchFamily="34" charset="0"/>
              </a:rPr>
              <a:t>penga</a:t>
            </a:r>
            <a:r>
              <a:rPr lang="id-ID" sz="2800" dirty="0" smtClean="0">
                <a:latin typeface="Berlin Sans FB" pitchFamily="34" charset="0"/>
              </a:rPr>
              <a:t>-</a:t>
            </a:r>
            <a:r>
              <a:rPr lang="en-US" sz="2800" dirty="0" err="1" smtClean="0">
                <a:latin typeface="Berlin Sans FB" pitchFamily="34" charset="0"/>
              </a:rPr>
              <a:t>laman</a:t>
            </a:r>
            <a:r>
              <a:rPr lang="en-US" sz="2800" dirty="0" smtClean="0">
                <a:latin typeface="Berlin Sans FB" pitchFamily="34" charset="0"/>
              </a:rPr>
              <a:t> </a:t>
            </a:r>
            <a:r>
              <a:rPr lang="en-US" sz="2800" dirty="0" err="1" smtClean="0">
                <a:latin typeface="Berlin Sans FB" pitchFamily="34" charset="0"/>
              </a:rPr>
              <a:t>masa</a:t>
            </a:r>
            <a:r>
              <a:rPr lang="id-ID" sz="2800" dirty="0" smtClean="0">
                <a:latin typeface="Berlin Sans FB" pitchFamily="34" charset="0"/>
              </a:rPr>
              <a:t> </a:t>
            </a:r>
            <a:r>
              <a:rPr lang="en-US" sz="2800" dirty="0" err="1" smtClean="0">
                <a:latin typeface="Berlin Sans FB" pitchFamily="34" charset="0"/>
              </a:rPr>
              <a:t>lalu</a:t>
            </a:r>
            <a:r>
              <a:rPr lang="en-US" sz="2800" dirty="0" smtClean="0">
                <a:latin typeface="Berlin Sans FB" pitchFamily="34" charset="0"/>
              </a:rPr>
              <a:t> </a:t>
            </a:r>
            <a:r>
              <a:rPr lang="en-US" sz="2800" dirty="0" err="1" smtClean="0">
                <a:latin typeface="Berlin Sans FB" pitchFamily="34" charset="0"/>
              </a:rPr>
              <a:t>dari</a:t>
            </a:r>
            <a:r>
              <a:rPr lang="en-US" sz="2800" dirty="0" smtClean="0">
                <a:latin typeface="Berlin Sans FB" pitchFamily="34" charset="0"/>
              </a:rPr>
              <a:t> </a:t>
            </a:r>
            <a:r>
              <a:rPr lang="en-US" sz="2800" dirty="0" err="1" smtClean="0">
                <a:latin typeface="Berlin Sans FB" pitchFamily="34" charset="0"/>
              </a:rPr>
              <a:t>subyek</a:t>
            </a:r>
            <a:r>
              <a:rPr lang="en-US" sz="2800" dirty="0" smtClean="0">
                <a:latin typeface="Berlin Sans FB" pitchFamily="34" charset="0"/>
              </a:rPr>
              <a:t>, </a:t>
            </a:r>
            <a:r>
              <a:rPr lang="en-US" sz="2800" dirty="0" err="1" smtClean="0">
                <a:latin typeface="Berlin Sans FB" pitchFamily="34" charset="0"/>
              </a:rPr>
              <a:t>untuk</a:t>
            </a:r>
            <a:r>
              <a:rPr lang="en-US" sz="2800" dirty="0" smtClean="0">
                <a:latin typeface="Berlin Sans FB" pitchFamily="34" charset="0"/>
              </a:rPr>
              <a:t> </a:t>
            </a:r>
            <a:r>
              <a:rPr lang="en-US" sz="2800" dirty="0" err="1" smtClean="0">
                <a:latin typeface="Berlin Sans FB" pitchFamily="34" charset="0"/>
              </a:rPr>
              <a:t>membentuk</a:t>
            </a:r>
            <a:r>
              <a:rPr lang="en-US" sz="2800" dirty="0" smtClean="0">
                <a:latin typeface="Berlin Sans FB" pitchFamily="34" charset="0"/>
              </a:rPr>
              <a:t> </a:t>
            </a:r>
            <a:r>
              <a:rPr lang="en-US" sz="2800" dirty="0" err="1" smtClean="0">
                <a:latin typeface="Berlin Sans FB" pitchFamily="34" charset="0"/>
              </a:rPr>
              <a:t>suatu</a:t>
            </a:r>
            <a:r>
              <a:rPr lang="en-US" sz="2800" dirty="0" smtClean="0">
                <a:latin typeface="Berlin Sans FB" pitchFamily="34" charset="0"/>
              </a:rPr>
              <a:t> </a:t>
            </a:r>
            <a:r>
              <a:rPr lang="en-US" sz="2800" dirty="0" err="1" smtClean="0">
                <a:latin typeface="Berlin Sans FB" pitchFamily="34" charset="0"/>
              </a:rPr>
              <a:t>keseluruhan</a:t>
            </a:r>
            <a:r>
              <a:rPr lang="en-US" sz="2800" dirty="0" smtClean="0">
                <a:latin typeface="Berlin Sans FB" pitchFamily="34" charset="0"/>
              </a:rPr>
              <a:t> </a:t>
            </a:r>
            <a:r>
              <a:rPr lang="en-US" sz="2800" dirty="0" err="1" smtClean="0">
                <a:latin typeface="Berlin Sans FB" pitchFamily="34" charset="0"/>
              </a:rPr>
              <a:t>baru</a:t>
            </a:r>
            <a:r>
              <a:rPr lang="id-ID" sz="2800" dirty="0" smtClean="0">
                <a:latin typeface="Berlin Sans FB" pitchFamily="34" charset="0"/>
              </a:rPr>
              <a:t>.</a:t>
            </a:r>
            <a:endParaRPr lang="en-US" sz="2800" dirty="0" smtClean="0">
              <a:latin typeface="Berlin Sans FB" pitchFamily="34" charset="0"/>
            </a:endParaRPr>
          </a:p>
          <a:p>
            <a:pPr>
              <a:buFont typeface="Monotype Sorts" charset="0"/>
              <a:buNone/>
            </a:pPr>
            <a:r>
              <a:rPr lang="en-US" sz="2800" dirty="0" smtClean="0">
                <a:latin typeface="Berlin Sans FB" pitchFamily="34" charset="0"/>
              </a:rPr>
              <a:t>	</a:t>
            </a:r>
            <a:r>
              <a:rPr lang="en-US" sz="2800" dirty="0" err="1" smtClean="0">
                <a:latin typeface="Berlin Sans FB" pitchFamily="34" charset="0"/>
              </a:rPr>
              <a:t>Bahan</a:t>
            </a:r>
            <a:r>
              <a:rPr lang="en-US" sz="2800" dirty="0" smtClean="0">
                <a:latin typeface="Berlin Sans FB" pitchFamily="34" charset="0"/>
              </a:rPr>
              <a:t> </a:t>
            </a:r>
            <a:r>
              <a:rPr lang="en-US" sz="2800" dirty="0" err="1" smtClean="0">
                <a:latin typeface="Berlin Sans FB" pitchFamily="34" charset="0"/>
              </a:rPr>
              <a:t>sisa</a:t>
            </a:r>
            <a:r>
              <a:rPr lang="en-US" sz="2800" dirty="0" smtClean="0">
                <a:latin typeface="Berlin Sans FB" pitchFamily="34" charset="0"/>
              </a:rPr>
              <a:t> </a:t>
            </a:r>
            <a:r>
              <a:rPr lang="en-US" sz="2800" dirty="0" err="1" smtClean="0">
                <a:latin typeface="Berlin Sans FB" pitchFamily="34" charset="0"/>
              </a:rPr>
              <a:t>masa</a:t>
            </a:r>
            <a:r>
              <a:rPr lang="en-US" sz="2800" dirty="0" smtClean="0">
                <a:latin typeface="Berlin Sans FB" pitchFamily="34" charset="0"/>
              </a:rPr>
              <a:t> </a:t>
            </a:r>
            <a:r>
              <a:rPr lang="en-US" sz="2800" dirty="0" err="1" smtClean="0">
                <a:latin typeface="Berlin Sans FB" pitchFamily="34" charset="0"/>
              </a:rPr>
              <a:t>lalu</a:t>
            </a:r>
            <a:r>
              <a:rPr lang="en-US" sz="2800" dirty="0" smtClean="0">
                <a:latin typeface="Berlin Sans FB" pitchFamily="34" charset="0"/>
              </a:rPr>
              <a:t> </a:t>
            </a:r>
            <a:r>
              <a:rPr lang="en-US" sz="2800" dirty="0" err="1" smtClean="0">
                <a:latin typeface="Berlin Sans FB" pitchFamily="34" charset="0"/>
              </a:rPr>
              <a:t>disebut</a:t>
            </a:r>
            <a:r>
              <a:rPr lang="en-US" sz="2800" dirty="0" smtClean="0">
                <a:latin typeface="Berlin Sans FB" pitchFamily="34" charset="0"/>
              </a:rPr>
              <a:t> </a:t>
            </a:r>
            <a:r>
              <a:rPr lang="en-US" sz="2800" i="1" dirty="0" smtClean="0">
                <a:latin typeface="Berlin Sans FB" pitchFamily="34" charset="0"/>
              </a:rPr>
              <a:t>apperception mass.</a:t>
            </a:r>
            <a:endParaRPr lang="en-US" sz="2800" dirty="0" smtClean="0">
              <a:latin typeface="Berlin Sans FB" pitchFamily="34" charset="0"/>
            </a:endParaRPr>
          </a:p>
          <a:p>
            <a:endParaRPr lang="id-ID" sz="2400"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914400"/>
            <a:ext cx="8229600" cy="685800"/>
          </a:xfrm>
        </p:spPr>
        <p:txBody>
          <a:bodyPr/>
          <a:lstStyle/>
          <a:p>
            <a:pPr>
              <a:spcBef>
                <a:spcPct val="50000"/>
              </a:spcBef>
            </a:pPr>
            <a:r>
              <a:rPr lang="id-ID" sz="3600" dirty="0" smtClean="0">
                <a:latin typeface="Berlin Sans FB" pitchFamily="34" charset="0"/>
              </a:rPr>
              <a:t>Thematic Apperception Test (T.A.T.</a:t>
            </a:r>
            <a:r>
              <a:rPr lang="id-ID" sz="3600" dirty="0" smtClean="0"/>
              <a:t>)</a:t>
            </a:r>
            <a:endParaRPr lang="id-ID" sz="3600" dirty="0" smtClean="0">
              <a:latin typeface="Arial" charset="0"/>
              <a:cs typeface="Arial" charset="0"/>
            </a:endParaRPr>
          </a:p>
        </p:txBody>
      </p:sp>
      <p:sp>
        <p:nvSpPr>
          <p:cNvPr id="5124" name="Content Placeholder 5"/>
          <p:cNvSpPr>
            <a:spLocks noGrp="1"/>
          </p:cNvSpPr>
          <p:nvPr>
            <p:ph idx="1"/>
          </p:nvPr>
        </p:nvSpPr>
        <p:spPr>
          <a:xfrm>
            <a:off x="457200" y="1905000"/>
            <a:ext cx="8229600" cy="4221163"/>
          </a:xfrm>
        </p:spPr>
        <p:txBody>
          <a:bodyPr/>
          <a:lstStyle/>
          <a:p>
            <a:r>
              <a:rPr lang="id-ID" sz="2800" dirty="0" smtClean="0">
                <a:latin typeface="Berlin Sans FB" pitchFamily="34" charset="0"/>
              </a:rPr>
              <a:t>Thematic Apperception Test (T.A.T.) merupakan tes proyektif yang berisi satu seri gambar, dimana testee diminta untuk menciptakan suatu cerita tentang apa yang </a:t>
            </a:r>
            <a:r>
              <a:rPr lang="id-ID" sz="2800" dirty="0" smtClean="0">
                <a:solidFill>
                  <a:srgbClr val="FF0000"/>
                </a:solidFill>
                <a:latin typeface="Berlin Sans FB" pitchFamily="34" charset="0"/>
              </a:rPr>
              <a:t>ia yakini tengah terjadi.</a:t>
            </a:r>
            <a:r>
              <a:rPr lang="id-ID" sz="2800" dirty="0" smtClean="0">
                <a:latin typeface="Berlin Sans FB" pitchFamily="34" charset="0"/>
              </a:rPr>
              <a:t> </a:t>
            </a:r>
          </a:p>
          <a:p>
            <a:endParaRPr lang="id-ID" sz="2800" dirty="0">
              <a:latin typeface="Berlin Sans FB" pitchFamily="34" charset="0"/>
            </a:endParaRPr>
          </a:p>
          <a:p>
            <a:r>
              <a:rPr lang="id-ID" sz="2800" dirty="0" smtClean="0">
                <a:latin typeface="Berlin Sans FB" pitchFamily="34" charset="0"/>
              </a:rPr>
              <a:t>Thematic Apperception Test (T.A.T) merupakan tes </a:t>
            </a:r>
            <a:r>
              <a:rPr lang="id-ID" sz="2800" dirty="0" smtClean="0">
                <a:solidFill>
                  <a:srgbClr val="FF0000"/>
                </a:solidFill>
                <a:latin typeface="Berlin Sans FB" pitchFamily="34" charset="0"/>
              </a:rPr>
              <a:t>mengappersepsi tema</a:t>
            </a:r>
            <a:r>
              <a:rPr lang="id-ID" sz="2800" dirty="0" smtClean="0">
                <a:latin typeface="Berlin Sans FB" pitchFamily="34" charset="0"/>
              </a:rPr>
              <a:t> dari gambar yang ambigu, berbentuk proyektif &amp; diceritakan berdasarkan yg telah dipersepsikan</a:t>
            </a:r>
          </a:p>
          <a:p>
            <a:endParaRPr lang="id-ID" sz="2400" dirty="0" smtClean="0"/>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914400"/>
            <a:ext cx="8229600" cy="685800"/>
          </a:xfrm>
        </p:spPr>
        <p:txBody>
          <a:bodyPr/>
          <a:lstStyle/>
          <a:p>
            <a:pPr>
              <a:spcBef>
                <a:spcPct val="50000"/>
              </a:spcBef>
            </a:pPr>
            <a:r>
              <a:rPr lang="id-ID" sz="3600" dirty="0" smtClean="0">
                <a:latin typeface="Berlin Sans FB" pitchFamily="34" charset="0"/>
              </a:rPr>
              <a:t>Thematic Apperception Test (T.A.T.</a:t>
            </a:r>
            <a:r>
              <a:rPr lang="id-ID" sz="3600" dirty="0" smtClean="0"/>
              <a:t>)</a:t>
            </a:r>
            <a:endParaRPr lang="id-ID" sz="3600" dirty="0" smtClean="0">
              <a:latin typeface="Arial" charset="0"/>
              <a:cs typeface="Arial" charset="0"/>
            </a:endParaRPr>
          </a:p>
        </p:txBody>
      </p:sp>
      <p:sp>
        <p:nvSpPr>
          <p:cNvPr id="5124" name="Content Placeholder 5"/>
          <p:cNvSpPr>
            <a:spLocks noGrp="1"/>
          </p:cNvSpPr>
          <p:nvPr>
            <p:ph idx="1"/>
          </p:nvPr>
        </p:nvSpPr>
        <p:spPr>
          <a:xfrm>
            <a:off x="457200" y="1628800"/>
            <a:ext cx="8229600" cy="4608512"/>
          </a:xfrm>
        </p:spPr>
        <p:txBody>
          <a:bodyPr/>
          <a:lstStyle/>
          <a:p>
            <a:pPr marL="0" indent="0">
              <a:buNone/>
            </a:pPr>
            <a:r>
              <a:rPr lang="id-ID" sz="2400" dirty="0" smtClean="0">
                <a:latin typeface="Berlin Sans FB" pitchFamily="34" charset="0"/>
              </a:rPr>
              <a:t>Thematic Apperception Test (T.A.T.) merupakan </a:t>
            </a:r>
          </a:p>
          <a:p>
            <a:pPr marL="400050" lvl="1" indent="0">
              <a:buNone/>
            </a:pPr>
            <a:r>
              <a:rPr lang="id-ID" sz="2400" dirty="0" smtClean="0">
                <a:solidFill>
                  <a:srgbClr val="FF0000"/>
                </a:solidFill>
                <a:latin typeface="Berlin Sans FB" pitchFamily="34" charset="0"/>
              </a:rPr>
              <a:t>teknik proyektif </a:t>
            </a:r>
            <a:r>
              <a:rPr lang="id-ID" sz="2400" dirty="0" smtClean="0">
                <a:latin typeface="Berlin Sans FB" pitchFamily="34" charset="0"/>
              </a:rPr>
              <a:t>dengan menggunakan tema-tema kartu yg digunakan utk mengungkapkan </a:t>
            </a:r>
            <a:r>
              <a:rPr lang="id-ID" sz="2400" dirty="0" smtClean="0">
                <a:solidFill>
                  <a:srgbClr val="FF0000"/>
                </a:solidFill>
                <a:latin typeface="Berlin Sans FB" pitchFamily="34" charset="0"/>
              </a:rPr>
              <a:t>dinamika kepribadian</a:t>
            </a:r>
            <a:r>
              <a:rPr lang="id-ID" sz="2400" dirty="0" smtClean="0">
                <a:latin typeface="Berlin Sans FB" pitchFamily="34" charset="0"/>
              </a:rPr>
              <a:t> yg menampakkan diri dalam hub </a:t>
            </a:r>
            <a:r>
              <a:rPr lang="id-ID" sz="2400" dirty="0" smtClean="0">
                <a:solidFill>
                  <a:srgbClr val="FF0000"/>
                </a:solidFill>
                <a:latin typeface="Berlin Sans FB" pitchFamily="34" charset="0"/>
              </a:rPr>
              <a:t>interpersonal </a:t>
            </a:r>
            <a:r>
              <a:rPr lang="id-ID" sz="2400" dirty="0" smtClean="0">
                <a:latin typeface="Berlin Sans FB" pitchFamily="34" charset="0"/>
              </a:rPr>
              <a:t>dan dalam </a:t>
            </a:r>
            <a:r>
              <a:rPr lang="id-ID" sz="2400" dirty="0" smtClean="0">
                <a:solidFill>
                  <a:srgbClr val="FF0000"/>
                </a:solidFill>
                <a:latin typeface="Berlin Sans FB" pitchFamily="34" charset="0"/>
              </a:rPr>
              <a:t>appersepsi</a:t>
            </a:r>
            <a:r>
              <a:rPr lang="id-ID" sz="2400" dirty="0" smtClean="0">
                <a:latin typeface="Berlin Sans FB" pitchFamily="34" charset="0"/>
              </a:rPr>
              <a:t> (persepsi yg memiliki arti) terhadap </a:t>
            </a:r>
            <a:r>
              <a:rPr lang="id-ID" sz="2400" dirty="0" smtClean="0">
                <a:solidFill>
                  <a:srgbClr val="FF0000"/>
                </a:solidFill>
                <a:latin typeface="Berlin Sans FB" pitchFamily="34" charset="0"/>
              </a:rPr>
              <a:t>lingkungan</a:t>
            </a:r>
          </a:p>
          <a:p>
            <a:pPr marL="0" indent="0">
              <a:buNone/>
            </a:pPr>
            <a:endParaRPr lang="id-ID" sz="2400" dirty="0">
              <a:solidFill>
                <a:srgbClr val="FF0000"/>
              </a:solidFill>
              <a:latin typeface="Berlin Sans FB" pitchFamily="34" charset="0"/>
            </a:endParaRPr>
          </a:p>
          <a:p>
            <a:pPr marL="0" indent="0">
              <a:buNone/>
            </a:pPr>
            <a:r>
              <a:rPr lang="id-ID" sz="2400" dirty="0" smtClean="0">
                <a:latin typeface="Berlin Sans FB" pitchFamily="34" charset="0"/>
              </a:rPr>
              <a:t>Dasar Proyeksi</a:t>
            </a:r>
          </a:p>
          <a:p>
            <a:pPr marL="0" indent="0">
              <a:buNone/>
            </a:pPr>
            <a:r>
              <a:rPr lang="id-ID" sz="2400" dirty="0" smtClean="0">
                <a:latin typeface="Berlin Sans FB" pitchFamily="34" charset="0"/>
              </a:rPr>
              <a:t>Memproyeksikan impuls dalam diri dengan gambar yg ada dapat berupa:</a:t>
            </a:r>
          </a:p>
          <a:p>
            <a:pPr marL="457200" indent="-457200">
              <a:buFont typeface="+mj-lt"/>
              <a:buAutoNum type="arabicPeriod"/>
            </a:pPr>
            <a:r>
              <a:rPr lang="id-ID" sz="2400" dirty="0" smtClean="0">
                <a:solidFill>
                  <a:srgbClr val="FF0000"/>
                </a:solidFill>
                <a:latin typeface="Berlin Sans FB" pitchFamily="34" charset="0"/>
              </a:rPr>
              <a:t>Pengalaman</a:t>
            </a:r>
            <a:r>
              <a:rPr lang="id-ID" sz="2400" dirty="0" smtClean="0">
                <a:latin typeface="Berlin Sans FB" pitchFamily="34" charset="0"/>
              </a:rPr>
              <a:t> masa lalu</a:t>
            </a:r>
          </a:p>
          <a:p>
            <a:pPr marL="457200" indent="-457200">
              <a:buFont typeface="+mj-lt"/>
              <a:buAutoNum type="arabicPeriod"/>
            </a:pPr>
            <a:r>
              <a:rPr lang="id-ID" sz="2400" dirty="0" smtClean="0">
                <a:solidFill>
                  <a:srgbClr val="FF0000"/>
                </a:solidFill>
                <a:latin typeface="Berlin Sans FB" pitchFamily="34" charset="0"/>
              </a:rPr>
              <a:t>Kebutuhan /harapan </a:t>
            </a:r>
            <a:r>
              <a:rPr lang="id-ID" sz="2400" dirty="0" smtClean="0">
                <a:latin typeface="Berlin Sans FB" pitchFamily="34" charset="0"/>
              </a:rPr>
              <a:t>masa mendatang</a:t>
            </a:r>
          </a:p>
          <a:p>
            <a:endParaRPr lang="id-ID" sz="2800" dirty="0">
              <a:latin typeface="Berlin Sans FB" pitchFamily="34" charset="0"/>
            </a:endParaRPr>
          </a:p>
          <a:p>
            <a:endParaRPr lang="id-ID" sz="2400" dirty="0" smtClean="0"/>
          </a:p>
          <a:p>
            <a:endParaRPr lang="id-ID" sz="2200" dirty="0" smtClean="0">
              <a:latin typeface="Arial" charset="0"/>
              <a:cs typeface="Arial" charset="0"/>
            </a:endParaRPr>
          </a:p>
        </p:txBody>
      </p:sp>
    </p:spTree>
    <p:extLst>
      <p:ext uri="{BB962C8B-B14F-4D97-AF65-F5344CB8AC3E}">
        <p14:creationId xmlns:p14="http://schemas.microsoft.com/office/powerpoint/2010/main" xmlns="" val="145620448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cstate="print"/>
          <a:srcRect/>
          <a:stretch>
            <a:fillRect/>
          </a:stretch>
        </p:blipFill>
        <p:spPr bwMode="auto">
          <a:xfrm>
            <a:off x="0" y="0"/>
            <a:ext cx="9172575" cy="6858000"/>
          </a:xfrm>
          <a:prstGeom prst="rect">
            <a:avLst/>
          </a:prstGeom>
          <a:noFill/>
          <a:ln w="9525">
            <a:noFill/>
            <a:miter lim="800000"/>
            <a:headEnd/>
            <a:tailEnd/>
          </a:ln>
        </p:spPr>
      </p:pic>
      <p:sp>
        <p:nvSpPr>
          <p:cNvPr id="5123" name="Title 5"/>
          <p:cNvSpPr>
            <a:spLocks noGrp="1"/>
          </p:cNvSpPr>
          <p:nvPr>
            <p:ph type="title"/>
          </p:nvPr>
        </p:nvSpPr>
        <p:spPr>
          <a:xfrm>
            <a:off x="533400" y="685800"/>
            <a:ext cx="8229600" cy="685800"/>
          </a:xfrm>
        </p:spPr>
        <p:txBody>
          <a:bodyPr/>
          <a:lstStyle/>
          <a:p>
            <a:pPr>
              <a:spcBef>
                <a:spcPct val="50000"/>
              </a:spcBef>
            </a:pPr>
            <a:r>
              <a:rPr lang="id-ID" sz="3200" dirty="0" smtClean="0">
                <a:latin typeface="Berlin Sans FB" pitchFamily="34" charset="0"/>
              </a:rPr>
              <a:t>Thematic Apperception Test (T.A.T.)</a:t>
            </a:r>
            <a:endParaRPr lang="id-ID" sz="3200" dirty="0" smtClean="0">
              <a:latin typeface="Berlin Sans FB" pitchFamily="34" charset="0"/>
              <a:cs typeface="Arial" charset="0"/>
            </a:endParaRPr>
          </a:p>
        </p:txBody>
      </p:sp>
      <p:sp>
        <p:nvSpPr>
          <p:cNvPr id="5124" name="Content Placeholder 5"/>
          <p:cNvSpPr>
            <a:spLocks noGrp="1"/>
          </p:cNvSpPr>
          <p:nvPr>
            <p:ph idx="1"/>
          </p:nvPr>
        </p:nvSpPr>
        <p:spPr>
          <a:xfrm>
            <a:off x="457200" y="1524000"/>
            <a:ext cx="8229600" cy="4785320"/>
          </a:xfrm>
        </p:spPr>
        <p:txBody>
          <a:bodyPr/>
          <a:lstStyle/>
          <a:p>
            <a:r>
              <a:rPr lang="id-ID" sz="2800" dirty="0" smtClean="0">
                <a:latin typeface="Berlin Sans FB" pitchFamily="34" charset="0"/>
              </a:rPr>
              <a:t>Aslinya tes ini dikembangkan oleh </a:t>
            </a:r>
            <a:r>
              <a:rPr lang="id-ID" sz="2800" dirty="0" smtClean="0">
                <a:solidFill>
                  <a:srgbClr val="FF0000"/>
                </a:solidFill>
                <a:latin typeface="Berlin Sans FB" pitchFamily="34" charset="0"/>
              </a:rPr>
              <a:t>Henry Murray</a:t>
            </a:r>
            <a:r>
              <a:rPr lang="id-ID" sz="2800" b="1" dirty="0" smtClean="0">
                <a:latin typeface="Berlin Sans FB" pitchFamily="34" charset="0"/>
              </a:rPr>
              <a:t> </a:t>
            </a:r>
            <a:r>
              <a:rPr lang="id-ID" sz="2800" dirty="0" smtClean="0">
                <a:latin typeface="Berlin Sans FB" pitchFamily="34" charset="0"/>
              </a:rPr>
              <a:t>dan rekan-rekan sejawatnya di </a:t>
            </a:r>
            <a:r>
              <a:rPr lang="id-ID" sz="2800" i="1" dirty="0" smtClean="0">
                <a:latin typeface="Berlin Sans FB" pitchFamily="34" charset="0"/>
              </a:rPr>
              <a:t>Harvard Psychological Clinic, </a:t>
            </a:r>
            <a:r>
              <a:rPr lang="id-ID" sz="2800" dirty="0" smtClean="0">
                <a:latin typeface="Berlin Sans FB" pitchFamily="34" charset="0"/>
              </a:rPr>
              <a:t>di tahun 1938. </a:t>
            </a:r>
          </a:p>
          <a:p>
            <a:r>
              <a:rPr lang="id-ID" sz="2800" dirty="0" smtClean="0">
                <a:latin typeface="Berlin Sans FB" pitchFamily="34" charset="0"/>
              </a:rPr>
              <a:t>Digunakan oleh </a:t>
            </a:r>
            <a:r>
              <a:rPr lang="id-ID" sz="2800" dirty="0" smtClean="0">
                <a:solidFill>
                  <a:srgbClr val="FF0000"/>
                </a:solidFill>
                <a:latin typeface="Berlin Sans FB" pitchFamily="34" charset="0"/>
              </a:rPr>
              <a:t>Psikoanalis, Psikolog</a:t>
            </a:r>
            <a:r>
              <a:rPr lang="id-ID" sz="2800" dirty="0" smtClean="0">
                <a:latin typeface="Berlin Sans FB" pitchFamily="34" charset="0"/>
              </a:rPr>
              <a:t> dalam rangka mengetahui kondisi emosi pasien (terganggu atau tidak)</a:t>
            </a:r>
          </a:p>
          <a:p>
            <a:r>
              <a:rPr lang="id-ID" sz="2800" dirty="0" smtClean="0">
                <a:latin typeface="Berlin Sans FB" pitchFamily="34" charset="0"/>
              </a:rPr>
              <a:t>Derivat T.A.T: </a:t>
            </a:r>
          </a:p>
          <a:p>
            <a:pPr lvl="1"/>
            <a:r>
              <a:rPr lang="id-ID" sz="2400" dirty="0" smtClean="0">
                <a:latin typeface="Berlin Sans FB" pitchFamily="34" charset="0"/>
              </a:rPr>
              <a:t>C.A.T (Children Apperception Test);  C.A.T.Human</a:t>
            </a:r>
          </a:p>
          <a:p>
            <a:pPr lvl="1"/>
            <a:r>
              <a:rPr lang="id-ID" sz="2400" dirty="0" smtClean="0">
                <a:latin typeface="Berlin Sans FB" pitchFamily="34" charset="0"/>
              </a:rPr>
              <a:t>S.A.T (Senior Apperception Test)</a:t>
            </a:r>
          </a:p>
          <a:p>
            <a:pPr lvl="1"/>
            <a:r>
              <a:rPr lang="id-ID" sz="2400" dirty="0" smtClean="0">
                <a:latin typeface="Berlin Sans FB" pitchFamily="34" charset="0"/>
              </a:rPr>
              <a:t>F.A.T (Figure Apperception Test</a:t>
            </a:r>
          </a:p>
          <a:p>
            <a:pPr>
              <a:buNone/>
            </a:pPr>
            <a:endParaRPr lang="id-ID" sz="2400" dirty="0" smtClean="0"/>
          </a:p>
          <a:p>
            <a:endParaRPr lang="id-ID" sz="22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1181</Words>
  <Application>Microsoft Office PowerPoint</Application>
  <PresentationFormat>On-screen Show (4:3)</PresentationFormat>
  <Paragraphs>153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Komponen Penilaian</vt:lpstr>
      <vt:lpstr>Pengertian</vt:lpstr>
      <vt:lpstr>Pengertian</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lpstr>Thematic Apperception Test (T.A.T.)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Andi</dc:creator>
  <cp:lastModifiedBy>psikologi</cp:lastModifiedBy>
  <cp:revision>88</cp:revision>
  <dcterms:created xsi:type="dcterms:W3CDTF">2011-02-19T08:35:30Z</dcterms:created>
  <dcterms:modified xsi:type="dcterms:W3CDTF">2018-09-24T08:50:25Z</dcterms:modified>
</cp:coreProperties>
</file>