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16" r:id="rId2"/>
    <p:sldId id="335" r:id="rId3"/>
    <p:sldId id="365" r:id="rId4"/>
    <p:sldId id="366" r:id="rId5"/>
    <p:sldId id="367" r:id="rId6"/>
    <p:sldId id="368" r:id="rId7"/>
    <p:sldId id="370" r:id="rId8"/>
    <p:sldId id="371" r:id="rId9"/>
    <p:sldId id="369"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autoAdjust="0"/>
    <p:restoredTop sz="93190" autoAdjust="0"/>
  </p:normalViewPr>
  <p:slideViewPr>
    <p:cSldViewPr>
      <p:cViewPr>
        <p:scale>
          <a:sx n="80" d="100"/>
          <a:sy n="80" d="100"/>
        </p:scale>
        <p:origin x="-1026"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BAD9994-8B66-42A9-843D-4EDD41EEFC37}" type="datetimeFigureOut">
              <a:rPr lang="id-ID"/>
              <a:pPr>
                <a:defRPr/>
              </a:pPr>
              <a:t>04/12/2017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3D63DFF-B590-44B9-9E8F-00F9905D4A27}"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7B7DE62-EDA4-47CC-84F7-F27639E2FC06}"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8A467ED-646B-4F87-8EDF-39E130249183}"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FCE25E3-F110-4F3F-95A7-6D9C98FA1E12}" type="datetime1">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72B481-A8E9-4DAF-BEDA-F10E84006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CBCFF2-B325-4AB9-9DAD-4DF8EB695E31}" type="datetime1">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D6902F-9E75-418D-90DB-543D546187B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E0DC59-1520-45A5-A302-0F0015187563}" type="datetime1">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16A1D6-F776-47F5-A482-2E4731E648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1E11BD-187E-41CF-8D23-40FEB69E13BE}" type="datetime1">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977640-66DD-42A4-8A01-F31C5BE858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858FC9-9E47-420A-A260-E021AEA43134}" type="datetime1">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1FA8C5-378E-4F19-832C-C7736A2FC6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ADA95F6-359C-49CD-AF61-B97177C09FF1}" type="datetime1">
              <a:rPr lang="en-US"/>
              <a:pPr>
                <a:defRPr/>
              </a:pPr>
              <a:t>12/4/2017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3AD7CF-5B4E-4B94-BBA4-37D5E4CE29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A9A1491-92DC-494C-B2E9-6AD2DA42430E}" type="datetime1">
              <a:rPr lang="en-US"/>
              <a:pPr>
                <a:defRPr/>
              </a:pPr>
              <a:t>12/4/2017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4A5EE42-2A33-44D2-AB36-04E0F72C56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35B90D1-3439-47CF-A960-AFE7076A4449}" type="datetime1">
              <a:rPr lang="en-US"/>
              <a:pPr>
                <a:defRPr/>
              </a:pPr>
              <a:t>12/4/2017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6E5B86C-FA6E-4157-9BBA-F4FFE33FD9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E1D6B6-B74F-47CC-A6DB-67086F6E1006}" type="datetime1">
              <a:rPr lang="en-US"/>
              <a:pPr>
                <a:defRPr/>
              </a:pPr>
              <a:t>12/4/2017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28EDACA-6DBA-4838-8D60-FD435A871E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A92ED30-2511-4EDB-84D1-7623725E25B5}" type="datetime1">
              <a:rPr lang="en-US"/>
              <a:pPr>
                <a:defRPr/>
              </a:pPr>
              <a:t>12/4/2017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51C48A-639A-4654-9CBB-79980C6765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9483CF-E6BF-4B2D-B579-F86FAE75D4D0}" type="datetime1">
              <a:rPr lang="en-US"/>
              <a:pPr>
                <a:defRPr/>
              </a:pPr>
              <a:t>12/4/2017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996401-F507-4367-BA2F-AD58952E06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FE48D91-91F1-4CEB-982F-0C0FE00241F5}" type="datetime1">
              <a:rPr lang="en-US"/>
              <a:pPr>
                <a:defRPr/>
              </a:pPr>
              <a:t>12/4/2017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4E04CCB9-7BB7-4521-9C44-9C86662B55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cstate="print"/>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3886200"/>
            <a:ext cx="5638800" cy="830997"/>
          </a:xfrm>
          <a:prstGeom prst="rect">
            <a:avLst/>
          </a:prstGeom>
          <a:noFill/>
          <a:ln w="9525">
            <a:noFill/>
            <a:miter lim="800000"/>
            <a:headEnd/>
            <a:tailEnd/>
          </a:ln>
        </p:spPr>
        <p:txBody>
          <a:bodyPr>
            <a:spAutoFit/>
          </a:bodyPr>
          <a:lstStyle/>
          <a:p>
            <a:pPr algn="ctr"/>
            <a:r>
              <a:rPr lang="id-ID" sz="2400" b="1" dirty="0" smtClean="0">
                <a:solidFill>
                  <a:schemeClr val="bg1"/>
                </a:solidFill>
              </a:rPr>
              <a:t>EKSPRESI TINGLAH LAKU &amp; </a:t>
            </a:r>
            <a:r>
              <a:rPr lang="id-ID" sz="2400" b="1" i="1" dirty="0" smtClean="0">
                <a:solidFill>
                  <a:schemeClr val="bg1"/>
                </a:solidFill>
              </a:rPr>
              <a:t>OUTCOMES </a:t>
            </a:r>
            <a:r>
              <a:rPr lang="id-ID" sz="2400" b="1" dirty="0" smtClean="0">
                <a:solidFill>
                  <a:schemeClr val="bg1"/>
                </a:solidFill>
              </a:rPr>
              <a:t>dlm T.A.T</a:t>
            </a:r>
            <a:endParaRPr lang="en-US" sz="24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Cara Tingkah Laku diekspresikan</a:t>
            </a:r>
            <a:endParaRPr lang="id-ID" sz="3200" dirty="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r>
              <a:rPr lang="id-ID" sz="2200" dirty="0" smtClean="0">
                <a:latin typeface="Arial" charset="0"/>
                <a:cs typeface="Arial" charset="0"/>
              </a:rPr>
              <a:t>Bagaimana Hero/tokoh memberikan respons.</a:t>
            </a:r>
          </a:p>
          <a:p>
            <a:r>
              <a:rPr lang="id-ID" sz="2200" dirty="0" smtClean="0">
                <a:latin typeface="Arial" charset="0"/>
                <a:cs typeface="Arial" charset="0"/>
              </a:rPr>
              <a:t>Yang perlu diperhatikan adalah intensitas ekspresi, dan pada tingkat mana tingkah laku tersebut diekspresikan.</a:t>
            </a:r>
          </a:p>
          <a:p>
            <a:r>
              <a:rPr lang="id-ID" sz="2200" dirty="0" smtClean="0">
                <a:latin typeface="Arial" charset="0"/>
                <a:cs typeface="Arial" charset="0"/>
              </a:rPr>
              <a:t>Tingkat ekspresi pada garis besarnya dibagi sebagai berikut:</a:t>
            </a:r>
          </a:p>
          <a:p>
            <a:pPr lvl="1"/>
            <a:r>
              <a:rPr lang="id-ID" sz="1800" dirty="0" smtClean="0">
                <a:latin typeface="Arial" charset="0"/>
                <a:cs typeface="Arial" charset="0"/>
              </a:rPr>
              <a:t>Fantasi</a:t>
            </a:r>
          </a:p>
          <a:p>
            <a:pPr lvl="1"/>
            <a:r>
              <a:rPr lang="id-ID" sz="1800" i="1" dirty="0" smtClean="0">
                <a:latin typeface="Arial" charset="0"/>
                <a:cs typeface="Arial" charset="0"/>
              </a:rPr>
              <a:t>Pre-motor level </a:t>
            </a:r>
            <a:r>
              <a:rPr lang="id-ID" sz="1800" dirty="0" smtClean="0">
                <a:latin typeface="Arial" charset="0"/>
                <a:cs typeface="Arial" charset="0"/>
              </a:rPr>
              <a:t>(tingkat pra-motorik)</a:t>
            </a:r>
          </a:p>
          <a:p>
            <a:pPr lvl="1"/>
            <a:r>
              <a:rPr lang="id-ID" sz="1800" i="1" dirty="0" smtClean="0">
                <a:latin typeface="Arial" charset="0"/>
                <a:cs typeface="Arial" charset="0"/>
              </a:rPr>
              <a:t>Inhibited behavior  </a:t>
            </a:r>
            <a:r>
              <a:rPr lang="id-ID" sz="1800" dirty="0" smtClean="0">
                <a:latin typeface="Arial" charset="0"/>
                <a:cs typeface="Arial" charset="0"/>
              </a:rPr>
              <a:t>(tingkah laku yg terhambat)</a:t>
            </a:r>
          </a:p>
          <a:p>
            <a:pPr lvl="1"/>
            <a:r>
              <a:rPr lang="id-ID" sz="1800" i="1" dirty="0" smtClean="0">
                <a:latin typeface="Arial" charset="0"/>
                <a:cs typeface="Arial" charset="0"/>
              </a:rPr>
              <a:t>Level motor </a:t>
            </a:r>
            <a:r>
              <a:rPr lang="id-ID" sz="1800" dirty="0" smtClean="0">
                <a:latin typeface="Arial" charset="0"/>
                <a:cs typeface="Arial" charset="0"/>
              </a:rPr>
              <a:t>(tingkat motorik)</a:t>
            </a:r>
            <a:endParaRPr lang="id-ID" sz="1800" i="1"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Fantasi</a:t>
            </a:r>
            <a:endParaRPr lang="id-ID" sz="320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lstStyle/>
          <a:p>
            <a:r>
              <a:rPr lang="id-ID" sz="2200" dirty="0" smtClean="0">
                <a:latin typeface="Arial" charset="0"/>
                <a:cs typeface="Arial" charset="0"/>
              </a:rPr>
              <a:t>Hero/Tokoh tidak mengekspresikan dirinya sebagai terbuka tetapi berupa imajinasi, keinginan atau lamunan bagaimana seharusnya ia mengekspresikan dirinya.</a:t>
            </a:r>
          </a:p>
          <a:p>
            <a:pPr lvl="1"/>
            <a:r>
              <a:rPr lang="id-ID" sz="1800" dirty="0" smtClean="0">
                <a:latin typeface="Arial" charset="0"/>
                <a:cs typeface="Arial" charset="0"/>
              </a:rPr>
              <a:t>Contoh:</a:t>
            </a:r>
          </a:p>
          <a:p>
            <a:pPr lvl="1">
              <a:buNone/>
            </a:pPr>
            <a:r>
              <a:rPr lang="id-ID" sz="1800" dirty="0" smtClean="0">
                <a:latin typeface="Arial" charset="0"/>
                <a:cs typeface="Arial" charset="0"/>
              </a:rPr>
              <a:t>	Mereka menyuruhnya untuk melatih apa yang sudah diajarkan dan meninggalkan ruangan. Ia memandang biolanya dan ia mulai berkhayal bagaimana ia dapat memperoleh kemenangan dalam pertandingan hari berikutnya.</a:t>
            </a:r>
            <a:endParaRPr lang="id-ID" sz="1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lvl="1">
              <a:spcBef>
                <a:spcPct val="50000"/>
              </a:spcBef>
            </a:pPr>
            <a:r>
              <a:rPr lang="id-ID" sz="3200" i="1" dirty="0" smtClean="0">
                <a:latin typeface="Arial" charset="0"/>
                <a:cs typeface="Arial" charset="0"/>
              </a:rPr>
              <a:t>Pre-motor level </a:t>
            </a:r>
            <a:r>
              <a:rPr lang="id-ID" sz="3200" dirty="0" smtClean="0">
                <a:latin typeface="Arial" charset="0"/>
                <a:cs typeface="Arial" charset="0"/>
              </a:rPr>
              <a:t>(tingkat pra-motorik</a:t>
            </a:r>
            <a:r>
              <a:rPr lang="id-ID" sz="3200" dirty="0" smtClean="0">
                <a:latin typeface="Arial" charset="0"/>
                <a:cs typeface="Arial" charset="0"/>
              </a:rPr>
              <a:t>)</a:t>
            </a:r>
            <a:endParaRPr lang="id-ID" sz="3200" dirty="0" smtClean="0">
              <a:latin typeface="Arial" charset="0"/>
              <a:cs typeface="Arial" charset="0"/>
            </a:endParaRPr>
          </a:p>
        </p:txBody>
      </p:sp>
      <p:sp>
        <p:nvSpPr>
          <p:cNvPr id="5124" name="Content Placeholder 5"/>
          <p:cNvSpPr>
            <a:spLocks noGrp="1"/>
          </p:cNvSpPr>
          <p:nvPr>
            <p:ph idx="1"/>
          </p:nvPr>
        </p:nvSpPr>
        <p:spPr>
          <a:xfrm>
            <a:off x="457200" y="1524000"/>
            <a:ext cx="8229600" cy="4602163"/>
          </a:xfrm>
        </p:spPr>
        <p:txBody>
          <a:bodyPr/>
          <a:lstStyle/>
          <a:p>
            <a:r>
              <a:rPr lang="id-ID" sz="2200" dirty="0" smtClean="0">
                <a:latin typeface="Arial" charset="0"/>
                <a:cs typeface="Arial" charset="0"/>
              </a:rPr>
              <a:t>Hero/Tokoh merencanakan, mempertimbangkan dan memikirkan macam-macam rencana, tindakan, tetapi ia tidak melakukan atau memutuskan apapun bila kesempatannya tiba.  </a:t>
            </a:r>
          </a:p>
          <a:p>
            <a:pPr lvl="1"/>
            <a:r>
              <a:rPr lang="id-ID" sz="1800" dirty="0" smtClean="0">
                <a:latin typeface="Arial" charset="0"/>
                <a:cs typeface="Arial" charset="0"/>
              </a:rPr>
              <a:t>Contoh:</a:t>
            </a:r>
          </a:p>
          <a:p>
            <a:pPr lvl="1">
              <a:buNone/>
            </a:pPr>
            <a:r>
              <a:rPr lang="id-ID" sz="1800" dirty="0" smtClean="0">
                <a:latin typeface="Arial" charset="0"/>
                <a:cs typeface="Arial" charset="0"/>
              </a:rPr>
              <a:t>	Setelah berkonsultasi, ia kembali ke rumah dan memutuskan untuk membuat rencana untuk tahun yang akan datang. Ia mendapatkan jalan yang diinginkannya dan seorang pelatih yang disukai, tetapi ketika tiba saatnya untuk mendaftarkan diri, ia memutuskan untuk tidak mengikutinya dan tidak mendaftarkan diri.</a:t>
            </a:r>
            <a:endParaRPr lang="id-ID" sz="1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685800"/>
          </a:xfrm>
        </p:spPr>
        <p:txBody>
          <a:bodyPr/>
          <a:lstStyle/>
          <a:p>
            <a:pPr lvl="1">
              <a:spcBef>
                <a:spcPct val="50000"/>
              </a:spcBef>
            </a:pPr>
            <a:r>
              <a:rPr lang="id-ID" sz="2800" i="1" dirty="0" smtClean="0">
                <a:latin typeface="Arial" charset="0"/>
                <a:cs typeface="Arial" charset="0"/>
              </a:rPr>
              <a:t>Inhibited behavior  </a:t>
            </a:r>
            <a:r>
              <a:rPr lang="id-ID" sz="2800" dirty="0" smtClean="0">
                <a:latin typeface="Arial" charset="0"/>
                <a:cs typeface="Arial" charset="0"/>
              </a:rPr>
              <a:t>(tingkah laku yg terhambat</a:t>
            </a:r>
            <a:r>
              <a:rPr lang="id-ID" sz="2800" dirty="0" smtClean="0">
                <a:latin typeface="Arial" charset="0"/>
                <a:cs typeface="Arial" charset="0"/>
              </a:rPr>
              <a:t>)</a:t>
            </a:r>
            <a:endParaRPr lang="id-ID" sz="2800" dirty="0" smtClean="0">
              <a:latin typeface="Arial" charset="0"/>
              <a:cs typeface="Arial" charset="0"/>
            </a:endParaRPr>
          </a:p>
        </p:txBody>
      </p:sp>
      <p:sp>
        <p:nvSpPr>
          <p:cNvPr id="6148" name="Content Placeholder 5"/>
          <p:cNvSpPr>
            <a:spLocks noGrp="1"/>
          </p:cNvSpPr>
          <p:nvPr>
            <p:ph idx="1"/>
          </p:nvPr>
        </p:nvSpPr>
        <p:spPr>
          <a:xfrm>
            <a:off x="457200" y="1524000"/>
            <a:ext cx="8229600" cy="4602163"/>
          </a:xfrm>
        </p:spPr>
        <p:txBody>
          <a:bodyPr/>
          <a:lstStyle/>
          <a:p>
            <a:r>
              <a:rPr lang="id-ID" sz="2200" dirty="0" smtClean="0">
                <a:latin typeface="Arial" charset="0"/>
                <a:cs typeface="Arial" charset="0"/>
              </a:rPr>
              <a:t>Hero/Tokoh ingin melakukan sesuatu tetapi dirinya sendiri dibatasi karena takut akan konsekuensinya.</a:t>
            </a:r>
          </a:p>
          <a:p>
            <a:pPr lvl="1"/>
            <a:r>
              <a:rPr lang="id-ID" sz="1800" dirty="0" smtClean="0">
                <a:latin typeface="Arial" charset="0"/>
                <a:cs typeface="Arial" charset="0"/>
              </a:rPr>
              <a:t>Contoh:</a:t>
            </a:r>
          </a:p>
          <a:p>
            <a:pPr lvl="1">
              <a:buNone/>
            </a:pPr>
            <a:r>
              <a:rPr lang="id-ID" sz="1800" dirty="0" smtClean="0">
                <a:latin typeface="Arial" charset="0"/>
                <a:cs typeface="Arial" charset="0"/>
              </a:rPr>
              <a:t>	Ketika mereka menolak memberikan pekerjaan padanya karena ketidakmampuan fisiknya, ia merasa seperti terhembus angin. Ia dapat menguasai diri pada saat itu dan tidak mengatakan apapun. </a:t>
            </a:r>
            <a:endParaRPr lang="id-ID" sz="1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lvl="1">
              <a:spcBef>
                <a:spcPct val="50000"/>
              </a:spcBef>
            </a:pPr>
            <a:r>
              <a:rPr lang="id-ID" sz="2800" i="1" dirty="0" smtClean="0">
                <a:latin typeface="Arial" charset="0"/>
                <a:cs typeface="Arial" charset="0"/>
              </a:rPr>
              <a:t>Level motor </a:t>
            </a:r>
            <a:r>
              <a:rPr lang="id-ID" sz="2800" dirty="0" smtClean="0">
                <a:latin typeface="Arial" charset="0"/>
                <a:cs typeface="Arial" charset="0"/>
              </a:rPr>
              <a:t>(tingkat </a:t>
            </a:r>
            <a:r>
              <a:rPr lang="id-ID" sz="2800" dirty="0" smtClean="0">
                <a:latin typeface="Arial" charset="0"/>
                <a:cs typeface="Arial" charset="0"/>
              </a:rPr>
              <a:t>motorik/tindakan)</a:t>
            </a:r>
            <a:endParaRPr lang="id-ID" sz="2800" dirty="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lstStyle/>
          <a:p>
            <a:r>
              <a:rPr lang="id-ID" sz="2200" dirty="0" smtClean="0">
                <a:latin typeface="Arial" charset="0"/>
                <a:cs typeface="Arial" charset="0"/>
              </a:rPr>
              <a:t>Tokoh melaksanakan rencana dan reaksinya terhadap orang lain secara terbuka. </a:t>
            </a:r>
          </a:p>
          <a:p>
            <a:r>
              <a:rPr lang="id-ID" sz="2200" dirty="0" smtClean="0">
                <a:latin typeface="Arial" charset="0"/>
                <a:cs typeface="Arial" charset="0"/>
              </a:rPr>
              <a:t>Ada beberapa macam level motor/tindakan.</a:t>
            </a:r>
            <a:endParaRPr lang="id-ID" sz="2200" dirty="0" smtClean="0">
              <a:latin typeface="Arial" charset="0"/>
              <a:cs typeface="Arial" charset="0"/>
            </a:endParaRPr>
          </a:p>
          <a:p>
            <a:pPr lvl="1"/>
            <a:r>
              <a:rPr lang="id-ID" sz="1800" dirty="0" smtClean="0">
                <a:latin typeface="Arial" charset="0"/>
                <a:cs typeface="Arial" charset="0"/>
              </a:rPr>
              <a:t>Gerak isyarat (</a:t>
            </a:r>
            <a:r>
              <a:rPr lang="id-ID" sz="1800" i="1" dirty="0" smtClean="0">
                <a:latin typeface="Arial" charset="0"/>
                <a:cs typeface="Arial" charset="0"/>
              </a:rPr>
              <a:t>gestures</a:t>
            </a:r>
            <a:r>
              <a:rPr lang="id-ID" sz="1800" dirty="0" smtClean="0">
                <a:latin typeface="Arial" charset="0"/>
                <a:cs typeface="Arial" charset="0"/>
              </a:rPr>
              <a:t>)</a:t>
            </a:r>
          </a:p>
          <a:p>
            <a:pPr lvl="1"/>
            <a:r>
              <a:rPr lang="id-ID" sz="1800" dirty="0" smtClean="0">
                <a:latin typeface="Arial" charset="0"/>
                <a:cs typeface="Arial" charset="0"/>
              </a:rPr>
              <a:t>Reaksi aktif</a:t>
            </a:r>
          </a:p>
          <a:p>
            <a:pPr lvl="1"/>
            <a:r>
              <a:rPr lang="id-ID" sz="1800" dirty="0" smtClean="0">
                <a:latin typeface="Arial" charset="0"/>
                <a:cs typeface="Arial" charset="0"/>
              </a:rPr>
              <a:t>Reaksi pasif</a:t>
            </a:r>
          </a:p>
          <a:p>
            <a:pPr lvl="1"/>
            <a:r>
              <a:rPr lang="id-ID" sz="1800" dirty="0" smtClean="0">
                <a:latin typeface="Arial" charset="0"/>
                <a:cs typeface="Arial" charset="0"/>
              </a:rPr>
              <a:t>Energi teraraj ke luar</a:t>
            </a:r>
          </a:p>
          <a:p>
            <a:pPr lvl="1"/>
            <a:r>
              <a:rPr lang="id-ID" sz="1800" dirty="0" smtClean="0">
                <a:latin typeface="Arial" charset="0"/>
                <a:cs typeface="Arial" charset="0"/>
              </a:rPr>
              <a:t>Energi terarah ke dalam </a:t>
            </a:r>
            <a:endParaRPr lang="id-ID" sz="1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lvl="1">
              <a:spcBef>
                <a:spcPct val="50000"/>
              </a:spcBef>
            </a:pPr>
            <a:r>
              <a:rPr lang="id-ID" sz="2800" dirty="0" smtClean="0">
                <a:latin typeface="Arial" charset="0"/>
                <a:cs typeface="Arial" charset="0"/>
              </a:rPr>
              <a:t>Contoh Level motor</a:t>
            </a:r>
            <a:endParaRPr lang="id-ID" sz="2800" dirty="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lstStyle/>
          <a:p>
            <a:r>
              <a:rPr lang="id-ID" sz="2400" dirty="0" smtClean="0">
                <a:latin typeface="Arial" charset="0"/>
                <a:cs typeface="Arial" charset="0"/>
              </a:rPr>
              <a:t>G</a:t>
            </a:r>
            <a:r>
              <a:rPr lang="id-ID" sz="2400" dirty="0" smtClean="0">
                <a:latin typeface="Arial" charset="0"/>
                <a:cs typeface="Arial" charset="0"/>
              </a:rPr>
              <a:t>erak isyarat (</a:t>
            </a:r>
            <a:r>
              <a:rPr lang="id-ID" sz="2400" i="1" dirty="0" smtClean="0">
                <a:latin typeface="Arial" charset="0"/>
                <a:cs typeface="Arial" charset="0"/>
              </a:rPr>
              <a:t>gestures</a:t>
            </a:r>
            <a:r>
              <a:rPr lang="id-ID" sz="2400" dirty="0" smtClean="0">
                <a:latin typeface="Arial" charset="0"/>
                <a:cs typeface="Arial" charset="0"/>
              </a:rPr>
              <a:t>)</a:t>
            </a:r>
          </a:p>
          <a:p>
            <a:pPr lvl="1"/>
            <a:r>
              <a:rPr lang="id-ID" sz="2000" dirty="0" smtClean="0">
                <a:latin typeface="Arial" charset="0"/>
                <a:cs typeface="Arial" charset="0"/>
              </a:rPr>
              <a:t>Contoh: Ketika atasan melihat hasil pekerjaannya yang sangat buruk, ia diusir. Ia hanya mendengarkan atasannya berkata dan ketika ia ditanya apa yang akan dikatakan sebagai pembelaan diri, maka ia hanya mengangkat bahu.</a:t>
            </a:r>
          </a:p>
          <a:p>
            <a:r>
              <a:rPr lang="id-ID" sz="2400" dirty="0" smtClean="0">
                <a:latin typeface="Arial" charset="0"/>
                <a:cs typeface="Arial" charset="0"/>
              </a:rPr>
              <a:t>R</a:t>
            </a:r>
            <a:r>
              <a:rPr lang="id-ID" sz="2400" dirty="0" smtClean="0">
                <a:latin typeface="Arial" charset="0"/>
                <a:cs typeface="Arial" charset="0"/>
              </a:rPr>
              <a:t>eaksi aktif</a:t>
            </a:r>
          </a:p>
          <a:p>
            <a:pPr lvl="1"/>
            <a:r>
              <a:rPr lang="id-ID" sz="2000" dirty="0" smtClean="0">
                <a:latin typeface="Arial" charset="0"/>
                <a:cs typeface="Arial" charset="0"/>
              </a:rPr>
              <a:t>Contoh: </a:t>
            </a:r>
            <a:r>
              <a:rPr lang="id-ID" sz="2000" dirty="0" smtClean="0">
                <a:latin typeface="Arial" charset="0"/>
                <a:cs typeface="Arial" charset="0"/>
              </a:rPr>
              <a:t>Seorang laki-laki duduk di dalam ruangan dan memutuskan untuk mengatakan sesuatu. Ia berdiri, mengetuk pintu dengan keras dan kemudian masuk ke dalam ruangan si wanita. Ketika laki-laki tersebut sampai ke kamar si wanita, ia mengatakan apa yang ingin dikatakannya sebelum wanita itu sempat mempersilakan duduk</a:t>
            </a:r>
            <a:endParaRPr lang="id-ID" sz="16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09600"/>
          </a:xfrm>
        </p:spPr>
        <p:txBody>
          <a:bodyPr/>
          <a:lstStyle/>
          <a:p>
            <a:pPr lvl="1">
              <a:spcBef>
                <a:spcPct val="50000"/>
              </a:spcBef>
            </a:pPr>
            <a:r>
              <a:rPr lang="id-ID" sz="2800" dirty="0" smtClean="0">
                <a:latin typeface="Arial" charset="0"/>
                <a:cs typeface="Arial" charset="0"/>
              </a:rPr>
              <a:t>Contoh Level motor</a:t>
            </a:r>
            <a:endParaRPr lang="id-ID" sz="2800" dirty="0" smtClean="0">
              <a:latin typeface="Arial" charset="0"/>
              <a:cs typeface="Arial" charset="0"/>
            </a:endParaRPr>
          </a:p>
        </p:txBody>
      </p:sp>
      <p:sp>
        <p:nvSpPr>
          <p:cNvPr id="7172" name="Content Placeholder 5"/>
          <p:cNvSpPr>
            <a:spLocks noGrp="1"/>
          </p:cNvSpPr>
          <p:nvPr>
            <p:ph idx="1"/>
          </p:nvPr>
        </p:nvSpPr>
        <p:spPr>
          <a:xfrm>
            <a:off x="457200" y="1219200"/>
            <a:ext cx="8229600" cy="4906963"/>
          </a:xfrm>
        </p:spPr>
        <p:txBody>
          <a:bodyPr/>
          <a:lstStyle/>
          <a:p>
            <a:r>
              <a:rPr lang="id-ID" sz="2400" dirty="0" smtClean="0">
                <a:latin typeface="Arial" charset="0"/>
                <a:cs typeface="Arial" charset="0"/>
              </a:rPr>
              <a:t>R</a:t>
            </a:r>
            <a:r>
              <a:rPr lang="id-ID" sz="2400" dirty="0" smtClean="0">
                <a:latin typeface="Arial" charset="0"/>
                <a:cs typeface="Arial" charset="0"/>
              </a:rPr>
              <a:t>eaksi pasif</a:t>
            </a:r>
          </a:p>
          <a:p>
            <a:pPr lvl="1"/>
            <a:r>
              <a:rPr lang="id-ID" sz="2000" dirty="0" smtClean="0">
                <a:latin typeface="Arial" charset="0"/>
                <a:cs typeface="Arial" charset="0"/>
              </a:rPr>
              <a:t>Contoh: Atasan memanggil semua orang, mengatakan kepada mereka bahwa ia tidak menyukai tata cara di kantor itu, dan mengatakan bagaimana seharusnya cara mengerjakannya. John duduk di sana, mendengarkan dan merasa takut untuk berbicara, bahkan meskipun ia tahu bahwa atasannya salah.</a:t>
            </a:r>
            <a:endParaRPr lang="id-ID" sz="2000" dirty="0" smtClean="0">
              <a:latin typeface="Arial" charset="0"/>
              <a:cs typeface="Arial" charset="0"/>
            </a:endParaRPr>
          </a:p>
          <a:p>
            <a:r>
              <a:rPr lang="id-ID" sz="2400" dirty="0" smtClean="0">
                <a:latin typeface="Arial" charset="0"/>
                <a:cs typeface="Arial" charset="0"/>
              </a:rPr>
              <a:t>Energi terarah ke luar</a:t>
            </a:r>
          </a:p>
          <a:p>
            <a:pPr lvl="1"/>
            <a:r>
              <a:rPr lang="id-ID" sz="2000" dirty="0" smtClean="0">
                <a:latin typeface="Arial" charset="0"/>
                <a:cs typeface="Arial" charset="0"/>
              </a:rPr>
              <a:t>Contoh: Ia tahu bahwa tujuan kelompoknya sama dengan tujuannya, maka ia bergabung dengan mereka dan kemudian memperjuangkan gagasan mereka bersama-sama.</a:t>
            </a:r>
          </a:p>
          <a:p>
            <a:r>
              <a:rPr lang="id-ID" sz="2400" dirty="0" smtClean="0">
                <a:latin typeface="Arial" charset="0"/>
                <a:cs typeface="Arial" charset="0"/>
              </a:rPr>
              <a:t>E</a:t>
            </a:r>
            <a:r>
              <a:rPr lang="id-ID" sz="2400" dirty="0" smtClean="0">
                <a:latin typeface="Arial" charset="0"/>
                <a:cs typeface="Arial" charset="0"/>
              </a:rPr>
              <a:t>nergi terarah ke dalam </a:t>
            </a:r>
          </a:p>
          <a:p>
            <a:pPr lvl="1"/>
            <a:r>
              <a:rPr lang="id-ID" sz="2000" dirty="0" smtClean="0">
                <a:latin typeface="Arial" charset="0"/>
                <a:cs typeface="Arial" charset="0"/>
              </a:rPr>
              <a:t>Contoh: Ketika ia gagal dalam studi, ia mencaci dirinya sendiri dan menjadi sedemikian kritis terhadap dirinya, dan merasa tidak akan dapat hidup sendiri.</a:t>
            </a:r>
            <a:endParaRPr lang="id-ID" sz="20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id-ID" sz="3200" i="1" dirty="0" smtClean="0">
                <a:latin typeface="Arial" charset="0"/>
                <a:cs typeface="Arial" charset="0"/>
              </a:rPr>
              <a:t>Outcomes </a:t>
            </a:r>
            <a:r>
              <a:rPr lang="id-ID" sz="3200" dirty="0" smtClean="0">
                <a:latin typeface="Arial" charset="0"/>
                <a:cs typeface="Arial" charset="0"/>
              </a:rPr>
              <a:t>(kesimpulan)</a:t>
            </a:r>
            <a:endParaRPr lang="id-ID" sz="3200" i="1" dirty="0" smtClean="0">
              <a:latin typeface="Arial" charset="0"/>
              <a:cs typeface="Arial" charset="0"/>
            </a:endParaRPr>
          </a:p>
        </p:txBody>
      </p:sp>
      <p:sp>
        <p:nvSpPr>
          <p:cNvPr id="8196" name="Content Placeholder 5"/>
          <p:cNvSpPr>
            <a:spLocks noGrp="1"/>
          </p:cNvSpPr>
          <p:nvPr>
            <p:ph idx="1"/>
          </p:nvPr>
        </p:nvSpPr>
        <p:spPr>
          <a:xfrm>
            <a:off x="457200" y="1524000"/>
            <a:ext cx="8229600" cy="4602163"/>
          </a:xfrm>
        </p:spPr>
        <p:txBody>
          <a:bodyPr/>
          <a:lstStyle/>
          <a:p>
            <a:r>
              <a:rPr lang="id-ID" sz="2200" dirty="0" smtClean="0">
                <a:latin typeface="Arial" charset="0"/>
                <a:cs typeface="Arial" charset="0"/>
              </a:rPr>
              <a:t>Kesimpulan dari ceritera harus dipelajari dan perlu diperhatikan apakah tokohnya:</a:t>
            </a:r>
          </a:p>
          <a:p>
            <a:pPr lvl="1"/>
            <a:r>
              <a:rPr lang="id-ID" sz="1800" dirty="0" smtClean="0">
                <a:latin typeface="Arial" charset="0"/>
                <a:cs typeface="Arial" charset="0"/>
              </a:rPr>
              <a:t>bahagia atau tidak bahagia?</a:t>
            </a:r>
          </a:p>
          <a:p>
            <a:pPr lvl="1"/>
            <a:r>
              <a:rPr lang="id-ID" sz="1800" dirty="0" smtClean="0">
                <a:latin typeface="Arial" charset="0"/>
                <a:cs typeface="Arial" charset="0"/>
              </a:rPr>
              <a:t>sukses atau gagal?</a:t>
            </a:r>
          </a:p>
          <a:p>
            <a:pPr lvl="1"/>
            <a:r>
              <a:rPr lang="id-ID" sz="1800" dirty="0" smtClean="0">
                <a:latin typeface="Arial" charset="0"/>
                <a:cs typeface="Arial" charset="0"/>
              </a:rPr>
              <a:t>apakah persoalan tokoh dapat dipecahkan?</a:t>
            </a:r>
          </a:p>
          <a:p>
            <a:pPr lvl="1"/>
            <a:r>
              <a:rPr lang="id-ID" sz="1800" dirty="0" smtClean="0">
                <a:latin typeface="Arial" charset="0"/>
                <a:cs typeface="Arial" charset="0"/>
              </a:rPr>
              <a:t>apakah keinginannya terpenuhi?</a:t>
            </a:r>
          </a:p>
          <a:p>
            <a:pPr lvl="1"/>
            <a:r>
              <a:rPr lang="id-ID" sz="1800" dirty="0" smtClean="0">
                <a:latin typeface="Arial" charset="0"/>
                <a:cs typeface="Arial" charset="0"/>
              </a:rPr>
              <a:t>apakah suatu keadaan konflik tetap berlangsung?</a:t>
            </a:r>
          </a:p>
          <a:p>
            <a:r>
              <a:rPr lang="id-ID" sz="2200" dirty="0" smtClean="0">
                <a:latin typeface="Arial" charset="0"/>
                <a:cs typeface="Arial" charset="0"/>
              </a:rPr>
              <a:t>Perlu diperhatikan jg kondisi yg mendahuluinya.</a:t>
            </a:r>
            <a:endParaRPr lang="id-ID" sz="2200" dirty="0" smtClean="0">
              <a:latin typeface="Arial" charset="0"/>
              <a:cs typeface="Arial" charset="0"/>
            </a:endParaRPr>
          </a:p>
          <a:p>
            <a:r>
              <a:rPr lang="id-ID" sz="2200" dirty="0" smtClean="0">
                <a:latin typeface="Arial" charset="0"/>
                <a:cs typeface="Arial" charset="0"/>
              </a:rPr>
              <a:t>Kemungkinan hasil akhirnya:</a:t>
            </a:r>
          </a:p>
          <a:p>
            <a:pPr lvl="1"/>
            <a:r>
              <a:rPr lang="id-ID" sz="1800" dirty="0" smtClean="0">
                <a:latin typeface="Arial" charset="0"/>
                <a:cs typeface="Arial" charset="0"/>
              </a:rPr>
              <a:t>Akhir yg menyenangkan (</a:t>
            </a:r>
            <a:r>
              <a:rPr lang="id-ID" sz="1800" i="1" dirty="0" smtClean="0">
                <a:latin typeface="Arial" charset="0"/>
                <a:cs typeface="Arial" charset="0"/>
              </a:rPr>
              <a:t>happy ending</a:t>
            </a:r>
            <a:r>
              <a:rPr lang="id-ID" sz="1800" dirty="0" smtClean="0">
                <a:latin typeface="Arial" charset="0"/>
                <a:cs typeface="Arial" charset="0"/>
              </a:rPr>
              <a:t>)</a:t>
            </a:r>
          </a:p>
          <a:p>
            <a:pPr lvl="1"/>
            <a:r>
              <a:rPr lang="id-ID" sz="1800" dirty="0" smtClean="0">
                <a:latin typeface="Arial" charset="0"/>
                <a:cs typeface="Arial" charset="0"/>
              </a:rPr>
              <a:t>Akhir yg tidak pasti (</a:t>
            </a:r>
            <a:r>
              <a:rPr lang="id-ID" sz="1800" i="1" dirty="0" smtClean="0">
                <a:latin typeface="Arial" charset="0"/>
                <a:cs typeface="Arial" charset="0"/>
              </a:rPr>
              <a:t>indefinite endings</a:t>
            </a:r>
            <a:r>
              <a:rPr lang="id-ID" sz="1800" dirty="0" smtClean="0">
                <a:latin typeface="Arial" charset="0"/>
                <a:cs typeface="Arial" charset="0"/>
              </a:rPr>
              <a:t>)</a:t>
            </a:r>
          </a:p>
          <a:p>
            <a:pPr lvl="1"/>
            <a:r>
              <a:rPr lang="id-ID" sz="1800" dirty="0" smtClean="0">
                <a:latin typeface="Arial" charset="0"/>
                <a:cs typeface="Arial" charset="0"/>
              </a:rPr>
              <a:t>Akhir yg tidak menyenangkan (</a:t>
            </a:r>
            <a:r>
              <a:rPr lang="id-ID" sz="1800" i="1" dirty="0" smtClean="0">
                <a:latin typeface="Arial" charset="0"/>
                <a:cs typeface="Arial" charset="0"/>
              </a:rPr>
              <a:t>unhappy endings</a:t>
            </a:r>
            <a:r>
              <a:rPr lang="id-ID" sz="1800" dirty="0" smtClean="0">
                <a:latin typeface="Arial" charset="0"/>
                <a:cs typeface="Arial" charset="0"/>
              </a:rPr>
              <a:t>)</a:t>
            </a:r>
            <a:endParaRPr lang="id-ID" sz="1800" dirty="0" smtClean="0">
              <a:latin typeface="Arial" charset="0"/>
              <a:cs typeface="Arial"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1217</TotalTime>
  <Words>468</Words>
  <Application>Microsoft Office PowerPoint</Application>
  <PresentationFormat>On-screen Show (4:3)</PresentationFormat>
  <Paragraphs>61</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Cara Tingkah Laku diekspresikan</vt:lpstr>
      <vt:lpstr>Fantasi</vt:lpstr>
      <vt:lpstr>Pre-motor level (tingkat pra-motorik)</vt:lpstr>
      <vt:lpstr>Inhibited behavior  (tingkah laku yg terhambat)</vt:lpstr>
      <vt:lpstr>Level motor (tingkat motorik/tindakan)</vt:lpstr>
      <vt:lpstr>Contoh Level motor</vt:lpstr>
      <vt:lpstr>Contoh Level motor</vt:lpstr>
      <vt:lpstr>Outcomes (kesimpulan)</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user</cp:lastModifiedBy>
  <cp:revision>212</cp:revision>
  <dcterms:created xsi:type="dcterms:W3CDTF">2010-08-24T06:47:44Z</dcterms:created>
  <dcterms:modified xsi:type="dcterms:W3CDTF">2017-12-04T03:21:09Z</dcterms:modified>
</cp:coreProperties>
</file>