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316" r:id="rId2"/>
    <p:sldId id="365" r:id="rId3"/>
    <p:sldId id="335" r:id="rId4"/>
    <p:sldId id="382" r:id="rId5"/>
    <p:sldId id="383" r:id="rId6"/>
    <p:sldId id="384" r:id="rId7"/>
    <p:sldId id="387" r:id="rId8"/>
    <p:sldId id="388" r:id="rId9"/>
    <p:sldId id="386" r:id="rId10"/>
    <p:sldId id="385"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000" autoAdjust="0"/>
    <p:restoredTop sz="93369" autoAdjust="0"/>
  </p:normalViewPr>
  <p:slideViewPr>
    <p:cSldViewPr>
      <p:cViewPr>
        <p:scale>
          <a:sx n="80" d="100"/>
          <a:sy n="80" d="100"/>
        </p:scale>
        <p:origin x="-1026" y="258"/>
      </p:cViewPr>
      <p:guideLst>
        <p:guide orient="horz" pos="2160"/>
        <p:guide pos="2880"/>
      </p:guideLst>
    </p:cSldViewPr>
  </p:slideViewPr>
  <p:outlineViewPr>
    <p:cViewPr>
      <p:scale>
        <a:sx n="33" d="100"/>
        <a:sy n="33" d="100"/>
      </p:scale>
      <p:origin x="0" y="59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BAD9994-8B66-42A9-843D-4EDD41EEFC37}" type="datetimeFigureOut">
              <a:rPr lang="id-ID"/>
              <a:pPr>
                <a:defRPr/>
              </a:pPr>
              <a:t>11/12/2017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F3D63DFF-B590-44B9-9E8F-00F9905D4A27}" type="slidenum">
              <a:rPr lang="id-ID"/>
              <a:pPr>
                <a:defRPr/>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F87481A-8BA2-4682-8026-FACF8A2CBB28}" type="slidenum">
              <a:rPr lang="id-ID" smtClean="0"/>
              <a:pPr>
                <a:defRPr/>
              </a:pPr>
              <a:t>2</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CA52EA2-B26A-4DCA-B03B-0A57599F80EE}" type="slidenum">
              <a:rPr lang="id-ID" smtClean="0"/>
              <a:pPr>
                <a:defRPr/>
              </a:pPr>
              <a:t>3</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CA52EA2-B26A-4DCA-B03B-0A57599F80EE}" type="slidenum">
              <a:rPr lang="id-ID" smtClean="0"/>
              <a:pPr>
                <a:defRPr/>
              </a:pPr>
              <a:t>4</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F87481A-8BA2-4682-8026-FACF8A2CBB28}" type="slidenum">
              <a:rPr lang="id-ID" smtClean="0"/>
              <a:pPr>
                <a:defRPr/>
              </a:pPr>
              <a:t>5</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F87481A-8BA2-4682-8026-FACF8A2CBB28}" type="slidenum">
              <a:rPr lang="id-ID" smtClean="0"/>
              <a:pPr>
                <a:defRPr/>
              </a:pPr>
              <a:t>6</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F87481A-8BA2-4682-8026-FACF8A2CBB28}" type="slidenum">
              <a:rPr lang="id-ID" smtClean="0"/>
              <a:pPr>
                <a:defRPr/>
              </a:pPr>
              <a:t>7</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F87481A-8BA2-4682-8026-FACF8A2CBB28}" type="slidenum">
              <a:rPr lang="id-ID" smtClean="0"/>
              <a:pPr>
                <a:defRPr/>
              </a:pPr>
              <a:t>8</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F87481A-8BA2-4682-8026-FACF8A2CBB28}" type="slidenum">
              <a:rPr lang="id-ID" smtClean="0"/>
              <a:pPr>
                <a:defRPr/>
              </a:pPr>
              <a:t>9</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F87481A-8BA2-4682-8026-FACF8A2CBB28}" type="slidenum">
              <a:rPr lang="id-ID" smtClean="0"/>
              <a:pPr>
                <a:defRPr/>
              </a:pPr>
              <a:t>10</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FCE25E3-F110-4F3F-95A7-6D9C98FA1E12}" type="datetime1">
              <a:rPr lang="en-US"/>
              <a:pPr>
                <a:defRPr/>
              </a:pPr>
              <a:t>12/11/2017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F72B481-A8E9-4DAF-BEDA-F10E840064F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FCBCFF2-B325-4AB9-9DAD-4DF8EB695E31}" type="datetime1">
              <a:rPr lang="en-US"/>
              <a:pPr>
                <a:defRPr/>
              </a:pPr>
              <a:t>12/11/2017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2D6902F-9E75-418D-90DB-543D546187B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EE0DC59-1520-45A5-A302-0F0015187563}" type="datetime1">
              <a:rPr lang="en-US"/>
              <a:pPr>
                <a:defRPr/>
              </a:pPr>
              <a:t>12/11/2017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16A1D6-F776-47F5-A482-2E4731E6489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F1E11BD-187E-41CF-8D23-40FEB69E13BE}" type="datetime1">
              <a:rPr lang="en-US"/>
              <a:pPr>
                <a:defRPr/>
              </a:pPr>
              <a:t>12/11/2017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F977640-66DD-42A4-8A01-F31C5BE8586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B858FC9-9E47-420A-A260-E021AEA43134}" type="datetime1">
              <a:rPr lang="en-US"/>
              <a:pPr>
                <a:defRPr/>
              </a:pPr>
              <a:t>12/11/2017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61FA8C5-378E-4F19-832C-C7736A2FC6E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ADA95F6-359C-49CD-AF61-B97177C09FF1}" type="datetime1">
              <a:rPr lang="en-US"/>
              <a:pPr>
                <a:defRPr/>
              </a:pPr>
              <a:t>12/11/2017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F3AD7CF-5B4E-4B94-BBA4-37D5E4CE29C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A9A1491-92DC-494C-B2E9-6AD2DA42430E}" type="datetime1">
              <a:rPr lang="en-US"/>
              <a:pPr>
                <a:defRPr/>
              </a:pPr>
              <a:t>12/11/2017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4A5EE42-2A33-44D2-AB36-04E0F72C56A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35B90D1-3439-47CF-A960-AFE7076A4449}" type="datetime1">
              <a:rPr lang="en-US"/>
              <a:pPr>
                <a:defRPr/>
              </a:pPr>
              <a:t>12/11/2017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6E5B86C-FA6E-4157-9BBA-F4FFE33FD9F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6E1D6B6-B74F-47CC-A6DB-67086F6E1006}" type="datetime1">
              <a:rPr lang="en-US"/>
              <a:pPr>
                <a:defRPr/>
              </a:pPr>
              <a:t>12/11/2017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28EDACA-6DBA-4838-8D60-FD435A871E8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A92ED30-2511-4EDB-84D1-7623725E25B5}" type="datetime1">
              <a:rPr lang="en-US"/>
              <a:pPr>
                <a:defRPr/>
              </a:pPr>
              <a:t>12/11/2017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F51C48A-639A-4654-9CBB-79980C6765E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69483CF-E6BF-4B2D-B579-F86FAE75D4D0}" type="datetime1">
              <a:rPr lang="en-US"/>
              <a:pPr>
                <a:defRPr/>
              </a:pPr>
              <a:t>12/11/2017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A996401-F507-4367-BA2F-AD58952E062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FE48D91-91F1-4CEB-982F-0C0FE00241F5}" type="datetime1">
              <a:rPr lang="en-US"/>
              <a:pPr>
                <a:defRPr/>
              </a:pPr>
              <a:t>12/11/2017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4E04CCB9-7BB7-4521-9C44-9C86662B55E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cstate="print"/>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3200400" y="3886200"/>
            <a:ext cx="5638800" cy="830997"/>
          </a:xfrm>
          <a:prstGeom prst="rect">
            <a:avLst/>
          </a:prstGeom>
          <a:noFill/>
          <a:ln w="9525">
            <a:noFill/>
            <a:miter lim="800000"/>
            <a:headEnd/>
            <a:tailEnd/>
          </a:ln>
        </p:spPr>
        <p:txBody>
          <a:bodyPr>
            <a:spAutoFit/>
          </a:bodyPr>
          <a:lstStyle/>
          <a:p>
            <a:pPr algn="ctr"/>
            <a:r>
              <a:rPr lang="id-ID" sz="2400" b="1" dirty="0" smtClean="0">
                <a:solidFill>
                  <a:schemeClr val="bg1"/>
                </a:solidFill>
              </a:rPr>
              <a:t>PRAKTEK ADMINISTRASI T.A.T</a:t>
            </a:r>
          </a:p>
          <a:p>
            <a:pPr algn="ctr"/>
            <a:r>
              <a:rPr lang="id-ID" sz="2400" b="1" smtClean="0">
                <a:solidFill>
                  <a:schemeClr val="bg1"/>
                </a:solidFill>
              </a:rPr>
              <a:t>(Pengetesan &amp; Skoring)</a:t>
            </a:r>
            <a:endParaRPr lang="en-US" sz="2400" b="1"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4099" name="Title 5"/>
          <p:cNvSpPr>
            <a:spLocks noGrp="1"/>
          </p:cNvSpPr>
          <p:nvPr>
            <p:ph type="title"/>
          </p:nvPr>
        </p:nvSpPr>
        <p:spPr>
          <a:xfrm>
            <a:off x="533400" y="685800"/>
            <a:ext cx="8229600" cy="685800"/>
          </a:xfrm>
        </p:spPr>
        <p:txBody>
          <a:bodyPr/>
          <a:lstStyle/>
          <a:p>
            <a:pPr>
              <a:spcBef>
                <a:spcPct val="50000"/>
              </a:spcBef>
            </a:pPr>
            <a:endParaRPr lang="id-ID" sz="3200" noProof="0" dirty="0" smtClean="0">
              <a:latin typeface="Arial" charset="0"/>
              <a:cs typeface="Arial" charset="0"/>
            </a:endParaRPr>
          </a:p>
        </p:txBody>
      </p:sp>
      <p:sp>
        <p:nvSpPr>
          <p:cNvPr id="4100" name="Content Placeholder 5"/>
          <p:cNvSpPr>
            <a:spLocks noGrp="1"/>
          </p:cNvSpPr>
          <p:nvPr>
            <p:ph idx="1"/>
          </p:nvPr>
        </p:nvSpPr>
        <p:spPr>
          <a:xfrm>
            <a:off x="457200" y="1524000"/>
            <a:ext cx="8229600" cy="4602163"/>
          </a:xfrm>
        </p:spPr>
        <p:txBody>
          <a:bodyPr/>
          <a:lstStyle/>
          <a:p>
            <a:pPr marL="355600" lvl="0" indent="-355600">
              <a:buFont typeface="+mj-lt"/>
              <a:buAutoNum type="arabicPeriod" startAt="5"/>
            </a:pPr>
            <a:r>
              <a:rPr lang="id-ID" sz="2400" i="1" dirty="0" smtClean="0"/>
              <a:t>Interests and Sentimens.</a:t>
            </a:r>
            <a:endParaRPr lang="id-ID" sz="2400" dirty="0" smtClean="0"/>
          </a:p>
          <a:p>
            <a:pPr>
              <a:buNone/>
            </a:pPr>
            <a:r>
              <a:rPr lang="id-ID" sz="2400" dirty="0" smtClean="0"/>
              <a:t>	Kategori </a:t>
            </a:r>
            <a:r>
              <a:rPr lang="id-ID" sz="2400" dirty="0" smtClean="0"/>
              <a:t>akhir yang perlu dipertimbangkan menyangkut pencatatan minat karakteristik yang diatribusikan subjek pada tokoh Hero. Yang termasuk di dalamnya adalah bidang yang luas seperti apresiasi seni, perjalanan, kegiatan atletik, kreativitas atau usaha akademik. Terutama yang penting diperhatikan adalah perasaan positif atau negatif terhadap wanita-wanita yang lebih tua (figur ibu), pria-pria yang lebih tua (figur ayah), dan sesama jenis atau lawan jenis yang sebaya dengan tokoh Hero. </a:t>
            </a:r>
          </a:p>
          <a:p>
            <a:endParaRPr lang="id-ID" sz="2200" noProof="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4099" name="Title 5"/>
          <p:cNvSpPr>
            <a:spLocks noGrp="1"/>
          </p:cNvSpPr>
          <p:nvPr>
            <p:ph type="title"/>
          </p:nvPr>
        </p:nvSpPr>
        <p:spPr>
          <a:xfrm>
            <a:off x="533400" y="685800"/>
            <a:ext cx="8229600" cy="685800"/>
          </a:xfrm>
        </p:spPr>
        <p:txBody>
          <a:bodyPr/>
          <a:lstStyle/>
          <a:p>
            <a:pPr>
              <a:spcBef>
                <a:spcPct val="50000"/>
              </a:spcBef>
            </a:pPr>
            <a:r>
              <a:rPr lang="id-ID" sz="3200" noProof="0" smtClean="0">
                <a:latin typeface="Arial" charset="0"/>
                <a:cs typeface="Arial" charset="0"/>
              </a:rPr>
              <a:t>Prosedur Pelaksanaan Tes</a:t>
            </a:r>
          </a:p>
        </p:txBody>
      </p:sp>
      <p:sp>
        <p:nvSpPr>
          <p:cNvPr id="4100" name="Content Placeholder 5"/>
          <p:cNvSpPr>
            <a:spLocks noGrp="1"/>
          </p:cNvSpPr>
          <p:nvPr>
            <p:ph idx="1"/>
          </p:nvPr>
        </p:nvSpPr>
        <p:spPr>
          <a:xfrm>
            <a:off x="457200" y="1524000"/>
            <a:ext cx="8229600" cy="4602163"/>
          </a:xfrm>
        </p:spPr>
        <p:txBody>
          <a:bodyPr/>
          <a:lstStyle/>
          <a:p>
            <a:pPr marL="609600" indent="-609600">
              <a:buFontTx/>
              <a:buAutoNum type="arabicPeriod"/>
            </a:pPr>
            <a:r>
              <a:rPr lang="id-ID" sz="2400" noProof="0" smtClean="0"/>
              <a:t>Mencari seseorang utk dijadikan OP/testee</a:t>
            </a:r>
          </a:p>
          <a:p>
            <a:pPr marL="609600" indent="-609600">
              <a:buFontTx/>
              <a:buAutoNum type="arabicPeriod"/>
            </a:pPr>
            <a:r>
              <a:rPr lang="id-ID" sz="2400" noProof="0" smtClean="0"/>
              <a:t>Menentukan jadwal praktikum</a:t>
            </a:r>
          </a:p>
          <a:p>
            <a:pPr marL="609600" indent="-609600">
              <a:buFontTx/>
              <a:buAutoNum type="arabicPeriod"/>
            </a:pPr>
            <a:r>
              <a:rPr lang="id-ID" sz="2400" noProof="0" smtClean="0"/>
              <a:t>Persiapan (kartu, kertas, pensil, </a:t>
            </a:r>
            <a:r>
              <a:rPr lang="id-ID" sz="2400" i="1" noProof="0" smtClean="0"/>
              <a:t>tape recorder, </a:t>
            </a:r>
            <a:r>
              <a:rPr lang="id-ID" sz="2400" noProof="0" smtClean="0"/>
              <a:t>penguasaan instruksi, teknik inquiry)</a:t>
            </a:r>
          </a:p>
          <a:p>
            <a:pPr marL="609600" indent="-609600">
              <a:buFontTx/>
              <a:buAutoNum type="arabicPeriod"/>
            </a:pPr>
            <a:r>
              <a:rPr lang="id-ID" sz="2400" noProof="0" smtClean="0"/>
              <a:t>Rapport</a:t>
            </a:r>
          </a:p>
          <a:p>
            <a:pPr marL="609600" indent="-609600">
              <a:buFontTx/>
              <a:buAutoNum type="arabicPeriod"/>
            </a:pPr>
            <a:r>
              <a:rPr lang="id-ID" sz="2400" noProof="0" smtClean="0"/>
              <a:t>Pelaksanaan Tes</a:t>
            </a:r>
          </a:p>
          <a:p>
            <a:pPr marL="609600" indent="-609600">
              <a:buFontTx/>
              <a:buAutoNum type="arabicPeriod"/>
            </a:pPr>
            <a:r>
              <a:rPr lang="id-ID" sz="2400" noProof="0" smtClean="0"/>
              <a:t>Inquiry, observasi, mencatat/merekam</a:t>
            </a:r>
          </a:p>
          <a:p>
            <a:endParaRPr lang="id-ID" sz="2200" noProof="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85800"/>
            <a:ext cx="8229600" cy="685800"/>
          </a:xfrm>
        </p:spPr>
        <p:txBody>
          <a:bodyPr/>
          <a:lstStyle/>
          <a:p>
            <a:pPr>
              <a:spcBef>
                <a:spcPct val="50000"/>
              </a:spcBef>
            </a:pPr>
            <a:r>
              <a:rPr lang="id-ID" sz="3200" noProof="0" smtClean="0">
                <a:latin typeface="Arial" charset="0"/>
                <a:cs typeface="Arial" charset="0"/>
              </a:rPr>
              <a:t>Prosedur Skoring Hasil Tes</a:t>
            </a:r>
          </a:p>
        </p:txBody>
      </p:sp>
      <p:sp>
        <p:nvSpPr>
          <p:cNvPr id="3076" name="Content Placeholder 5"/>
          <p:cNvSpPr>
            <a:spLocks noGrp="1"/>
          </p:cNvSpPr>
          <p:nvPr>
            <p:ph idx="1"/>
          </p:nvPr>
        </p:nvSpPr>
        <p:spPr>
          <a:xfrm>
            <a:off x="457200" y="1524000"/>
            <a:ext cx="8229600" cy="4602163"/>
          </a:xfrm>
        </p:spPr>
        <p:txBody>
          <a:bodyPr/>
          <a:lstStyle/>
          <a:p>
            <a:pPr marL="457200" lvl="0" indent="-457200">
              <a:buFont typeface="+mj-lt"/>
              <a:buAutoNum type="arabicPeriod"/>
            </a:pPr>
            <a:r>
              <a:rPr lang="id-ID" sz="2400" noProof="0" dirty="0" smtClean="0"/>
              <a:t>Identifikasi Tokoh (HERO)</a:t>
            </a:r>
          </a:p>
          <a:p>
            <a:pPr marL="457200" lvl="0" indent="-457200">
              <a:buFont typeface="+mj-lt"/>
              <a:buAutoNum type="arabicPeriod"/>
            </a:pPr>
            <a:r>
              <a:rPr lang="id-ID" sz="2400" noProof="0" dirty="0" smtClean="0"/>
              <a:t>Identifikasi NEED</a:t>
            </a:r>
          </a:p>
          <a:p>
            <a:pPr lvl="1"/>
            <a:r>
              <a:rPr lang="id-ID" sz="2000" noProof="0" dirty="0" smtClean="0"/>
              <a:t>Kebutuhan yang manifest (= Needs), dalam hal:</a:t>
            </a:r>
          </a:p>
          <a:p>
            <a:pPr lvl="2"/>
            <a:r>
              <a:rPr lang="id-ID" sz="2000" noProof="0" dirty="0" smtClean="0"/>
              <a:t>Aktivitas yang dijalankan oleh tokoh berkenaan dengan objek/situasi.</a:t>
            </a:r>
          </a:p>
          <a:p>
            <a:pPr lvl="2"/>
            <a:r>
              <a:rPr lang="id-ID" sz="2000" noProof="0" dirty="0" smtClean="0"/>
              <a:t>Aktivitas tokoh yang berkenaan dengan orang lain.</a:t>
            </a:r>
          </a:p>
          <a:p>
            <a:pPr lvl="2"/>
            <a:r>
              <a:rPr lang="id-ID" sz="2000" noProof="0" dirty="0" smtClean="0"/>
              <a:t>Reaksi tokoh terhadap aktivitas orang lain.</a:t>
            </a:r>
          </a:p>
          <a:p>
            <a:pPr marL="457200" lvl="0" indent="-457200">
              <a:buFont typeface="+mj-lt"/>
              <a:buAutoNum type="arabicPeriod"/>
            </a:pPr>
            <a:r>
              <a:rPr lang="id-ID" sz="2400" noProof="0" dirty="0" smtClean="0"/>
              <a:t>Identifikasi PRESS (Stimulasi Lingkungan)</a:t>
            </a:r>
          </a:p>
          <a:p>
            <a:pPr lvl="1"/>
            <a:r>
              <a:rPr lang="id-ID" sz="2000" i="1" noProof="0" dirty="0" smtClean="0"/>
              <a:t>General Setting</a:t>
            </a:r>
          </a:p>
          <a:p>
            <a:pPr lvl="1"/>
            <a:r>
              <a:rPr lang="id-ID" sz="2000" noProof="0" dirty="0" smtClean="0"/>
              <a:t>Stimulasi Spesifik: Benda Hidup, Benda Mati, Kekuatan Sosial, Tekanan, Ideologi</a:t>
            </a: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85800"/>
            <a:ext cx="8229600" cy="609600"/>
          </a:xfrm>
        </p:spPr>
        <p:txBody>
          <a:bodyPr/>
          <a:lstStyle/>
          <a:p>
            <a:pPr>
              <a:spcBef>
                <a:spcPct val="50000"/>
              </a:spcBef>
            </a:pPr>
            <a:r>
              <a:rPr lang="id-ID" sz="3200" noProof="0" dirty="0" smtClean="0">
                <a:latin typeface="Arial" charset="0"/>
                <a:cs typeface="Arial" charset="0"/>
              </a:rPr>
              <a:t>Prosedur Skoring Hasil Tes</a:t>
            </a:r>
          </a:p>
        </p:txBody>
      </p:sp>
      <p:sp>
        <p:nvSpPr>
          <p:cNvPr id="3076" name="Content Placeholder 5"/>
          <p:cNvSpPr>
            <a:spLocks noGrp="1"/>
          </p:cNvSpPr>
          <p:nvPr>
            <p:ph idx="1"/>
          </p:nvPr>
        </p:nvSpPr>
        <p:spPr>
          <a:xfrm>
            <a:off x="457200" y="1371600"/>
            <a:ext cx="8229600" cy="4754563"/>
          </a:xfrm>
        </p:spPr>
        <p:txBody>
          <a:bodyPr/>
          <a:lstStyle/>
          <a:p>
            <a:pPr marL="457200" lvl="0" indent="-457200">
              <a:buFont typeface="+mj-lt"/>
              <a:buAutoNum type="arabicPeriod" startAt="4"/>
            </a:pPr>
            <a:r>
              <a:rPr lang="id-ID" sz="2400" noProof="0" dirty="0" smtClean="0"/>
              <a:t>Cathexes: cathexes positif atau cathexes negatif</a:t>
            </a:r>
          </a:p>
          <a:p>
            <a:pPr marL="457200" lvl="0" indent="-457200">
              <a:buFont typeface="+mj-lt"/>
              <a:buAutoNum type="arabicPeriod" startAt="5"/>
            </a:pPr>
            <a:r>
              <a:rPr lang="id-ID" sz="2400" i="1" noProof="0" dirty="0" smtClean="0"/>
              <a:t>Inner States</a:t>
            </a:r>
          </a:p>
          <a:p>
            <a:pPr marL="457200" lvl="0" indent="-457200">
              <a:buFont typeface="+mj-lt"/>
              <a:buAutoNum type="arabicPeriod" startAt="5"/>
            </a:pPr>
            <a:r>
              <a:rPr lang="id-ID" sz="2400" noProof="0" dirty="0" smtClean="0"/>
              <a:t>Cara Tokoh mengekspresikan tingkah laku. </a:t>
            </a:r>
          </a:p>
          <a:p>
            <a:pPr lvl="1"/>
            <a:r>
              <a:rPr lang="id-ID" sz="2400" noProof="0" dirty="0" smtClean="0"/>
              <a:t>Fantasi.</a:t>
            </a:r>
          </a:p>
          <a:p>
            <a:pPr lvl="1"/>
            <a:r>
              <a:rPr lang="id-ID" sz="2400" noProof="0" dirty="0" smtClean="0"/>
              <a:t>Tingkat Pre Motor.</a:t>
            </a:r>
          </a:p>
          <a:p>
            <a:pPr lvl="1"/>
            <a:r>
              <a:rPr lang="id-ID" sz="2400" noProof="0" dirty="0" smtClean="0"/>
              <a:t>Tingkah Laku yang terhambat.</a:t>
            </a:r>
          </a:p>
          <a:p>
            <a:pPr lvl="1"/>
            <a:r>
              <a:rPr lang="id-ID" sz="2400" noProof="0" dirty="0" smtClean="0"/>
              <a:t>Tingkat Motorik: </a:t>
            </a:r>
            <a:r>
              <a:rPr lang="id-ID" sz="2400" i="1" noProof="0" dirty="0" smtClean="0"/>
              <a:t>Gestures</a:t>
            </a:r>
            <a:r>
              <a:rPr lang="id-ID" sz="2400" noProof="0" dirty="0" smtClean="0"/>
              <a:t>, Reaksi Aktif, Reaksi Pasif, Energi terarah ke luar, Energi terarah ke dalam.</a:t>
            </a:r>
          </a:p>
          <a:p>
            <a:pPr marL="457200" lvl="0" indent="-457200">
              <a:buFont typeface="+mj-lt"/>
              <a:buAutoNum type="arabicPeriod" startAt="5"/>
            </a:pPr>
            <a:r>
              <a:rPr lang="id-ID" sz="2400" i="1" noProof="0" dirty="0" smtClean="0"/>
              <a:t>Outcomes </a:t>
            </a:r>
            <a:r>
              <a:rPr lang="id-ID" sz="2400" noProof="0" dirty="0" smtClean="0"/>
              <a:t>(hasil): </a:t>
            </a:r>
            <a:r>
              <a:rPr lang="id-ID" sz="2400" i="1" noProof="0" dirty="0" smtClean="0"/>
              <a:t>Happy ending, indefinite ending, unhappy ending.</a:t>
            </a:r>
          </a:p>
          <a:p>
            <a:endParaRPr lang="id-ID" sz="2400" noProof="0" dirty="0" smtClean="0"/>
          </a:p>
          <a:p>
            <a:endParaRPr lang="id-ID" sz="2400" noProof="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4099"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Tema-tema Dasar</a:t>
            </a:r>
            <a:endParaRPr lang="id-ID" sz="3200" noProof="0" dirty="0" smtClean="0">
              <a:latin typeface="Arial" charset="0"/>
              <a:cs typeface="Arial" charset="0"/>
            </a:endParaRPr>
          </a:p>
        </p:txBody>
      </p:sp>
      <p:sp>
        <p:nvSpPr>
          <p:cNvPr id="4100" name="Content Placeholder 5"/>
          <p:cNvSpPr>
            <a:spLocks noGrp="1"/>
          </p:cNvSpPr>
          <p:nvPr>
            <p:ph idx="1"/>
          </p:nvPr>
        </p:nvSpPr>
        <p:spPr>
          <a:xfrm>
            <a:off x="457200" y="1524000"/>
            <a:ext cx="8229600" cy="4602163"/>
          </a:xfrm>
        </p:spPr>
        <p:txBody>
          <a:bodyPr/>
          <a:lstStyle/>
          <a:p>
            <a:r>
              <a:rPr lang="id-ID" sz="2200" dirty="0" smtClean="0"/>
              <a:t>Interaksi </a:t>
            </a:r>
            <a:r>
              <a:rPr lang="id-ID" sz="2200" i="1" dirty="0" smtClean="0"/>
              <a:t>needs </a:t>
            </a:r>
            <a:r>
              <a:rPr lang="id-ID" sz="2200" dirty="0" smtClean="0"/>
              <a:t>tokoh Hero (atau penyatuan dari </a:t>
            </a:r>
            <a:r>
              <a:rPr lang="id-ID" sz="2200" i="1" dirty="0" smtClean="0"/>
              <a:t>need</a:t>
            </a:r>
            <a:r>
              <a:rPr lang="id-ID" sz="2200" dirty="0" smtClean="0"/>
              <a:t>s) dan </a:t>
            </a:r>
            <a:r>
              <a:rPr lang="id-ID" sz="2200" i="1" dirty="0" smtClean="0"/>
              <a:t>press </a:t>
            </a:r>
            <a:r>
              <a:rPr lang="id-ID" sz="2200" dirty="0" smtClean="0"/>
              <a:t>lingkungan (atau perpaduan dari  </a:t>
            </a:r>
            <a:r>
              <a:rPr lang="id-ID" sz="2200" i="1" dirty="0" smtClean="0"/>
              <a:t>press</a:t>
            </a:r>
            <a:r>
              <a:rPr lang="id-ID" sz="2200" dirty="0" smtClean="0"/>
              <a:t>) bersama-sama dengan akhir cerita  (kesuksesan atau kegagalan Hero) membentuk tema yang sederhana. </a:t>
            </a:r>
            <a:endParaRPr lang="id-ID" sz="2200" dirty="0" smtClean="0"/>
          </a:p>
          <a:p>
            <a:r>
              <a:rPr lang="id-ID" sz="2200" dirty="0" smtClean="0"/>
              <a:t>Tema </a:t>
            </a:r>
            <a:r>
              <a:rPr lang="id-ID" sz="2200" dirty="0" smtClean="0"/>
              <a:t>kompleks disusun dari kombinasi tema-tema sederhana, yang saling terkait dan membentuk suatu seri atau </a:t>
            </a:r>
            <a:r>
              <a:rPr lang="id-ID" sz="2200" i="1" dirty="0" smtClean="0"/>
              <a:t>sequence.</a:t>
            </a:r>
            <a:endParaRPr lang="id-ID" sz="2200" dirty="0" smtClean="0"/>
          </a:p>
          <a:p>
            <a:r>
              <a:rPr lang="id-ID" sz="2200" dirty="0" smtClean="0"/>
              <a:t>Mempertimbangkan </a:t>
            </a:r>
            <a:r>
              <a:rPr lang="id-ID" sz="2200" dirty="0" smtClean="0"/>
              <a:t>akhir cerita atau tema, Murray memberikan instruksi yang relatif kabur dalam bagaimana memberi skor, mengkategorikan, atau menginterpretasikan. </a:t>
            </a:r>
            <a:endParaRPr lang="id-ID" sz="2200" dirty="0" smtClean="0"/>
          </a:p>
          <a:p>
            <a:r>
              <a:rPr lang="id-ID" sz="2200" dirty="0" smtClean="0"/>
              <a:t>Pertimbangan </a:t>
            </a:r>
            <a:r>
              <a:rPr lang="id-ID" sz="2200" dirty="0" smtClean="0"/>
              <a:t>tematis di bawah ini </a:t>
            </a:r>
            <a:r>
              <a:rPr lang="id-ID" sz="2200" dirty="0" smtClean="0"/>
              <a:t>dapat </a:t>
            </a:r>
            <a:r>
              <a:rPr lang="id-ID" sz="2200" dirty="0" smtClean="0"/>
              <a:t>digunakan sebagai pedoman yang lebih luas untuk menentukan tema-tema dasar yang berkenaan dengan subjek. </a:t>
            </a:r>
            <a:endParaRPr lang="id-ID" sz="2200"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4099"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5 Tema </a:t>
            </a:r>
            <a:r>
              <a:rPr lang="id-ID" sz="3200" noProof="0" dirty="0" smtClean="0">
                <a:latin typeface="Arial" charset="0"/>
                <a:cs typeface="Arial" charset="0"/>
              </a:rPr>
              <a:t>Dasar</a:t>
            </a:r>
            <a:endParaRPr lang="id-ID" sz="3200" noProof="0" dirty="0" smtClean="0">
              <a:latin typeface="Arial" charset="0"/>
              <a:cs typeface="Arial" charset="0"/>
            </a:endParaRPr>
          </a:p>
        </p:txBody>
      </p:sp>
      <p:sp>
        <p:nvSpPr>
          <p:cNvPr id="4100" name="Content Placeholder 5"/>
          <p:cNvSpPr>
            <a:spLocks noGrp="1"/>
          </p:cNvSpPr>
          <p:nvPr>
            <p:ph idx="1"/>
          </p:nvPr>
        </p:nvSpPr>
        <p:spPr>
          <a:xfrm>
            <a:off x="457200" y="1524000"/>
            <a:ext cx="8229600" cy="4602163"/>
          </a:xfrm>
        </p:spPr>
        <p:txBody>
          <a:bodyPr/>
          <a:lstStyle/>
          <a:p>
            <a:pPr marL="457200" lvl="0" indent="-457200">
              <a:buFont typeface="+mj-lt"/>
              <a:buAutoNum type="arabicPeriod"/>
            </a:pPr>
            <a:r>
              <a:rPr lang="id-ID" sz="2400" i="1" dirty="0" smtClean="0"/>
              <a:t>Achievement success or failure, happiness or unhappiness, or active effort as opposed to lack of it. </a:t>
            </a:r>
            <a:endParaRPr lang="id-ID" sz="2400" i="1" dirty="0" smtClean="0"/>
          </a:p>
          <a:p>
            <a:pPr marL="457200" lvl="0" indent="-457200">
              <a:buNone/>
            </a:pPr>
            <a:r>
              <a:rPr lang="id-ID" sz="2400" i="1" dirty="0" smtClean="0"/>
              <a:t>	</a:t>
            </a:r>
            <a:r>
              <a:rPr lang="id-ID" sz="2400" dirty="0" smtClean="0"/>
              <a:t>Dalam </a:t>
            </a:r>
            <a:r>
              <a:rPr lang="id-ID" sz="2400" dirty="0" smtClean="0"/>
              <a:t>mengukur daerah pertimbangan tematis yang pertama, tester sebaiknya bertanya pada diri sendiri: Apakah Hero sukses dalam usahanya ataukah ia gagal? Apakah jalan Hero menuju sukses sukar atau mudah? Rintangan apa </a:t>
            </a:r>
            <a:r>
              <a:rPr lang="id-ID" sz="2400" dirty="0" smtClean="0"/>
              <a:t>yg </a:t>
            </a:r>
            <a:r>
              <a:rPr lang="id-ID" sz="2400" dirty="0" smtClean="0"/>
              <a:t>dihadapinya? Apakah Hero akhirnya gembira atau tidak puas dan sedih? Hal yang penting khususnya adalah seberapa besar Hero mempengaruhi akhir cerita atau sampai berapa jauh ia pasif saja menerima nasib. Apakah ia umumnya aktif atau pasif?</a:t>
            </a:r>
          </a:p>
          <a:p>
            <a:endParaRPr lang="id-ID" sz="2200" noProof="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4099" name="Title 5"/>
          <p:cNvSpPr>
            <a:spLocks noGrp="1"/>
          </p:cNvSpPr>
          <p:nvPr>
            <p:ph type="title"/>
          </p:nvPr>
        </p:nvSpPr>
        <p:spPr>
          <a:xfrm>
            <a:off x="533400" y="685800"/>
            <a:ext cx="8229600" cy="685800"/>
          </a:xfrm>
        </p:spPr>
        <p:txBody>
          <a:bodyPr/>
          <a:lstStyle/>
          <a:p>
            <a:pPr>
              <a:spcBef>
                <a:spcPct val="50000"/>
              </a:spcBef>
            </a:pPr>
            <a:endParaRPr lang="id-ID" sz="3200" noProof="0" dirty="0" smtClean="0">
              <a:latin typeface="Arial" charset="0"/>
              <a:cs typeface="Arial" charset="0"/>
            </a:endParaRPr>
          </a:p>
        </p:txBody>
      </p:sp>
      <p:sp>
        <p:nvSpPr>
          <p:cNvPr id="4100" name="Content Placeholder 5"/>
          <p:cNvSpPr>
            <a:spLocks noGrp="1"/>
          </p:cNvSpPr>
          <p:nvPr>
            <p:ph idx="1"/>
          </p:nvPr>
        </p:nvSpPr>
        <p:spPr>
          <a:xfrm>
            <a:off x="457200" y="1524000"/>
            <a:ext cx="8229600" cy="4602163"/>
          </a:xfrm>
        </p:spPr>
        <p:txBody>
          <a:bodyPr/>
          <a:lstStyle/>
          <a:p>
            <a:pPr marL="355600" lvl="0" indent="-355600">
              <a:buFont typeface="+mj-lt"/>
              <a:buAutoNum type="arabicPeriod" startAt="2"/>
            </a:pPr>
            <a:r>
              <a:rPr lang="id-ID" sz="2400" i="1" dirty="0" smtClean="0"/>
              <a:t>Right and wrong.</a:t>
            </a:r>
            <a:endParaRPr lang="id-ID" sz="2400" dirty="0" smtClean="0"/>
          </a:p>
          <a:p>
            <a:pPr>
              <a:buNone/>
            </a:pPr>
            <a:r>
              <a:rPr lang="id-ID" sz="2000" dirty="0" smtClean="0"/>
              <a:t>	Kategori </a:t>
            </a:r>
            <a:r>
              <a:rPr lang="id-ID" sz="2000" dirty="0" smtClean="0"/>
              <a:t>benar atau salah digunakan untuk mengukur cerita yang fokus sentralnya adalah signifikansi etis dari tindakan Hero dan akibat tindakan tersebut. </a:t>
            </a:r>
            <a:r>
              <a:rPr lang="id-ID" sz="2000" dirty="0" smtClean="0"/>
              <a:t>Apakah Hero </a:t>
            </a:r>
            <a:r>
              <a:rPr lang="id-ID" sz="2000" dirty="0" smtClean="0"/>
              <a:t>mengembangkan kontrol yang cukup? Kalau Hero </a:t>
            </a:r>
            <a:r>
              <a:rPr lang="id-ID" sz="2000" i="1" dirty="0" smtClean="0"/>
              <a:t>act out </a:t>
            </a:r>
            <a:r>
              <a:rPr lang="id-ID" sz="2000" dirty="0" smtClean="0"/>
              <a:t>atau bertindak sesuai dengan apa yang dirasakannya, apakah ia dihukum karena tindakannya atau apakah ia menghindar supaya jangan tertangkap? Apakah ia merasa bersalah dengan tindak-tanduknya, dan apakah rasa bersalahnya ini realistik atau merupakan akibat kesadaran (</a:t>
            </a:r>
            <a:r>
              <a:rPr lang="id-ID" sz="2000" i="1" dirty="0" smtClean="0"/>
              <a:t>conscience</a:t>
            </a:r>
            <a:r>
              <a:rPr lang="id-ID" sz="2000" dirty="0" smtClean="0"/>
              <a:t>) yang terlalu menekannya? Apakah nilai moralnya hanya didasarkan pada rasa takut tertangkap, atau apakah ia memiliki seperangkat keyakinan etis internal yang lebih tinggi? Apakah ia mengaku dosa, bertobat, atau memperbaiki diri? Seberapa banyak Hero mengkritik diri sendiri?</a:t>
            </a:r>
          </a:p>
          <a:p>
            <a:endParaRPr lang="id-ID" sz="2000" noProof="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4099" name="Title 5"/>
          <p:cNvSpPr>
            <a:spLocks noGrp="1"/>
          </p:cNvSpPr>
          <p:nvPr>
            <p:ph type="title"/>
          </p:nvPr>
        </p:nvSpPr>
        <p:spPr>
          <a:xfrm>
            <a:off x="533400" y="685800"/>
            <a:ext cx="8229600" cy="685800"/>
          </a:xfrm>
        </p:spPr>
        <p:txBody>
          <a:bodyPr/>
          <a:lstStyle/>
          <a:p>
            <a:pPr>
              <a:spcBef>
                <a:spcPct val="50000"/>
              </a:spcBef>
            </a:pPr>
            <a:endParaRPr lang="id-ID" sz="3200" noProof="0" dirty="0" smtClean="0">
              <a:latin typeface="Arial" charset="0"/>
              <a:cs typeface="Arial" charset="0"/>
            </a:endParaRPr>
          </a:p>
        </p:txBody>
      </p:sp>
      <p:sp>
        <p:nvSpPr>
          <p:cNvPr id="4100" name="Content Placeholder 5"/>
          <p:cNvSpPr>
            <a:spLocks noGrp="1"/>
          </p:cNvSpPr>
          <p:nvPr>
            <p:ph idx="1"/>
          </p:nvPr>
        </p:nvSpPr>
        <p:spPr>
          <a:xfrm>
            <a:off x="457200" y="1524000"/>
            <a:ext cx="8229600" cy="4602163"/>
          </a:xfrm>
        </p:spPr>
        <p:txBody>
          <a:bodyPr/>
          <a:lstStyle/>
          <a:p>
            <a:pPr marL="355600" lvl="0" indent="-355600">
              <a:buFont typeface="+mj-lt"/>
              <a:buAutoNum type="arabicPeriod" startAt="3"/>
            </a:pPr>
            <a:r>
              <a:rPr lang="id-ID" sz="2400" i="1" dirty="0" smtClean="0"/>
              <a:t>Human Relationships.</a:t>
            </a:r>
            <a:endParaRPr lang="id-ID" sz="2400" dirty="0" smtClean="0"/>
          </a:p>
          <a:p>
            <a:pPr>
              <a:buNone/>
            </a:pPr>
            <a:r>
              <a:rPr lang="id-ID" sz="2400" dirty="0" smtClean="0"/>
              <a:t>	Termasuk </a:t>
            </a:r>
            <a:r>
              <a:rPr lang="id-ID" sz="2400" dirty="0" smtClean="0"/>
              <a:t>dalam hubungan manusia ini adalah tindakan atau sikap terhadap orang lain atau sikap orang lain terhadap pelaku utama cerita. Pada masalah atau hal apa Hero terlibat? Jenis kegiatan apa yang banyak menghabiskan waktu mereka? Bagaimana mereka memandang orang lain: mendominir, mengancam, penuh kasih, menolong, suka memaksa, menjemukan, dan lain-lain? Kelebihan dan kekurangan apakah yang dimiliki Hero, terutama yang berkenaan dengan kemampuan menghadapi kesulitan interpersonal dengan efektif?</a:t>
            </a:r>
          </a:p>
          <a:p>
            <a:endParaRPr lang="id-ID" sz="2200" noProof="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4099" name="Title 5"/>
          <p:cNvSpPr>
            <a:spLocks noGrp="1"/>
          </p:cNvSpPr>
          <p:nvPr>
            <p:ph type="title"/>
          </p:nvPr>
        </p:nvSpPr>
        <p:spPr>
          <a:xfrm>
            <a:off x="533400" y="685800"/>
            <a:ext cx="8229600" cy="685800"/>
          </a:xfrm>
        </p:spPr>
        <p:txBody>
          <a:bodyPr/>
          <a:lstStyle/>
          <a:p>
            <a:pPr>
              <a:spcBef>
                <a:spcPct val="50000"/>
              </a:spcBef>
            </a:pPr>
            <a:endParaRPr lang="id-ID" sz="3200" noProof="0" dirty="0" smtClean="0">
              <a:latin typeface="Arial" charset="0"/>
              <a:cs typeface="Arial" charset="0"/>
            </a:endParaRPr>
          </a:p>
        </p:txBody>
      </p:sp>
      <p:sp>
        <p:nvSpPr>
          <p:cNvPr id="4100" name="Content Placeholder 5"/>
          <p:cNvSpPr>
            <a:spLocks noGrp="1"/>
          </p:cNvSpPr>
          <p:nvPr>
            <p:ph idx="1"/>
          </p:nvPr>
        </p:nvSpPr>
        <p:spPr>
          <a:xfrm>
            <a:off x="457200" y="1524000"/>
            <a:ext cx="8229600" cy="4602163"/>
          </a:xfrm>
        </p:spPr>
        <p:txBody>
          <a:bodyPr/>
          <a:lstStyle/>
          <a:p>
            <a:pPr marL="355600" lvl="0" indent="-355600">
              <a:buFont typeface="+mj-lt"/>
              <a:buAutoNum type="arabicPeriod" startAt="4"/>
            </a:pPr>
            <a:r>
              <a:rPr lang="id-ID" sz="2400" i="1" dirty="0" smtClean="0"/>
              <a:t>Reaction to Adversity.</a:t>
            </a:r>
            <a:endParaRPr lang="id-ID" sz="2400" dirty="0" smtClean="0"/>
          </a:p>
          <a:p>
            <a:pPr>
              <a:buNone/>
            </a:pPr>
            <a:r>
              <a:rPr lang="id-ID" sz="2400" dirty="0" smtClean="0"/>
              <a:t>	Cara </a:t>
            </a:r>
            <a:r>
              <a:rPr lang="id-ID" sz="2400" dirty="0" smtClean="0"/>
              <a:t>bagaimana Hero mengatasi stres dan masalah kehidupannya mengindikasikan reaksinya terhadap kemalangan atau kesengsaraan. Apakah dilema dan konflik utama yang dihadapi Hero? Apakah konflik-konflik ini berkisar pada persaingan, cinta, deprivasi, ancaman, hukuman, perang, dan lain-lain? Apakah caranya menangani konflik ditandai penarikan diri, manipulasi, memainkan peran (</a:t>
            </a:r>
            <a:r>
              <a:rPr lang="id-ID" sz="2400" i="1" dirty="0" smtClean="0"/>
              <a:t>acting out</a:t>
            </a:r>
            <a:r>
              <a:rPr lang="id-ID" sz="2400" dirty="0" smtClean="0"/>
              <a:t>), ketidakberdayaan, atau tuntutan (</a:t>
            </a:r>
            <a:r>
              <a:rPr lang="id-ID" sz="2400" i="1" dirty="0" smtClean="0"/>
              <a:t>assertion</a:t>
            </a:r>
            <a:r>
              <a:rPr lang="id-ID" sz="2400" dirty="0" smtClean="0"/>
              <a:t>)?</a:t>
            </a:r>
          </a:p>
          <a:p>
            <a:endParaRPr lang="id-ID" sz="2200" noProof="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1224</TotalTime>
  <Words>318</Words>
  <Application>Microsoft Office PowerPoint</Application>
  <PresentationFormat>On-screen Show (4:3)</PresentationFormat>
  <Paragraphs>53</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Prosedur Pelaksanaan Tes</vt:lpstr>
      <vt:lpstr>Prosedur Skoring Hasil Tes</vt:lpstr>
      <vt:lpstr>Prosedur Skoring Hasil Tes</vt:lpstr>
      <vt:lpstr>Tema-tema Dasar</vt:lpstr>
      <vt:lpstr>5 Tema Dasar</vt:lpstr>
      <vt:lpstr>Slide 7</vt:lpstr>
      <vt:lpstr>Slide 8</vt:lpstr>
      <vt:lpstr>Slide 9</vt:lpstr>
      <vt:lpstr>Slide 10</vt:lpstr>
    </vt:vector>
  </TitlesOfParts>
  <Company>signDesign Communications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user</cp:lastModifiedBy>
  <cp:revision>217</cp:revision>
  <dcterms:created xsi:type="dcterms:W3CDTF">2010-08-24T06:47:44Z</dcterms:created>
  <dcterms:modified xsi:type="dcterms:W3CDTF">2017-12-11T14:02:41Z</dcterms:modified>
</cp:coreProperties>
</file>