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6" r:id="rId2"/>
    <p:sldId id="335" r:id="rId3"/>
    <p:sldId id="379" r:id="rId4"/>
    <p:sldId id="365" r:id="rId5"/>
    <p:sldId id="366" r:id="rId6"/>
    <p:sldId id="367" r:id="rId7"/>
    <p:sldId id="368" r:id="rId8"/>
    <p:sldId id="369" r:id="rId9"/>
    <p:sldId id="370"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70" d="100"/>
          <a:sy n="70" d="100"/>
        </p:scale>
        <p:origin x="-132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11/12/2017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12/11/2017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12/11/2017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12/11/2017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12/11/2017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0335"/>
            <a:ext cx="5638800" cy="461665"/>
          </a:xfrm>
          <a:prstGeom prst="rect">
            <a:avLst/>
          </a:prstGeom>
          <a:noFill/>
          <a:ln w="9525">
            <a:noFill/>
            <a:miter lim="800000"/>
            <a:headEnd/>
            <a:tailEnd/>
          </a:ln>
        </p:spPr>
        <p:txBody>
          <a:bodyPr>
            <a:spAutoFit/>
          </a:bodyPr>
          <a:lstStyle/>
          <a:p>
            <a:pPr algn="ctr"/>
            <a:r>
              <a:rPr lang="id-ID" sz="2400" b="1" dirty="0" smtClean="0">
                <a:solidFill>
                  <a:schemeClr val="bg1"/>
                </a:solidFill>
              </a:rPr>
              <a:t>PRINSIP DASAR ANALISA T.A.T</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smtClean="0">
                <a:latin typeface="Arial" charset="0"/>
                <a:cs typeface="Arial" charset="0"/>
              </a:rPr>
              <a:t>Prinsip dasar analisa/interpretasi</a:t>
            </a: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Ada beberapa titik perkenalan yang harus dibuat sehubungan dengan sistem skoring dan interpretasi Murray. </a:t>
            </a:r>
          </a:p>
          <a:p>
            <a:r>
              <a:rPr lang="id-ID" sz="2400" dirty="0" smtClean="0"/>
              <a:t>Yang terpenting adalah skoring dan interpretasi tidak dapat dibedakan satu dengan lainnya. </a:t>
            </a:r>
          </a:p>
          <a:p>
            <a:r>
              <a:rPr lang="id-ID" sz="2400" dirty="0" smtClean="0"/>
              <a:t>Prosedur yang ada di sini lebih merupakan pedoman untuk menyusun dan meringkas informasi yang didapat sebelumnya daripada menumpuk data tambahan. </a:t>
            </a:r>
          </a:p>
          <a:p>
            <a:r>
              <a:rPr lang="id-ID" sz="2400" dirty="0" smtClean="0"/>
              <a:t>Juga, berbagai metode skoring dan interpretasi dapat digunakan, tiap-tiap metode memberikan perspektif dan informasi yang berbeda pada cerita-cerita T.A.T. </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Pendekatan Murray walaupun membutuhkan kuantifikasi dengan skala 5 angka bagi </a:t>
            </a:r>
            <a:r>
              <a:rPr lang="id-ID" sz="2400" i="1" dirty="0" smtClean="0"/>
              <a:t>needs </a:t>
            </a:r>
            <a:r>
              <a:rPr lang="id-ID" sz="2400" dirty="0" smtClean="0"/>
              <a:t>dan </a:t>
            </a:r>
            <a:r>
              <a:rPr lang="id-ID" sz="2400" i="1" dirty="0" smtClean="0"/>
              <a:t>press, </a:t>
            </a:r>
            <a:r>
              <a:rPr lang="id-ID" sz="2400" dirty="0" smtClean="0"/>
              <a:t>namun dasarnya tetap kualitatif. </a:t>
            </a:r>
          </a:p>
          <a:p>
            <a:r>
              <a:rPr lang="id-ID" sz="2400" dirty="0" smtClean="0"/>
              <a:t>Pendekatan Murray ini juga lebih diarahkan pada isi dan pada cerita yang beratribut formal atau yang bergaya bahasa khas. </a:t>
            </a:r>
          </a:p>
          <a:p>
            <a:r>
              <a:rPr lang="id-ID" sz="2400" dirty="0" smtClean="0"/>
              <a:t>Jadi, pendekatan Murray, yang menekankan pada isi dan aspek-aspek kualitatif hanyalah merupakan satu metode pendekatan dan tidak merangkum segalanya.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id-ID" sz="2400" dirty="0" smtClean="0"/>
              <a:t>Setelah cerita dianalisa dan dilakukan skoring </a:t>
            </a:r>
            <a:r>
              <a:rPr lang="id-ID" sz="2400" i="1" dirty="0" smtClean="0"/>
              <a:t>needs </a:t>
            </a:r>
            <a:r>
              <a:rPr lang="id-ID" sz="2400" dirty="0" smtClean="0"/>
              <a:t>dan </a:t>
            </a:r>
            <a:r>
              <a:rPr lang="id-ID" sz="2400" i="1" dirty="0" smtClean="0"/>
              <a:t>press, </a:t>
            </a:r>
            <a:r>
              <a:rPr lang="id-ID" sz="2400" dirty="0" smtClean="0"/>
              <a:t>kemudian kita dapat mentabulasikannya pada lembar ringkasan. </a:t>
            </a:r>
          </a:p>
          <a:p>
            <a:r>
              <a:rPr lang="id-ID" sz="2400" dirty="0" smtClean="0"/>
              <a:t>Dari lembaran-lembaran ini kita dapat menentukan suatu daftar </a:t>
            </a:r>
            <a:r>
              <a:rPr lang="id-ID" sz="2400" i="1" dirty="0" smtClean="0"/>
              <a:t>needs </a:t>
            </a:r>
            <a:r>
              <a:rPr lang="id-ID" sz="2400" dirty="0" smtClean="0"/>
              <a:t>dan </a:t>
            </a:r>
            <a:r>
              <a:rPr lang="id-ID" sz="2400" i="1" dirty="0" smtClean="0"/>
              <a:t>press </a:t>
            </a:r>
            <a:r>
              <a:rPr lang="id-ID" sz="2400" dirty="0" smtClean="0"/>
              <a:t>yang sangat tinggi atau sangat rendah. Kemudian </a:t>
            </a:r>
            <a:r>
              <a:rPr lang="id-ID" sz="2400" i="1" dirty="0" smtClean="0"/>
              <a:t>needs </a:t>
            </a:r>
            <a:r>
              <a:rPr lang="id-ID" sz="2400" dirty="0" smtClean="0"/>
              <a:t>dan </a:t>
            </a:r>
            <a:r>
              <a:rPr lang="id-ID" sz="2400" i="1" dirty="0" smtClean="0"/>
              <a:t>press </a:t>
            </a:r>
            <a:r>
              <a:rPr lang="id-ID" sz="2400" dirty="0" smtClean="0"/>
              <a:t>ini dapat dibandingkan dengan daftar tema, akhir cerita, dan minat yang umum dan merata yang telah dianalisa sesuai dengan prosedur Murray. </a:t>
            </a:r>
          </a:p>
          <a:p>
            <a:r>
              <a:rPr lang="id-ID" sz="2400" dirty="0" smtClean="0"/>
              <a:t>Data tambahan dapat mengikutsertakan fakta tentang riwayat subjek serta sejumlah observasi tingkah laku.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r>
              <a:rPr lang="id-ID" sz="2400" dirty="0" smtClean="0"/>
              <a:t>Ada informasi yang kita dapat dari pandangan tentang dua asumsi yang mendasari T.A.T. </a:t>
            </a:r>
          </a:p>
          <a:p>
            <a:r>
              <a:rPr lang="id-ID" sz="2400" dirty="0" smtClean="0"/>
              <a:t>Yang pertama adalah atribut Hero (</a:t>
            </a:r>
            <a:r>
              <a:rPr lang="id-ID" sz="2400" i="1" dirty="0" smtClean="0"/>
              <a:t>needs, </a:t>
            </a:r>
            <a:r>
              <a:rPr lang="id-ID" sz="2400" dirty="0" smtClean="0"/>
              <a:t>keadaan emosi, dan </a:t>
            </a:r>
            <a:r>
              <a:rPr lang="id-ID" sz="2400" i="1" dirty="0" smtClean="0"/>
              <a:t>sentiments</a:t>
            </a:r>
            <a:r>
              <a:rPr lang="id-ID" sz="2400" dirty="0" smtClean="0"/>
              <a:t>) menampilkan karakteristik kepribadian subjek sendiri. Yang ditampilkan ini bisa apa yang telah dilakukan subjek, hal-hal yang ia inginkan atau barangkali merasa terbujuk untuk melakukannya, atribut inti dari kepribadian yang barangkali tidak disadarinya, perasaan dan keinginan yang dialaminya pada waktu administrasi tes, atau antisipasi tingkah lakunya di waktu yang akan datang.</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r>
              <a:rPr lang="id-ID" sz="2400" dirty="0" smtClean="0"/>
              <a:t>Asumsi dasar yang kedua adalah </a:t>
            </a:r>
            <a:r>
              <a:rPr lang="id-ID" sz="2400" i="1" dirty="0" smtClean="0"/>
              <a:t>press </a:t>
            </a:r>
            <a:r>
              <a:rPr lang="id-ID" sz="2400" dirty="0" smtClean="0"/>
              <a:t>yang dijabarkan dalam cerita mewakili suatu gabungan dari lingkungan subjek yang sebenarnya, dan yang lebih penting lagi, cara bagaimana ia menginterpretasikan lingkungan. Termasuk di dalamnya situasi yang pernah ia temui, yang ia impikan atau fantasikan akan terjadi karena harapan atau karena rasa takut, situasi sementara selama pengetesan berjalan, atau situasi yang ia harap akan terjadi. Dengan kata lain, </a:t>
            </a:r>
            <a:r>
              <a:rPr lang="id-ID" sz="2400" i="1" dirty="0" smtClean="0"/>
              <a:t>press </a:t>
            </a:r>
            <a:r>
              <a:rPr lang="id-ID" sz="2400" dirty="0" smtClean="0"/>
              <a:t>yang dijumpai dalam T.A.T mewakili pandnagan subjek tentang dunia.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r>
              <a:rPr lang="id-ID" sz="2400" dirty="0" smtClean="0"/>
              <a:t>Kemudian variabel </a:t>
            </a:r>
            <a:r>
              <a:rPr lang="id-ID" sz="2400" i="1" dirty="0" smtClean="0"/>
              <a:t>needs, inner states, </a:t>
            </a:r>
            <a:r>
              <a:rPr lang="id-ID" sz="2400" dirty="0" smtClean="0"/>
              <a:t>dan </a:t>
            </a:r>
            <a:r>
              <a:rPr lang="id-ID" sz="2400" i="1" dirty="0" smtClean="0"/>
              <a:t>press </a:t>
            </a:r>
            <a:r>
              <a:rPr lang="id-ID" sz="2400" dirty="0" smtClean="0"/>
              <a:t>harus digabungkan dengan tipe akhir cerita, tema, dan </a:t>
            </a:r>
            <a:r>
              <a:rPr lang="id-ID" sz="2400" i="1" dirty="0" smtClean="0"/>
              <a:t>interest </a:t>
            </a:r>
            <a:r>
              <a:rPr lang="id-ID" sz="2400" dirty="0" smtClean="0"/>
              <a:t>atau minat untuk mendapatkan generalisasi dan deskripsi tentang subjek. Kesimpulan ini, menurut Murray harus dianggap sebagai pemandu hipotesis kerja, yang harus diverifikasikan lebih lanjut, bukannya sebagai fakta yang sudah terbuktikan.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304800"/>
          </a:xfrm>
        </p:spPr>
        <p:txBody>
          <a:bodyPr/>
          <a:lstStyle/>
          <a:p>
            <a:pPr>
              <a:spcBef>
                <a:spcPct val="50000"/>
              </a:spcBef>
            </a:pPr>
            <a:endParaRPr lang="id-ID" sz="3200" dirty="0" smtClean="0">
              <a:latin typeface="Arial" charset="0"/>
              <a:cs typeface="Arial" charset="0"/>
            </a:endParaRPr>
          </a:p>
        </p:txBody>
      </p:sp>
      <p:sp>
        <p:nvSpPr>
          <p:cNvPr id="8196" name="Content Placeholder 5"/>
          <p:cNvSpPr>
            <a:spLocks noGrp="1"/>
          </p:cNvSpPr>
          <p:nvPr>
            <p:ph idx="1"/>
          </p:nvPr>
        </p:nvSpPr>
        <p:spPr>
          <a:xfrm>
            <a:off x="457200" y="1219200"/>
            <a:ext cx="8229600" cy="4906963"/>
          </a:xfrm>
        </p:spPr>
        <p:txBody>
          <a:bodyPr/>
          <a:lstStyle/>
          <a:p>
            <a:r>
              <a:rPr lang="id-ID" sz="2400" dirty="0" smtClean="0"/>
              <a:t>Murray menawarkan sejumlah pertimbangan lainnya tentang kesimpulan yang dapat dibuat dari T.A.T. Ia menyatakan sekitar 30% dari cerita cenderung merupakan penyampaian impersonal dan klise dari informasi yang pernah didengar sebelumnya, dan karena sifatnya yang tidak personal ini, tidaklah dapat digunakan untuk menyimpulkan determinan kepribadian yang mendasari tingkah laku subjek. Namun pertimbangan lain mengatakan walau terdapat korespondensi antar skor cerita yang tinggi, sedang dan rendah dengan karakteristik subjek yang tinggi, sedang dan rendah, hal ini bukan merupakan hal yang pasti, maksudnya tidak seluruhnya demikian. </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228600"/>
          </a:xfrm>
        </p:spPr>
        <p:txBody>
          <a:bodyPr/>
          <a:lstStyle/>
          <a:p>
            <a:pPr>
              <a:spcBef>
                <a:spcPct val="50000"/>
              </a:spcBef>
            </a:pPr>
            <a:endParaRPr lang="id-ID" sz="3200" dirty="0" smtClean="0">
              <a:latin typeface="Arial" charset="0"/>
              <a:cs typeface="Arial" charset="0"/>
            </a:endParaRPr>
          </a:p>
        </p:txBody>
      </p:sp>
      <p:sp>
        <p:nvSpPr>
          <p:cNvPr id="9220" name="Content Placeholder 5"/>
          <p:cNvSpPr>
            <a:spLocks noGrp="1"/>
          </p:cNvSpPr>
          <p:nvPr>
            <p:ph idx="1"/>
          </p:nvPr>
        </p:nvSpPr>
        <p:spPr>
          <a:xfrm>
            <a:off x="457200" y="1143000"/>
            <a:ext cx="8229600" cy="4983163"/>
          </a:xfrm>
        </p:spPr>
        <p:txBody>
          <a:bodyPr/>
          <a:lstStyle/>
          <a:p>
            <a:r>
              <a:rPr lang="id-ID" sz="2400" dirty="0" smtClean="0"/>
              <a:t>Misalnya:</a:t>
            </a:r>
          </a:p>
          <a:p>
            <a:pPr>
              <a:buNone/>
            </a:pPr>
            <a:r>
              <a:rPr lang="id-ID" sz="2400" dirty="0" smtClean="0"/>
              <a:t>	Murray menemukan terdapat korelasi negatif (-0,33 sampai -0,74) antara </a:t>
            </a:r>
            <a:r>
              <a:rPr lang="id-ID" sz="2400" i="1" dirty="0" smtClean="0"/>
              <a:t>n.sex </a:t>
            </a:r>
            <a:r>
              <a:rPr lang="id-ID" sz="2400" dirty="0" smtClean="0"/>
              <a:t>pada T.A.T dan </a:t>
            </a:r>
            <a:r>
              <a:rPr lang="id-ID" sz="2400" i="1" dirty="0" smtClean="0"/>
              <a:t>n.sex </a:t>
            </a:r>
            <a:r>
              <a:rPr lang="id-ID" sz="2400" dirty="0" smtClean="0"/>
              <a:t>yang diekspresikan lewat tingkah laku overt. Catatan terakhir adalah situasi kehidupan subjek saat ini dan keadaan emosinya pada waktu pemeriksaan. Salah satu variabel penting yang dapat mempengaruhi keadaan emosional subjek, dan oleh karenany dapat mempengaruhi hasil test, adalah interaksi khusus antara subjek dan tester. Interpretasi yang sensitif dan akurat dapat dibuat hanya bila tester mempertimbangkan keberadaan variabel-variabel ini serta kemungkinan pengaruh dari seluruh variabel.</a:t>
            </a:r>
          </a:p>
          <a:p>
            <a:pPr>
              <a:buNone/>
            </a:pPr>
            <a:r>
              <a:rPr lang="id-ID" sz="2400" dirty="0" smtClean="0"/>
              <a:t>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1204</TotalTime>
  <Words>542</Words>
  <Application>Microsoft Office PowerPoint</Application>
  <PresentationFormat>On-screen Show (4:3)</PresentationFormat>
  <Paragraphs>28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Prinsip dasar analisa/interpretasi</vt:lpstr>
      <vt:lpstr>Slide 3</vt:lpstr>
      <vt:lpstr>Slide 4</vt:lpstr>
      <vt:lpstr>Slide 5</vt:lpstr>
      <vt:lpstr>Slide 6</vt:lpstr>
      <vt:lpstr>Slide 7</vt:lpstr>
      <vt:lpstr>Slide 8</vt:lpstr>
      <vt:lpstr>Slide 9</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214</cp:revision>
  <dcterms:created xsi:type="dcterms:W3CDTF">2010-08-24T06:47:44Z</dcterms:created>
  <dcterms:modified xsi:type="dcterms:W3CDTF">2017-12-11T14:32:27Z</dcterms:modified>
</cp:coreProperties>
</file>