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6" r:id="rId2"/>
    <p:sldId id="335" r:id="rId3"/>
    <p:sldId id="365" r:id="rId4"/>
    <p:sldId id="366" r:id="rId5"/>
    <p:sldId id="367" r:id="rId6"/>
    <p:sldId id="368" r:id="rId7"/>
    <p:sldId id="369" r:id="rId8"/>
    <p:sldId id="370" r:id="rId9"/>
    <p:sldId id="377" r:id="rId10"/>
    <p:sldId id="378" r:id="rId11"/>
    <p:sldId id="371" r:id="rId12"/>
    <p:sldId id="376" r:id="rId13"/>
    <p:sldId id="379" r:id="rId14"/>
    <p:sldId id="381" r:id="rId15"/>
    <p:sldId id="382" r:id="rId16"/>
    <p:sldId id="38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70" d="100"/>
          <a:sy n="70" d="100"/>
        </p:scale>
        <p:origin x="-2004"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24/09/2018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extLst>
      <p:ext uri="{BB962C8B-B14F-4D97-AF65-F5344CB8AC3E}">
        <p14:creationId xmlns="" xmlns:p14="http://schemas.microsoft.com/office/powerpoint/2010/main" val="946937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16</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9/24/2018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9/24/2018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9/24/2018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9/24/2018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810001"/>
            <a:ext cx="5638800" cy="1323439"/>
          </a:xfrm>
          <a:prstGeom prst="rect">
            <a:avLst/>
          </a:prstGeom>
          <a:noFill/>
          <a:ln w="9525">
            <a:noFill/>
            <a:miter lim="800000"/>
            <a:headEnd/>
            <a:tailEnd/>
          </a:ln>
        </p:spPr>
        <p:txBody>
          <a:bodyPr wrap="square">
            <a:spAutoFit/>
          </a:bodyPr>
          <a:lstStyle/>
          <a:p>
            <a:pPr algn="ctr"/>
            <a:r>
              <a:rPr lang="id-ID" sz="2000" b="1" dirty="0" smtClean="0">
                <a:solidFill>
                  <a:schemeClr val="bg1"/>
                </a:solidFill>
              </a:rPr>
              <a:t>Pertemuan 2:</a:t>
            </a:r>
          </a:p>
          <a:p>
            <a:pPr algn="ctr"/>
            <a:r>
              <a:rPr lang="id-ID" sz="2000" b="1" dirty="0" smtClean="0">
                <a:solidFill>
                  <a:schemeClr val="bg1"/>
                </a:solidFill>
              </a:rPr>
              <a:t>ADMINISTRASI </a:t>
            </a:r>
            <a:r>
              <a:rPr lang="id-ID" sz="2000" b="1" dirty="0" smtClean="0">
                <a:solidFill>
                  <a:schemeClr val="bg1"/>
                </a:solidFill>
              </a:rPr>
              <a:t>T.A.T</a:t>
            </a:r>
          </a:p>
          <a:p>
            <a:pPr algn="ctr"/>
            <a:r>
              <a:rPr lang="id-ID" sz="2000" b="1" dirty="0" smtClean="0">
                <a:solidFill>
                  <a:schemeClr val="bg1"/>
                </a:solidFill>
              </a:rPr>
              <a:t>(Oleh : Winanti S.Respati &amp; Sulis Mariyanti)</a:t>
            </a: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5334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295400"/>
            <a:ext cx="8229600" cy="4830763"/>
          </a:xfrm>
        </p:spPr>
        <p:txBody>
          <a:bodyPr/>
          <a:lstStyle/>
          <a:p>
            <a:pPr>
              <a:lnSpc>
                <a:spcPct val="80000"/>
              </a:lnSpc>
            </a:pPr>
            <a:r>
              <a:rPr lang="id-ID" sz="2800" dirty="0" smtClean="0">
                <a:solidFill>
                  <a:srgbClr val="FF0000"/>
                </a:solidFill>
                <a:latin typeface="Berlin Sans FB" pitchFamily="34" charset="0"/>
              </a:rPr>
              <a:t>Instruksi Bentuk B </a:t>
            </a:r>
            <a:r>
              <a:rPr lang="id-ID" sz="2800" dirty="0" smtClean="0">
                <a:latin typeface="Berlin Sans FB" pitchFamily="34" charset="0"/>
              </a:rPr>
              <a:t>(untuk anak-anak, untuk dewasa dg tingkat pendidikan atau intelegensi rendah, atau penderita psikotik)</a:t>
            </a:r>
          </a:p>
          <a:p>
            <a:pPr>
              <a:lnSpc>
                <a:spcPct val="80000"/>
              </a:lnSpc>
              <a:buFont typeface="Wingdings" pitchFamily="2" charset="2"/>
              <a:buNone/>
            </a:pPr>
            <a:r>
              <a:rPr lang="id-ID" sz="2800" dirty="0" smtClean="0">
                <a:latin typeface="Berlin Sans FB" pitchFamily="34" charset="0"/>
              </a:rPr>
              <a:t>	“</a:t>
            </a:r>
            <a:r>
              <a:rPr lang="id-ID" sz="2800" i="1" dirty="0" smtClean="0">
                <a:latin typeface="Berlin Sans FB" pitchFamily="34" charset="0"/>
              </a:rPr>
              <a:t>I</a:t>
            </a:r>
            <a:r>
              <a:rPr lang="id-ID" sz="2400" i="1" dirty="0" smtClean="0">
                <a:latin typeface="Berlin Sans FB" pitchFamily="34" charset="0"/>
              </a:rPr>
              <a:t>ni adalah tes membuat cerita. Saya mempunyai beberapa gambar yg akan saya tunjukkan kepada Anda dan saya ingin Anda membuat suatu cerita untuk setiap gambar. Ceritakan apa yg terjadi sebelumnya (maksudnya sebelum adegan yg ada dlm gambar) dan apa yg tjd sekarang (seperti pd gambar). Ceritakan apa yg dirasakan dan dipikirkan oleh orang-orang dalam gambar dan bagaimana AKHIR ceritanya. Anda dapat membuat cerita apa saja yang Anda sukai. Apakah Anda sudah mengerti? Kalau sudah, Anda mempunyai waktu 5 menit utk membuat setiap cerita. Buatlah cerita sebaik mungkin. Inilah gambar  yang pertama.”</a:t>
            </a:r>
          </a:p>
          <a:p>
            <a:pPr>
              <a:buFont typeface="Wingdings" pitchFamily="2" charset="2"/>
              <a:buNone/>
            </a:pPr>
            <a:endParaRPr lang="id-ID" sz="2800" dirty="0" smtClean="0">
              <a:solidFill>
                <a:schemeClr val="bg1"/>
              </a:solidFill>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id-ID" sz="3200" dirty="0" smtClean="0">
                <a:solidFill>
                  <a:srgbClr val="FF0000"/>
                </a:solidFill>
                <a:latin typeface="Arial" charset="0"/>
                <a:cs typeface="Arial" charset="0"/>
              </a:rPr>
              <a:t>Konsep Skoring</a:t>
            </a:r>
          </a:p>
        </p:txBody>
      </p:sp>
      <p:sp>
        <p:nvSpPr>
          <p:cNvPr id="10244" name="Content Placeholder 5"/>
          <p:cNvSpPr>
            <a:spLocks noGrp="1"/>
          </p:cNvSpPr>
          <p:nvPr>
            <p:ph idx="1"/>
          </p:nvPr>
        </p:nvSpPr>
        <p:spPr>
          <a:xfrm>
            <a:off x="457200" y="1524000"/>
            <a:ext cx="8229600" cy="4602163"/>
          </a:xfrm>
        </p:spPr>
        <p:txBody>
          <a:bodyPr/>
          <a:lstStyle/>
          <a:p>
            <a:pPr marL="0" indent="0">
              <a:lnSpc>
                <a:spcPct val="90000"/>
              </a:lnSpc>
              <a:buFont typeface="Wingdings" pitchFamily="2" charset="2"/>
              <a:buNone/>
            </a:pPr>
            <a:r>
              <a:rPr lang="id-ID" sz="2400" dirty="0" smtClean="0">
                <a:latin typeface="Berlin Sans FB" pitchFamily="34" charset="0"/>
              </a:rPr>
              <a:t>Setelah ada data hasil tes (verbatim), langkah selanjutnya adalah mengidentifikasi hal-hal berikut:</a:t>
            </a:r>
          </a:p>
          <a:p>
            <a:pPr marL="0" indent="0">
              <a:lnSpc>
                <a:spcPct val="90000"/>
              </a:lnSpc>
              <a:buFontTx/>
              <a:buChar char="-"/>
            </a:pPr>
            <a:r>
              <a:rPr lang="id-ID" sz="2400" dirty="0" smtClean="0">
                <a:latin typeface="Berlin Sans FB" pitchFamily="34" charset="0"/>
              </a:rPr>
              <a:t> Tema</a:t>
            </a:r>
          </a:p>
          <a:p>
            <a:pPr marL="0" indent="0">
              <a:lnSpc>
                <a:spcPct val="90000"/>
              </a:lnSpc>
              <a:buFontTx/>
              <a:buChar char="-"/>
            </a:pPr>
            <a:r>
              <a:rPr lang="id-ID" sz="2400" dirty="0" smtClean="0">
                <a:latin typeface="Berlin Sans FB" pitchFamily="34" charset="0"/>
              </a:rPr>
              <a:t> Hero/Tokoh</a:t>
            </a:r>
          </a:p>
          <a:p>
            <a:pPr marL="0" indent="0">
              <a:lnSpc>
                <a:spcPct val="90000"/>
              </a:lnSpc>
              <a:buFontTx/>
              <a:buChar char="-"/>
            </a:pPr>
            <a:r>
              <a:rPr lang="id-ID" sz="2400" dirty="0" smtClean="0">
                <a:latin typeface="Berlin Sans FB" pitchFamily="34" charset="0"/>
              </a:rPr>
              <a:t> </a:t>
            </a:r>
            <a:r>
              <a:rPr lang="id-ID" sz="2400" i="1" dirty="0" smtClean="0">
                <a:latin typeface="Berlin Sans FB" pitchFamily="34" charset="0"/>
              </a:rPr>
              <a:t>Needs &amp; Press</a:t>
            </a:r>
          </a:p>
          <a:p>
            <a:pPr marL="0" indent="0">
              <a:lnSpc>
                <a:spcPct val="90000"/>
              </a:lnSpc>
              <a:buFontTx/>
              <a:buChar char="-"/>
            </a:pPr>
            <a:r>
              <a:rPr lang="id-ID" sz="2400" dirty="0" smtClean="0">
                <a:latin typeface="Berlin Sans FB" pitchFamily="34" charset="0"/>
              </a:rPr>
              <a:t> </a:t>
            </a:r>
            <a:r>
              <a:rPr lang="id-ID" sz="2400" i="1" dirty="0" smtClean="0">
                <a:latin typeface="Berlin Sans FB" pitchFamily="34" charset="0"/>
              </a:rPr>
              <a:t>Cathexes &amp; Inner State</a:t>
            </a:r>
          </a:p>
          <a:p>
            <a:pPr marL="0" indent="0">
              <a:lnSpc>
                <a:spcPct val="90000"/>
              </a:lnSpc>
              <a:buFontTx/>
              <a:buChar char="-"/>
            </a:pPr>
            <a:r>
              <a:rPr lang="id-ID" sz="2400" dirty="0" smtClean="0">
                <a:latin typeface="Berlin Sans FB" pitchFamily="34" charset="0"/>
              </a:rPr>
              <a:t> Ekspresi tingkah laku &amp; </a:t>
            </a:r>
            <a:r>
              <a:rPr lang="id-ID" sz="2400" i="1" dirty="0" smtClean="0">
                <a:latin typeface="Berlin Sans FB" pitchFamily="34" charset="0"/>
              </a:rPr>
              <a:t>outcomes</a:t>
            </a:r>
          </a:p>
          <a:p>
            <a:pPr marL="0" indent="0">
              <a:lnSpc>
                <a:spcPct val="90000"/>
              </a:lnSpc>
              <a:buNone/>
            </a:pPr>
            <a:endParaRPr lang="id-ID" sz="2400" i="1" dirty="0" smtClean="0">
              <a:latin typeface="Berlin Sans FB" pitchFamily="34" charset="0"/>
            </a:endParaRPr>
          </a:p>
          <a:p>
            <a:pPr marL="0" indent="0">
              <a:lnSpc>
                <a:spcPct val="90000"/>
              </a:lnSpc>
              <a:buFont typeface="Wingdings" pitchFamily="2" charset="2"/>
              <a:buNone/>
            </a:pPr>
            <a:r>
              <a:rPr lang="id-ID" sz="2400" dirty="0" smtClean="0">
                <a:latin typeface="Berlin Sans FB" pitchFamily="34" charset="0"/>
              </a:rPr>
              <a:t>(catatan: akan dibahas lebih lanjut di pertemuan2 berikutnya dg data hasil latihan mengetes).</a:t>
            </a:r>
          </a:p>
          <a:p>
            <a:pPr>
              <a:lnSpc>
                <a:spcPct val="90000"/>
              </a:lnSpc>
              <a:buFont typeface="Wingdings" pitchFamily="2" charset="2"/>
              <a:buNone/>
            </a:pPr>
            <a:endParaRPr lang="id-ID" sz="2400" dirty="0" smtClean="0">
              <a:latin typeface="Berlin Sans FB" pitchFamily="34" charset="0"/>
            </a:endParaRPr>
          </a:p>
          <a:p>
            <a:pPr>
              <a:lnSpc>
                <a:spcPct val="90000"/>
              </a:lnSpc>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marL="0" indent="0">
              <a:lnSpc>
                <a:spcPct val="90000"/>
              </a:lnSpc>
              <a:buNone/>
            </a:pPr>
            <a:r>
              <a:rPr lang="id-ID" sz="2400" dirty="0" smtClean="0">
                <a:latin typeface="Berlin Sans FB" pitchFamily="34" charset="0"/>
              </a:rPr>
              <a:t>Catatan: </a:t>
            </a:r>
          </a:p>
          <a:p>
            <a:pPr marL="0" indent="0">
              <a:lnSpc>
                <a:spcPct val="90000"/>
              </a:lnSpc>
              <a:buNone/>
            </a:pPr>
            <a:r>
              <a:rPr lang="id-ID" sz="2400" dirty="0" smtClean="0">
                <a:latin typeface="Berlin Sans FB" pitchFamily="34" charset="0"/>
              </a:rPr>
              <a:t>Dalam membuat perjanjian untuk sessi kedua, kepada klien </a:t>
            </a:r>
            <a:r>
              <a:rPr lang="id-ID" sz="2400" dirty="0" smtClean="0">
                <a:solidFill>
                  <a:srgbClr val="FF0000"/>
                </a:solidFill>
                <a:latin typeface="Berlin Sans FB" pitchFamily="34" charset="0"/>
              </a:rPr>
              <a:t>tidak boleh diberitahu </a:t>
            </a:r>
            <a:r>
              <a:rPr lang="id-ID" sz="2400" dirty="0" smtClean="0">
                <a:latin typeface="Berlin Sans FB" pitchFamily="34" charset="0"/>
              </a:rPr>
              <a:t>atau diberi keyakinan bahwa ia akan diminta lagi untuk membuat cerita-cerita, karena bila klien mengetahui hal ini maka cenderung  akan mempersiapkan diri dengan mengingat-ingat cerita yang pernah dibacanya atau cerita dari film-film yang pernah dilihatnya, dengan demikian ia mempersiapkan diri dengan materi-materi yang </a:t>
            </a:r>
            <a:r>
              <a:rPr lang="id-ID" sz="2400" dirty="0" smtClean="0">
                <a:solidFill>
                  <a:srgbClr val="FF0000"/>
                </a:solidFill>
                <a:latin typeface="Berlin Sans FB" pitchFamily="34" charset="0"/>
              </a:rPr>
              <a:t>bersifat impersonal (</a:t>
            </a:r>
            <a:r>
              <a:rPr lang="id-ID" sz="2400" dirty="0" smtClean="0">
                <a:latin typeface="Berlin Sans FB" pitchFamily="34" charset="0"/>
              </a:rPr>
              <a:t>tidak mengungkapkan diri/pribadinya) daripada bila dia harus membuat cerita secara </a:t>
            </a:r>
            <a:r>
              <a:rPr lang="id-ID" sz="2400" dirty="0" smtClean="0">
                <a:solidFill>
                  <a:srgbClr val="FF0000"/>
                </a:solidFill>
                <a:latin typeface="Berlin Sans FB" pitchFamily="34" charset="0"/>
              </a:rPr>
              <a:t>spontan dalam waktu yang terbatas.</a:t>
            </a:r>
          </a:p>
          <a:p>
            <a:pPr marL="0" indent="0">
              <a:lnSpc>
                <a:spcPct val="90000"/>
              </a:lnSpc>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pitchFamily="34" charset="0"/>
                <a:cs typeface="Arial" charset="0"/>
              </a:rPr>
              <a:t>PELAKSANAAN PENGAMBILA DATA</a:t>
            </a:r>
          </a:p>
        </p:txBody>
      </p:sp>
      <p:sp>
        <p:nvSpPr>
          <p:cNvPr id="15364" name="Content Placeholder 5"/>
          <p:cNvSpPr>
            <a:spLocks noGrp="1"/>
          </p:cNvSpPr>
          <p:nvPr>
            <p:ph idx="1"/>
          </p:nvPr>
        </p:nvSpPr>
        <p:spPr>
          <a:xfrm>
            <a:off x="457200" y="1295400"/>
            <a:ext cx="8229600" cy="4953000"/>
          </a:xfrm>
        </p:spPr>
        <p:txBody>
          <a:bodyPr/>
          <a:lstStyle/>
          <a:p>
            <a:pPr marL="400050" lvl="1" indent="0">
              <a:lnSpc>
                <a:spcPct val="90000"/>
              </a:lnSpc>
              <a:buFont typeface="Wingdings" pitchFamily="2" charset="2"/>
              <a:buChar char="q"/>
            </a:pPr>
            <a:r>
              <a:rPr lang="id-ID" sz="2200" dirty="0" smtClean="0">
                <a:latin typeface="Berlin Sans FB" pitchFamily="34" charset="0"/>
              </a:rPr>
              <a:t>Pada sesi ini, kita akan latihan menjadi testee untuk pelaksanaan pengambilan data TAT (secara klasikal) dengan mencoba 10 kartu yang bisa digunakan untuk semua</a:t>
            </a:r>
          </a:p>
          <a:p>
            <a:pPr marL="400050" lvl="1" indent="0">
              <a:lnSpc>
                <a:spcPct val="90000"/>
              </a:lnSpc>
              <a:buFont typeface="Wingdings" pitchFamily="2" charset="2"/>
              <a:buChar char="q"/>
            </a:pPr>
            <a:endParaRPr lang="id-ID" sz="2200" dirty="0" smtClean="0">
              <a:latin typeface="Berlin Sans FB" pitchFamily="34" charset="0"/>
            </a:endParaRPr>
          </a:p>
          <a:p>
            <a:pPr marL="400050" lvl="1" indent="0">
              <a:lnSpc>
                <a:spcPct val="90000"/>
              </a:lnSpc>
              <a:buFont typeface="Wingdings" pitchFamily="2" charset="2"/>
              <a:buChar char="q"/>
            </a:pPr>
            <a:r>
              <a:rPr lang="id-ID" sz="2200" dirty="0" smtClean="0">
                <a:latin typeface="Berlin Sans FB" pitchFamily="34" charset="0"/>
              </a:rPr>
              <a:t>Siapkan alat tulis, kertas dan buatlah duduk Anda senyaman mungkin</a:t>
            </a:r>
          </a:p>
          <a:p>
            <a:pPr marL="400050" lvl="1" indent="0">
              <a:lnSpc>
                <a:spcPct val="90000"/>
              </a:lnSpc>
              <a:buFont typeface="Wingdings" pitchFamily="2" charset="2"/>
              <a:buChar char="q"/>
            </a:pPr>
            <a:endParaRPr lang="id-ID" sz="2200" dirty="0" smtClean="0">
              <a:latin typeface="Berlin Sans FB" pitchFamily="34" charset="0"/>
            </a:endParaRPr>
          </a:p>
          <a:p>
            <a:pPr marL="400050" lvl="1" indent="0">
              <a:lnSpc>
                <a:spcPct val="90000"/>
              </a:lnSpc>
              <a:buFont typeface="Wingdings" pitchFamily="2" charset="2"/>
              <a:buChar char="q"/>
            </a:pPr>
            <a:r>
              <a:rPr lang="id-ID" sz="2200" dirty="0" smtClean="0">
                <a:latin typeface="Berlin Sans FB" pitchFamily="34" charset="0"/>
              </a:rPr>
              <a:t>Waktu untuk masing2 kartu sekitar 5 menit.</a:t>
            </a:r>
          </a:p>
          <a:p>
            <a:pPr marL="400050" lvl="1" indent="0">
              <a:lnSpc>
                <a:spcPct val="90000"/>
              </a:lnSpc>
              <a:buFont typeface="Wingdings" pitchFamily="2" charset="2"/>
              <a:buChar char="q"/>
            </a:pPr>
            <a:r>
              <a:rPr lang="id-ID" sz="2200" dirty="0" smtClean="0">
                <a:latin typeface="Berlin Sans FB" pitchFamily="34" charset="0"/>
              </a:rPr>
              <a:t>Di mohon semua mahasiswa membawa HP untuk melihat batasan waktu penyelesaian per kartu</a:t>
            </a:r>
          </a:p>
          <a:p>
            <a:pPr marL="400050" lvl="1" indent="0">
              <a:lnSpc>
                <a:spcPct val="90000"/>
              </a:lnSpc>
              <a:buFont typeface="Wingdings" pitchFamily="2" charset="2"/>
              <a:buChar char="q"/>
            </a:pPr>
            <a:endParaRPr lang="id-ID" sz="2200" dirty="0" smtClean="0">
              <a:latin typeface="Berlin Sans FB" pitchFamily="34" charset="0"/>
            </a:endParaRPr>
          </a:p>
          <a:p>
            <a:pPr marL="400050" lvl="1" indent="0">
              <a:lnSpc>
                <a:spcPct val="90000"/>
              </a:lnSpc>
              <a:buFont typeface="Wingdings" pitchFamily="2" charset="2"/>
              <a:buChar char="q"/>
            </a:pPr>
            <a:r>
              <a:rPr lang="id-ID" sz="2200" dirty="0" smtClean="0">
                <a:latin typeface="Berlin Sans FB" pitchFamily="34" charset="0"/>
              </a:rPr>
              <a:t>Setelah selesai dikumpulkan untuk tahapan administrasi berikutnya</a:t>
            </a:r>
          </a:p>
          <a:p>
            <a:pPr marL="0" indent="0">
              <a:lnSpc>
                <a:spcPct val="90000"/>
              </a:lnSpc>
              <a:buFont typeface="Wingdings" pitchFamily="2" charset="2"/>
              <a:buChar char="q"/>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4" name="Content Placeholder 5"/>
          <p:cNvSpPr>
            <a:spLocks noGrp="1"/>
          </p:cNvSpPr>
          <p:nvPr>
            <p:ph idx="1"/>
          </p:nvPr>
        </p:nvSpPr>
        <p:spPr>
          <a:xfrm>
            <a:off x="457200" y="1295400"/>
            <a:ext cx="8229600" cy="4953000"/>
          </a:xfrm>
        </p:spPr>
        <p:txBody>
          <a:bodyPr/>
          <a:lstStyle/>
          <a:p>
            <a:pPr marL="0" indent="0">
              <a:buNone/>
            </a:pPr>
            <a:endParaRPr lang="id-ID" sz="2200" dirty="0" smtClean="0">
              <a:latin typeface="Arial" charset="0"/>
              <a:cs typeface="Arial" charset="0"/>
            </a:endParaRPr>
          </a:p>
        </p:txBody>
      </p:sp>
      <p:pic>
        <p:nvPicPr>
          <p:cNvPr id="3074"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0" y="571480"/>
            <a:ext cx="9144000" cy="6096000"/>
          </a:xfrm>
          <a:prstGeom prst="rect">
            <a:avLst/>
          </a:prstGeom>
          <a:solidFill>
            <a:schemeClr val="bg2"/>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667819895"/>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4" name="Content Placeholder 5"/>
          <p:cNvSpPr>
            <a:spLocks noGrp="1"/>
          </p:cNvSpPr>
          <p:nvPr>
            <p:ph idx="1"/>
          </p:nvPr>
        </p:nvSpPr>
        <p:spPr>
          <a:xfrm>
            <a:off x="457200" y="1524000"/>
            <a:ext cx="8229600" cy="4602163"/>
          </a:xfrm>
        </p:spPr>
        <p:txBody>
          <a:bodyPr/>
          <a:lstStyle/>
          <a:p>
            <a:pPr marL="0" indent="0">
              <a:lnSpc>
                <a:spcPct val="90000"/>
              </a:lnSpc>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pic>
        <p:nvPicPr>
          <p:cNvPr id="4098"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 y="609600"/>
            <a:ext cx="9172575" cy="5715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6389306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4" name="Content Placeholder 5"/>
          <p:cNvSpPr>
            <a:spLocks noGrp="1"/>
          </p:cNvSpPr>
          <p:nvPr>
            <p:ph idx="1"/>
          </p:nvPr>
        </p:nvSpPr>
        <p:spPr>
          <a:xfrm>
            <a:off x="457200" y="1524000"/>
            <a:ext cx="8229600" cy="4602163"/>
          </a:xfrm>
        </p:spPr>
        <p:txBody>
          <a:bodyPr/>
          <a:lstStyle/>
          <a:p>
            <a:endParaRPr lang="id-ID" sz="2200" dirty="0" smtClean="0">
              <a:latin typeface="Arial" charset="0"/>
              <a:cs typeface="Arial" charset="0"/>
            </a:endParaRPr>
          </a:p>
        </p:txBody>
      </p:sp>
      <p:pic>
        <p:nvPicPr>
          <p:cNvPr id="5122"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0" y="609600"/>
            <a:ext cx="9144000" cy="5715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218683314"/>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Demi" pitchFamily="34" charset="0"/>
                <a:cs typeface="Arial" charset="0"/>
              </a:rPr>
              <a:t>Kemampuan Akhir yg Diharapkan</a:t>
            </a:r>
          </a:p>
        </p:txBody>
      </p:sp>
      <p:sp>
        <p:nvSpPr>
          <p:cNvPr id="3076" name="Content Placeholder 5"/>
          <p:cNvSpPr>
            <a:spLocks noGrp="1"/>
          </p:cNvSpPr>
          <p:nvPr>
            <p:ph idx="1"/>
          </p:nvPr>
        </p:nvSpPr>
        <p:spPr>
          <a:xfrm>
            <a:off x="457200" y="1524000"/>
            <a:ext cx="8229600" cy="4602163"/>
          </a:xfrm>
        </p:spPr>
        <p:txBody>
          <a:bodyPr/>
          <a:lstStyle/>
          <a:p>
            <a:pPr marL="0" indent="0">
              <a:spcBef>
                <a:spcPct val="50000"/>
              </a:spcBef>
              <a:buFont typeface="Wingdings" pitchFamily="2" charset="2"/>
              <a:buNone/>
              <a:defRPr/>
            </a:pPr>
            <a:r>
              <a:rPr lang="sv-SE" sz="2800" dirty="0" smtClean="0">
                <a:latin typeface="Berlin Sans FB Demi" pitchFamily="34" charset="0"/>
              </a:rPr>
              <a:t>Mahasiswa mampu</a:t>
            </a:r>
            <a:r>
              <a:rPr lang="id-ID" sz="2800" dirty="0" smtClean="0">
                <a:latin typeface="Berlin Sans FB Demi" pitchFamily="34" charset="0"/>
              </a:rPr>
              <a:t> memahami </a:t>
            </a:r>
            <a:r>
              <a:rPr lang="id-ID" sz="2800" dirty="0" smtClean="0">
                <a:solidFill>
                  <a:srgbClr val="FF0000"/>
                </a:solidFill>
                <a:latin typeface="Berlin Sans FB Demi" pitchFamily="34" charset="0"/>
              </a:rPr>
              <a:t>administrasi Tes T.A.T</a:t>
            </a:r>
            <a:r>
              <a:rPr lang="id-ID" sz="2800" dirty="0" smtClean="0">
                <a:latin typeface="Berlin Sans FB Demi" pitchFamily="34" charset="0"/>
              </a:rPr>
              <a:t>, yang meliputi: </a:t>
            </a:r>
          </a:p>
          <a:p>
            <a:pPr marL="457200" indent="-457200">
              <a:spcBef>
                <a:spcPct val="50000"/>
              </a:spcBef>
              <a:buFont typeface="+mj-lt"/>
              <a:buAutoNum type="arabicPeriod"/>
              <a:defRPr/>
            </a:pPr>
            <a:r>
              <a:rPr lang="id-ID" sz="2800" dirty="0" smtClean="0">
                <a:latin typeface="Berlin Sans FB Demi" pitchFamily="34" charset="0"/>
              </a:rPr>
              <a:t>Perlengkapan Tes</a:t>
            </a:r>
            <a:r>
              <a:rPr lang="sv-SE" sz="2800" dirty="0" smtClean="0">
                <a:latin typeface="Berlin Sans FB Demi" pitchFamily="34" charset="0"/>
              </a:rPr>
              <a:t> </a:t>
            </a:r>
            <a:endParaRPr lang="id-ID" sz="2800" dirty="0" smtClean="0">
              <a:latin typeface="Berlin Sans FB Demi" pitchFamily="34" charset="0"/>
            </a:endParaRPr>
          </a:p>
          <a:p>
            <a:pPr marL="457200" indent="-457200">
              <a:spcBef>
                <a:spcPct val="50000"/>
              </a:spcBef>
              <a:buFont typeface="+mj-lt"/>
              <a:buAutoNum type="arabicPeriod"/>
              <a:defRPr/>
            </a:pPr>
            <a:r>
              <a:rPr lang="id-ID" sz="2800" dirty="0" smtClean="0">
                <a:latin typeface="Berlin Sans FB Demi" pitchFamily="34" charset="0"/>
              </a:rPr>
              <a:t>Prosedur Pengetesan</a:t>
            </a:r>
          </a:p>
          <a:p>
            <a:pPr marL="457200" indent="-457200">
              <a:spcBef>
                <a:spcPct val="50000"/>
              </a:spcBef>
              <a:defRPr/>
            </a:pPr>
            <a:endParaRPr lang="id-ID" sz="2000" dirty="0" smtClean="0">
              <a:latin typeface="Comic Sans MS" pitchFamily="66"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Demi" pitchFamily="34" charset="0"/>
                <a:cs typeface="Arial" charset="0"/>
              </a:rPr>
              <a:t>Gambar pada T.A.T</a:t>
            </a:r>
          </a:p>
        </p:txBody>
      </p:sp>
      <p:sp>
        <p:nvSpPr>
          <p:cNvPr id="4100" name="Content Placeholder 5"/>
          <p:cNvSpPr>
            <a:spLocks noGrp="1"/>
          </p:cNvSpPr>
          <p:nvPr>
            <p:ph idx="1"/>
          </p:nvPr>
        </p:nvSpPr>
        <p:spPr>
          <a:xfrm>
            <a:off x="457200" y="1752600"/>
            <a:ext cx="8229600" cy="4373563"/>
          </a:xfrm>
        </p:spPr>
        <p:txBody>
          <a:bodyPr/>
          <a:lstStyle/>
          <a:p>
            <a:pPr marL="355600" indent="-355600">
              <a:lnSpc>
                <a:spcPct val="80000"/>
              </a:lnSpc>
              <a:spcAft>
                <a:spcPts val="600"/>
              </a:spcAft>
            </a:pPr>
            <a:r>
              <a:rPr lang="id-ID" sz="2800" dirty="0" smtClean="0">
                <a:latin typeface="Berlin Sans FB Demi" pitchFamily="34" charset="0"/>
              </a:rPr>
              <a:t>Untuk memproyeksikan </a:t>
            </a:r>
            <a:r>
              <a:rPr lang="id-ID" sz="2800" i="1" dirty="0" smtClean="0">
                <a:solidFill>
                  <a:srgbClr val="FF0000"/>
                </a:solidFill>
                <a:latin typeface="Berlin Sans FB Demi" pitchFamily="34" charset="0"/>
              </a:rPr>
              <a:t>needs, feeling</a:t>
            </a:r>
            <a:r>
              <a:rPr lang="id-ID" sz="2800" dirty="0" smtClean="0">
                <a:solidFill>
                  <a:srgbClr val="FF0000"/>
                </a:solidFill>
                <a:latin typeface="Berlin Sans FB Demi" pitchFamily="34" charset="0"/>
              </a:rPr>
              <a:t>, dan pengalaman klien.</a:t>
            </a:r>
          </a:p>
          <a:p>
            <a:pPr marL="355600" indent="-355600">
              <a:lnSpc>
                <a:spcPct val="80000"/>
              </a:lnSpc>
              <a:spcAft>
                <a:spcPts val="600"/>
              </a:spcAft>
            </a:pPr>
            <a:r>
              <a:rPr lang="id-ID" sz="2800" dirty="0" smtClean="0">
                <a:latin typeface="Berlin Sans FB Demi" pitchFamily="34" charset="0"/>
              </a:rPr>
              <a:t>Melukiskan situasi kehidupan yang melibatkan seseorang atau lebih.</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Demi" pitchFamily="34" charset="0"/>
                <a:cs typeface="Arial" charset="0"/>
              </a:rPr>
              <a:t>Perlengkapan Pengetesan T.A.T</a:t>
            </a:r>
          </a:p>
        </p:txBody>
      </p:sp>
      <p:sp>
        <p:nvSpPr>
          <p:cNvPr id="5124" name="Content Placeholder 5"/>
          <p:cNvSpPr>
            <a:spLocks noGrp="1"/>
          </p:cNvSpPr>
          <p:nvPr>
            <p:ph idx="1"/>
          </p:nvPr>
        </p:nvSpPr>
        <p:spPr>
          <a:xfrm>
            <a:off x="457200" y="1524000"/>
            <a:ext cx="8229600" cy="4602163"/>
          </a:xfrm>
        </p:spPr>
        <p:txBody>
          <a:bodyPr/>
          <a:lstStyle/>
          <a:p>
            <a:pPr marL="273050" indent="-273050">
              <a:lnSpc>
                <a:spcPct val="90000"/>
              </a:lnSpc>
              <a:buNone/>
            </a:pPr>
            <a:r>
              <a:rPr lang="id-ID" sz="2800" dirty="0" smtClean="0">
                <a:latin typeface="Berlin Sans FB" pitchFamily="34" charset="0"/>
              </a:rPr>
              <a:t>1. Satu set alat tes T.A.T terdiri dari 30 kartu bergambar &amp; 1 kartu polos (total 31 kartu), dan ada kode di bagian belakang kartu:</a:t>
            </a:r>
          </a:p>
          <a:p>
            <a:pPr lvl="1">
              <a:lnSpc>
                <a:spcPct val="90000"/>
              </a:lnSpc>
              <a:buFontTx/>
              <a:buChar char="-"/>
            </a:pPr>
            <a:r>
              <a:rPr lang="id-ID" dirty="0" smtClean="0">
                <a:latin typeface="Berlin Sans FB" pitchFamily="34" charset="0"/>
              </a:rPr>
              <a:t>10 kartu dg kode angka (tanpa huruf), dpt diberikan pada </a:t>
            </a:r>
            <a:r>
              <a:rPr lang="id-ID" dirty="0" smtClean="0">
                <a:solidFill>
                  <a:srgbClr val="FF0000"/>
                </a:solidFill>
                <a:latin typeface="Berlin Sans FB" pitchFamily="34" charset="0"/>
              </a:rPr>
              <a:t>semua jenis kelamin </a:t>
            </a:r>
            <a:r>
              <a:rPr lang="id-ID" dirty="0" smtClean="0">
                <a:latin typeface="Berlin Sans FB" pitchFamily="34" charset="0"/>
              </a:rPr>
              <a:t>(I, II, IV, V, X, XI, XIV, XV, XIX, XX)</a:t>
            </a:r>
          </a:p>
          <a:p>
            <a:pPr lvl="1">
              <a:lnSpc>
                <a:spcPct val="90000"/>
              </a:lnSpc>
              <a:buFontTx/>
              <a:buChar char="-"/>
            </a:pPr>
            <a:r>
              <a:rPr lang="id-ID" dirty="0" smtClean="0">
                <a:latin typeface="Berlin Sans FB" pitchFamily="34" charset="0"/>
              </a:rPr>
              <a:t>10 Kartu bertanda </a:t>
            </a:r>
            <a:r>
              <a:rPr lang="id-ID" dirty="0" smtClean="0">
                <a:solidFill>
                  <a:srgbClr val="FF0000"/>
                </a:solidFill>
                <a:latin typeface="Berlin Sans FB" pitchFamily="34" charset="0"/>
              </a:rPr>
              <a:t>G / F, </a:t>
            </a:r>
            <a:r>
              <a:rPr lang="id-ID" dirty="0" smtClean="0">
                <a:latin typeface="Berlin Sans FB" pitchFamily="34" charset="0"/>
              </a:rPr>
              <a:t>untuk remaja atau dewasa perempuan.</a:t>
            </a:r>
          </a:p>
          <a:p>
            <a:pPr lvl="1">
              <a:lnSpc>
                <a:spcPct val="90000"/>
              </a:lnSpc>
              <a:buFontTx/>
              <a:buChar char="-"/>
            </a:pPr>
            <a:r>
              <a:rPr lang="id-ID" dirty="0" smtClean="0">
                <a:latin typeface="Berlin Sans FB" pitchFamily="34" charset="0"/>
              </a:rPr>
              <a:t>10 Kartu dg kode </a:t>
            </a:r>
            <a:r>
              <a:rPr lang="id-ID" dirty="0" smtClean="0">
                <a:solidFill>
                  <a:srgbClr val="FF0000"/>
                </a:solidFill>
                <a:latin typeface="Berlin Sans FB" pitchFamily="34" charset="0"/>
              </a:rPr>
              <a:t>B / M, </a:t>
            </a:r>
            <a:r>
              <a:rPr lang="id-ID" dirty="0" smtClean="0">
                <a:latin typeface="Berlin Sans FB" pitchFamily="34" charset="0"/>
              </a:rPr>
              <a:t>untuk remaja atau dewasa laki-laki.</a:t>
            </a:r>
          </a:p>
          <a:p>
            <a:pPr lvl="1">
              <a:lnSpc>
                <a:spcPct val="90000"/>
              </a:lnSpc>
              <a:buFontTx/>
              <a:buChar char="-"/>
            </a:pPr>
            <a:r>
              <a:rPr lang="id-ID" dirty="0" smtClean="0">
                <a:latin typeface="Berlin Sans FB" pitchFamily="34" charset="0"/>
              </a:rPr>
              <a:t>1 kartu polos atau </a:t>
            </a:r>
            <a:r>
              <a:rPr lang="id-ID" i="1" dirty="0" smtClean="0">
                <a:solidFill>
                  <a:srgbClr val="FF0000"/>
                </a:solidFill>
                <a:latin typeface="Berlin Sans FB" pitchFamily="34" charset="0"/>
              </a:rPr>
              <a:t>blank card </a:t>
            </a:r>
            <a:r>
              <a:rPr lang="id-ID" dirty="0" smtClean="0">
                <a:latin typeface="Berlin Sans FB" pitchFamily="34" charset="0"/>
              </a:rPr>
              <a:t>(nomor XVI) </a:t>
            </a:r>
            <a:endParaRPr lang="en-US" dirty="0" smtClean="0"/>
          </a:p>
          <a:p>
            <a:pPr>
              <a:lnSpc>
                <a:spcPct val="90000"/>
              </a:lnSpc>
              <a:buFont typeface="Wingdings" pitchFamily="2" charset="2"/>
              <a:buNone/>
            </a:pPr>
            <a:endParaRPr lang="id-ID" sz="2800" i="1"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Demi" pitchFamily="34" charset="0"/>
                <a:cs typeface="Arial" charset="0"/>
              </a:rPr>
              <a:t>Perlengkapan Pengetesan T.A.T</a:t>
            </a:r>
          </a:p>
        </p:txBody>
      </p:sp>
      <p:sp>
        <p:nvSpPr>
          <p:cNvPr id="6148" name="Content Placeholder 5"/>
          <p:cNvSpPr>
            <a:spLocks noGrp="1"/>
          </p:cNvSpPr>
          <p:nvPr>
            <p:ph idx="1"/>
          </p:nvPr>
        </p:nvSpPr>
        <p:spPr>
          <a:xfrm>
            <a:off x="457200" y="1524000"/>
            <a:ext cx="8229600" cy="4602163"/>
          </a:xfrm>
        </p:spPr>
        <p:txBody>
          <a:bodyPr/>
          <a:lstStyle/>
          <a:p>
            <a:pPr>
              <a:lnSpc>
                <a:spcPct val="90000"/>
              </a:lnSpc>
              <a:buNone/>
            </a:pPr>
            <a:r>
              <a:rPr lang="id-ID" sz="2400" dirty="0" smtClean="0">
                <a:latin typeface="Berlin Sans FB" pitchFamily="34" charset="0"/>
              </a:rPr>
              <a:t>2. </a:t>
            </a:r>
            <a:r>
              <a:rPr lang="id-ID" sz="2800" dirty="0" smtClean="0">
                <a:latin typeface="Berlin Sans FB" pitchFamily="34" charset="0"/>
              </a:rPr>
              <a:t>Alat perekam atau alat tulis untuk mencatat respons klien.</a:t>
            </a:r>
          </a:p>
          <a:p>
            <a:pPr>
              <a:lnSpc>
                <a:spcPct val="90000"/>
              </a:lnSpc>
              <a:buNone/>
            </a:pPr>
            <a:endParaRPr lang="id-ID" sz="2800" dirty="0" smtClean="0">
              <a:latin typeface="Berlin Sans FB" pitchFamily="34" charset="0"/>
            </a:endParaRPr>
          </a:p>
          <a:p>
            <a:pPr>
              <a:lnSpc>
                <a:spcPct val="90000"/>
              </a:lnSpc>
              <a:buNone/>
            </a:pPr>
            <a:r>
              <a:rPr lang="id-ID" sz="2800" dirty="0" smtClean="0">
                <a:latin typeface="Berlin Sans FB" pitchFamily="34" charset="0"/>
              </a:rPr>
              <a:t>3. Kertas kosong dan alat tulis untuk mencatat hasil observasi selama pengetesan.</a:t>
            </a:r>
          </a:p>
          <a:p>
            <a:pPr>
              <a:lnSpc>
                <a:spcPct val="90000"/>
              </a:lnSpc>
              <a:buNone/>
            </a:pPr>
            <a:endParaRPr lang="id-ID" sz="2800" dirty="0" smtClean="0">
              <a:latin typeface="Berlin Sans FB" pitchFamily="34" charset="0"/>
            </a:endParaRPr>
          </a:p>
          <a:p>
            <a:pPr>
              <a:lnSpc>
                <a:spcPct val="90000"/>
              </a:lnSpc>
              <a:buNone/>
            </a:pPr>
            <a:r>
              <a:rPr lang="id-ID" sz="2800" dirty="0" smtClean="0">
                <a:latin typeface="Berlin Sans FB" pitchFamily="34" charset="0"/>
              </a:rPr>
              <a:t>4. Meja &amp; kursi (tempat tes).</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Demi" pitchFamily="34" charset="0"/>
                <a:cs typeface="Arial" charset="0"/>
              </a:rPr>
              <a:t>Prosedur Pengetesan</a:t>
            </a:r>
          </a:p>
        </p:txBody>
      </p:sp>
      <p:sp>
        <p:nvSpPr>
          <p:cNvPr id="7172" name="Content Placeholder 5"/>
          <p:cNvSpPr>
            <a:spLocks noGrp="1"/>
          </p:cNvSpPr>
          <p:nvPr>
            <p:ph idx="1"/>
          </p:nvPr>
        </p:nvSpPr>
        <p:spPr>
          <a:xfrm>
            <a:off x="457200" y="1524000"/>
            <a:ext cx="8229600" cy="4602163"/>
          </a:xfrm>
        </p:spPr>
        <p:txBody>
          <a:bodyPr/>
          <a:lstStyle/>
          <a:p>
            <a:pPr marL="514350" indent="-514350">
              <a:lnSpc>
                <a:spcPct val="90000"/>
              </a:lnSpc>
              <a:spcAft>
                <a:spcPts val="600"/>
              </a:spcAft>
              <a:buFont typeface="+mj-lt"/>
              <a:buAutoNum type="arabicPeriod"/>
            </a:pPr>
            <a:r>
              <a:rPr lang="id-ID" sz="2800" dirty="0" smtClean="0">
                <a:latin typeface="Berlin Sans FB" pitchFamily="34" charset="0"/>
              </a:rPr>
              <a:t>Prosedur penyajian TAT yang baku sebetulnya adalah yang dilakukan secara </a:t>
            </a:r>
            <a:r>
              <a:rPr lang="id-ID" sz="2800" dirty="0" smtClean="0">
                <a:solidFill>
                  <a:srgbClr val="FF0000"/>
                </a:solidFill>
                <a:latin typeface="Berlin Sans FB" pitchFamily="34" charset="0"/>
              </a:rPr>
              <a:t>individual</a:t>
            </a:r>
            <a:r>
              <a:rPr lang="id-ID" sz="2800" dirty="0" smtClean="0">
                <a:latin typeface="Berlin Sans FB" pitchFamily="34" charset="0"/>
              </a:rPr>
              <a:t> dalam bentuk lisan.</a:t>
            </a:r>
          </a:p>
          <a:p>
            <a:pPr marL="514350" indent="-514350">
              <a:lnSpc>
                <a:spcPct val="90000"/>
              </a:lnSpc>
              <a:spcAft>
                <a:spcPts val="600"/>
              </a:spcAft>
              <a:buFont typeface="+mj-lt"/>
              <a:buAutoNum type="arabicPeriod"/>
            </a:pPr>
            <a:r>
              <a:rPr lang="id-ID" sz="2800" dirty="0" smtClean="0">
                <a:latin typeface="Berlin Sans FB" pitchFamily="34" charset="0"/>
              </a:rPr>
              <a:t>Klien duduk di kursi yg </a:t>
            </a:r>
            <a:r>
              <a:rPr lang="id-ID" sz="2800" dirty="0" smtClean="0">
                <a:solidFill>
                  <a:srgbClr val="FF0000"/>
                </a:solidFill>
                <a:latin typeface="Berlin Sans FB" pitchFamily="34" charset="0"/>
              </a:rPr>
              <a:t>nyaman</a:t>
            </a:r>
            <a:r>
              <a:rPr lang="id-ID" sz="2800" dirty="0" smtClean="0">
                <a:latin typeface="Berlin Sans FB" pitchFamily="34" charset="0"/>
              </a:rPr>
              <a:t> atau dg menjulurkan kaki di sofa (kecuali pd kasus anak atau pasien psikotik) dg punggung menghadap ke tester/pemeriksa dan instruksi dibacakan perlahan (tdk terlalu cepat)</a:t>
            </a:r>
          </a:p>
          <a:p>
            <a:pPr>
              <a:buFont typeface="Wingdings" pitchFamily="2" charset="2"/>
              <a:buNone/>
            </a:pPr>
            <a:endParaRPr lang="id-ID" sz="28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pPr marL="457200" indent="-457200">
              <a:lnSpc>
                <a:spcPct val="90000"/>
              </a:lnSpc>
              <a:spcAft>
                <a:spcPts val="600"/>
              </a:spcAft>
              <a:buNone/>
            </a:pPr>
            <a:r>
              <a:rPr lang="id-ID" sz="2800" dirty="0" smtClean="0">
                <a:latin typeface="Berlin Sans FB" pitchFamily="34" charset="0"/>
              </a:rPr>
              <a:t>3.   Tester membacakan </a:t>
            </a:r>
            <a:r>
              <a:rPr lang="id-ID" sz="2800" dirty="0" smtClean="0">
                <a:solidFill>
                  <a:srgbClr val="FF0000"/>
                </a:solidFill>
                <a:latin typeface="Berlin Sans FB" pitchFamily="34" charset="0"/>
              </a:rPr>
              <a:t>instruksi/</a:t>
            </a:r>
            <a:r>
              <a:rPr lang="id-ID" sz="2800" dirty="0" smtClean="0">
                <a:latin typeface="Berlin Sans FB" pitchFamily="34" charset="0"/>
              </a:rPr>
              <a:t>petunjuk pelaksanaan tugas </a:t>
            </a:r>
            <a:r>
              <a:rPr lang="id-ID" sz="2800" dirty="0" smtClean="0">
                <a:latin typeface="Berlin Sans FB" pitchFamily="34" charset="0"/>
                <a:sym typeface="Wingdings" pitchFamily="2" charset="2"/>
              </a:rPr>
              <a:t> menyajikan gambar satu persatu  klien menanggapi secara verbal  tester mencatat atau merekam semua tanggapan/ reaksi klien mulai dari awal hingga akhir</a:t>
            </a:r>
          </a:p>
          <a:p>
            <a:pPr marL="457200" indent="-457200">
              <a:lnSpc>
                <a:spcPct val="90000"/>
              </a:lnSpc>
              <a:buNone/>
            </a:pPr>
            <a:r>
              <a:rPr lang="id-ID" sz="2800" dirty="0" smtClean="0">
                <a:latin typeface="Berlin Sans FB" pitchFamily="34" charset="0"/>
              </a:rPr>
              <a:t>4</a:t>
            </a:r>
            <a:r>
              <a:rPr lang="id-ID" sz="2800" dirty="0" smtClean="0">
                <a:solidFill>
                  <a:srgbClr val="FF0000"/>
                </a:solidFill>
                <a:latin typeface="Berlin Sans FB" pitchFamily="34" charset="0"/>
              </a:rPr>
              <a:t>.   Penyajian Kartu:</a:t>
            </a:r>
          </a:p>
          <a:p>
            <a:pPr marL="803275" indent="-266700">
              <a:lnSpc>
                <a:spcPct val="90000"/>
              </a:lnSpc>
              <a:buNone/>
            </a:pPr>
            <a:r>
              <a:rPr lang="id-ID" sz="2800" dirty="0" smtClean="0">
                <a:latin typeface="Berlin Sans FB" pitchFamily="34" charset="0"/>
              </a:rPr>
              <a:t>a. 20 kartu disajikan dalam 2 kali pertemuan.                            Sesi I: kartu 1-10, Sesi II: kartu 11-20</a:t>
            </a:r>
          </a:p>
          <a:p>
            <a:pPr marL="803275" indent="-266700">
              <a:lnSpc>
                <a:spcPct val="90000"/>
              </a:lnSpc>
              <a:buNone/>
            </a:pPr>
            <a:r>
              <a:rPr lang="id-ID" sz="2800" dirty="0" smtClean="0">
                <a:latin typeface="Berlin Sans FB" pitchFamily="34" charset="0"/>
              </a:rPr>
              <a:t>b. Dapat juga tester memilih kartu yang sesuai dengan permasalahan klien (8-10 kartu)</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pPr marL="0" indent="0">
              <a:lnSpc>
                <a:spcPct val="90000"/>
              </a:lnSpc>
              <a:buFont typeface="Wingdings" pitchFamily="2" charset="2"/>
              <a:buNone/>
            </a:pPr>
            <a:r>
              <a:rPr lang="id-ID" sz="2800" dirty="0" smtClean="0">
                <a:latin typeface="Berlin Sans FB" pitchFamily="34" charset="0"/>
              </a:rPr>
              <a:t>5. </a:t>
            </a:r>
            <a:r>
              <a:rPr lang="id-ID" sz="2800" dirty="0" smtClean="0">
                <a:solidFill>
                  <a:srgbClr val="FF0000"/>
                </a:solidFill>
                <a:latin typeface="Berlin Sans FB" pitchFamily="34" charset="0"/>
              </a:rPr>
              <a:t>Pencatatan Data </a:t>
            </a:r>
          </a:p>
          <a:p>
            <a:pPr marL="361950" indent="-361950">
              <a:lnSpc>
                <a:spcPct val="90000"/>
              </a:lnSpc>
              <a:buFont typeface="Wingdings" pitchFamily="2" charset="2"/>
              <a:buNone/>
            </a:pPr>
            <a:r>
              <a:rPr lang="id-ID" sz="2800" dirty="0" smtClean="0">
                <a:latin typeface="Berlin Sans FB" pitchFamily="34" charset="0"/>
              </a:rPr>
              <a:t>	Berguna untuk menilai interaksi individu dengan setiap gambar.</a:t>
            </a:r>
          </a:p>
          <a:p>
            <a:pPr marL="361950" indent="-361950">
              <a:lnSpc>
                <a:spcPct val="90000"/>
              </a:lnSpc>
              <a:buFont typeface="Wingdings" pitchFamily="2" charset="2"/>
              <a:buNone/>
            </a:pPr>
            <a:endParaRPr lang="id-ID" sz="2800" dirty="0" smtClean="0">
              <a:latin typeface="Berlin Sans FB" pitchFamily="34" charset="0"/>
            </a:endParaRPr>
          </a:p>
          <a:p>
            <a:pPr marL="0" indent="0">
              <a:lnSpc>
                <a:spcPct val="90000"/>
              </a:lnSpc>
              <a:buFont typeface="Wingdings" pitchFamily="2" charset="2"/>
              <a:buNone/>
            </a:pPr>
            <a:r>
              <a:rPr lang="id-ID" sz="2800" dirty="0" smtClean="0">
                <a:latin typeface="Berlin Sans FB" pitchFamily="34" charset="0"/>
              </a:rPr>
              <a:t>6. </a:t>
            </a:r>
            <a:r>
              <a:rPr lang="id-ID" sz="2800" dirty="0" smtClean="0">
                <a:solidFill>
                  <a:srgbClr val="FF0000"/>
                </a:solidFill>
                <a:latin typeface="Berlin Sans FB" pitchFamily="34" charset="0"/>
              </a:rPr>
              <a:t>Skoring/Analisa data</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pitchFamily="34" charset="0"/>
              </a:rPr>
              <a:t>ISI INSTRUKSI</a:t>
            </a:r>
            <a:endParaRPr lang="id-ID" sz="3200" dirty="0" smtClean="0">
              <a:latin typeface="Arial" charset="0"/>
              <a:cs typeface="Arial" charset="0"/>
            </a:endParaRPr>
          </a:p>
        </p:txBody>
      </p:sp>
      <p:sp>
        <p:nvSpPr>
          <p:cNvPr id="3076" name="Content Placeholder 5"/>
          <p:cNvSpPr>
            <a:spLocks noGrp="1"/>
          </p:cNvSpPr>
          <p:nvPr>
            <p:ph idx="1"/>
          </p:nvPr>
        </p:nvSpPr>
        <p:spPr>
          <a:xfrm>
            <a:off x="457200" y="1371600"/>
            <a:ext cx="8229600" cy="4754563"/>
          </a:xfrm>
        </p:spPr>
        <p:txBody>
          <a:bodyPr/>
          <a:lstStyle/>
          <a:p>
            <a:pPr>
              <a:lnSpc>
                <a:spcPct val="80000"/>
              </a:lnSpc>
              <a:spcAft>
                <a:spcPts val="1200"/>
              </a:spcAft>
              <a:buFont typeface="Wingdings" pitchFamily="2" charset="2"/>
              <a:buNone/>
            </a:pPr>
            <a:r>
              <a:rPr lang="id-ID" sz="2200" dirty="0" smtClean="0">
                <a:solidFill>
                  <a:srgbClr val="FF0000"/>
                </a:solidFill>
                <a:latin typeface="Berlin Sans FB" pitchFamily="34" charset="0"/>
              </a:rPr>
              <a:t>SESI I</a:t>
            </a:r>
            <a:endParaRPr lang="en-US" sz="2200" dirty="0" smtClean="0">
              <a:solidFill>
                <a:srgbClr val="FF0000"/>
              </a:solidFill>
              <a:latin typeface="Berlin Sans FB" pitchFamily="34" charset="0"/>
            </a:endParaRPr>
          </a:p>
          <a:p>
            <a:pPr>
              <a:lnSpc>
                <a:spcPct val="80000"/>
              </a:lnSpc>
              <a:spcAft>
                <a:spcPts val="1200"/>
              </a:spcAft>
              <a:buClr>
                <a:schemeClr val="tx2">
                  <a:lumMod val="50000"/>
                </a:schemeClr>
              </a:buClr>
            </a:pPr>
            <a:r>
              <a:rPr lang="id-ID" sz="2200" dirty="0" smtClean="0">
                <a:solidFill>
                  <a:srgbClr val="FF0000"/>
                </a:solidFill>
                <a:latin typeface="Berlin Sans FB" pitchFamily="34" charset="0"/>
              </a:rPr>
              <a:t>Instruksi Bentuk A </a:t>
            </a:r>
            <a:r>
              <a:rPr lang="id-ID" sz="2200" dirty="0" smtClean="0">
                <a:latin typeface="Berlin Sans FB" pitchFamily="34" charset="0"/>
              </a:rPr>
              <a:t>(untuk dewasa/remaja dg intelegensi rata-rata &amp; pendidikan cukup tinggi)</a:t>
            </a:r>
          </a:p>
          <a:p>
            <a:pPr>
              <a:lnSpc>
                <a:spcPct val="80000"/>
              </a:lnSpc>
              <a:buClr>
                <a:schemeClr val="tx1"/>
              </a:buClr>
              <a:buNone/>
            </a:pPr>
            <a:r>
              <a:rPr lang="id-ID" sz="2200" dirty="0" smtClean="0">
                <a:latin typeface="Berlin Sans FB" pitchFamily="34" charset="0"/>
              </a:rPr>
              <a:t>	“</a:t>
            </a:r>
            <a:r>
              <a:rPr lang="id-ID" sz="2200" i="1" dirty="0" smtClean="0">
                <a:latin typeface="Berlin Sans FB" pitchFamily="34" charset="0"/>
              </a:rPr>
              <a:t>Ini adalah tes imajinasi. Saya akan menunjukkan beberapa gambar kpd Anda satu persatu. Tugas Anda adalah membuat cerita sehidup mungkin  utk setiap gambar. Ceritakan tentang apa yang terjadi </a:t>
            </a:r>
            <a:r>
              <a:rPr lang="id-ID" sz="2200" i="1" dirty="0" smtClean="0">
                <a:solidFill>
                  <a:srgbClr val="FF0000"/>
                </a:solidFill>
                <a:latin typeface="Berlin Sans FB" pitchFamily="34" charset="0"/>
              </a:rPr>
              <a:t>SEBELUMNYA </a:t>
            </a:r>
            <a:r>
              <a:rPr lang="id-ID" sz="2200" i="1" dirty="0" smtClean="0">
                <a:latin typeface="Berlin Sans FB" pitchFamily="34" charset="0"/>
              </a:rPr>
              <a:t>(mksudnya sblm adegan yg ada di gbr), apa yang S</a:t>
            </a:r>
            <a:r>
              <a:rPr lang="id-ID" sz="2200" i="1" dirty="0" smtClean="0">
                <a:solidFill>
                  <a:srgbClr val="FF0000"/>
                </a:solidFill>
                <a:latin typeface="Berlin Sans FB" pitchFamily="34" charset="0"/>
              </a:rPr>
              <a:t>EDANG</a:t>
            </a:r>
            <a:r>
              <a:rPr lang="id-ID" sz="2200" i="1" dirty="0" smtClean="0">
                <a:latin typeface="Berlin Sans FB" pitchFamily="34" charset="0"/>
              </a:rPr>
              <a:t> terjadi pd saat itu (pd adegan gbr), apa yg dirasakan dan dipikirkan orang2  yg ada dlm gbr, dan bagaimana </a:t>
            </a:r>
            <a:r>
              <a:rPr lang="id-ID" sz="2200" i="1" dirty="0" smtClean="0">
                <a:solidFill>
                  <a:srgbClr val="FF0000"/>
                </a:solidFill>
                <a:latin typeface="Berlin Sans FB" pitchFamily="34" charset="0"/>
              </a:rPr>
              <a:t>AKHIRNYA.</a:t>
            </a:r>
            <a:r>
              <a:rPr lang="id-ID" sz="2200" i="1" dirty="0" smtClean="0">
                <a:latin typeface="Berlin Sans FB" pitchFamily="34" charset="0"/>
              </a:rPr>
              <a:t> Ceritakan kesan yg muncul dlm pikiran Anda. Saya ingin agar Anda membuat cerita yang bebas, hidup, dan menarik. Apakah Anda telah memahami tugas Anda? Anda mempunyai waktu </a:t>
            </a:r>
            <a:r>
              <a:rPr lang="id-ID" sz="2200" i="1" dirty="0" smtClean="0">
                <a:solidFill>
                  <a:srgbClr val="FF0000"/>
                </a:solidFill>
                <a:latin typeface="Berlin Sans FB" pitchFamily="34" charset="0"/>
              </a:rPr>
              <a:t>50 menit utk 10 gbr</a:t>
            </a:r>
            <a:r>
              <a:rPr lang="id-ID" sz="2200" i="1" dirty="0" smtClean="0">
                <a:latin typeface="Berlin Sans FB" pitchFamily="34" charset="0"/>
              </a:rPr>
              <a:t>, jadi pd setiap gbr Anda mempunyai waktu kira-kira 5 menit utk bercerita. Apkh msh ada pertanyaan? Jika tdk ada , Inilah gambar yang pertama”</a:t>
            </a:r>
          </a:p>
          <a:p>
            <a:pPr>
              <a:buFont typeface="Wingdings" pitchFamily="2" charset="2"/>
              <a:buNone/>
            </a:pPr>
            <a:endParaRPr lang="id-ID" sz="2400" dirty="0" smtClean="0">
              <a:solidFill>
                <a:schemeClr val="bg1"/>
              </a:solidFill>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1258</TotalTime>
  <Words>580</Words>
  <Application>Microsoft Office PowerPoint</Application>
  <PresentationFormat>On-screen Show (4:3)</PresentationFormat>
  <Paragraphs>75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Kemampuan Akhir yg Diharapkan</vt:lpstr>
      <vt:lpstr>Gambar pada T.A.T</vt:lpstr>
      <vt:lpstr>Perlengkapan Pengetesan T.A.T</vt:lpstr>
      <vt:lpstr>Perlengkapan Pengetesan T.A.T</vt:lpstr>
      <vt:lpstr>Prosedur Pengetesan</vt:lpstr>
      <vt:lpstr>Slide 7</vt:lpstr>
      <vt:lpstr>Slide 8</vt:lpstr>
      <vt:lpstr>ISI INSTRUKSI</vt:lpstr>
      <vt:lpstr>Slide 10</vt:lpstr>
      <vt:lpstr>Konsep Skoring</vt:lpstr>
      <vt:lpstr>Slide 12</vt:lpstr>
      <vt:lpstr>PELAKSANAAN PENGAMBILA DATA</vt:lpstr>
      <vt:lpstr>Slide 14</vt:lpstr>
      <vt:lpstr>Slide 15</vt:lpstr>
      <vt:lpstr>Slide 16</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psikologi</cp:lastModifiedBy>
  <cp:revision>213</cp:revision>
  <dcterms:created xsi:type="dcterms:W3CDTF">2010-08-24T06:47:44Z</dcterms:created>
  <dcterms:modified xsi:type="dcterms:W3CDTF">2018-09-24T08:51:15Z</dcterms:modified>
</cp:coreProperties>
</file>