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6" r:id="rId2"/>
    <p:sldId id="379" r:id="rId3"/>
    <p:sldId id="335" r:id="rId4"/>
    <p:sldId id="365" r:id="rId5"/>
    <p:sldId id="366"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81" r:id="rId19"/>
    <p:sldId id="38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100" d="100"/>
          <a:sy n="100" d="100"/>
        </p:scale>
        <p:origin x="-1134"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24/09/2018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07A898F-DD74-406A-BD44-581C6CCC1C49}"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AFE424C-5AE5-47A7-860F-C09DAFD8E39E}"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DC84B5-ABDA-4035-AE90-201B820FDE1B}"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6470923-B58C-49EA-B25B-17DD72755D5F}"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0CD2F9-C36A-494D-BE84-944A467C84D9}"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12F1997-02CD-4E01-95B5-D5DB03AF7126}"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D5A763D-2377-497D-B286-CB371D14DDCD}"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9/24/2018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9/24/2018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9/24/2018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9/24/2018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9/24/2018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9/24/2018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954107"/>
          </a:xfrm>
          <a:prstGeom prst="rect">
            <a:avLst/>
          </a:prstGeom>
          <a:noFill/>
          <a:ln w="9525">
            <a:noFill/>
            <a:miter lim="800000"/>
            <a:headEnd/>
            <a:tailEnd/>
          </a:ln>
        </p:spPr>
        <p:txBody>
          <a:bodyPr>
            <a:spAutoFit/>
          </a:bodyPr>
          <a:lstStyle/>
          <a:p>
            <a:pPr algn="ctr"/>
            <a:r>
              <a:rPr lang="id-ID" sz="2000" b="1" dirty="0" smtClean="0">
                <a:solidFill>
                  <a:schemeClr val="bg1"/>
                </a:solidFill>
              </a:rPr>
              <a:t>Pertemuan 3:</a:t>
            </a:r>
          </a:p>
          <a:p>
            <a:pPr algn="ctr"/>
            <a:r>
              <a:rPr lang="id-ID" sz="2000" b="1" dirty="0" smtClean="0">
                <a:solidFill>
                  <a:schemeClr val="bg1"/>
                </a:solidFill>
              </a:rPr>
              <a:t>INSTRUKSI TES </a:t>
            </a:r>
            <a:r>
              <a:rPr lang="id-ID" sz="2000" b="1" dirty="0" smtClean="0">
                <a:solidFill>
                  <a:schemeClr val="bg1"/>
                </a:solidFill>
              </a:rPr>
              <a:t>T.A.T</a:t>
            </a:r>
          </a:p>
          <a:p>
            <a:pPr algn="ctr"/>
            <a:r>
              <a:rPr lang="id-ID" sz="1600" b="1" dirty="0" smtClean="0">
                <a:solidFill>
                  <a:schemeClr val="bg1"/>
                </a:solidFill>
              </a:rPr>
              <a:t>(Oleh : Winanti S.Respati &amp; Sulis Mariyanti)</a:t>
            </a:r>
            <a:endParaRPr lang="en-US" sz="16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pPr marL="0" lvl="1" indent="0">
              <a:lnSpc>
                <a:spcPct val="90000"/>
              </a:lnSpc>
              <a:spcAft>
                <a:spcPts val="600"/>
              </a:spcAft>
              <a:buSzPct val="100000"/>
              <a:buNone/>
            </a:pPr>
            <a:r>
              <a:rPr lang="id-ID" dirty="0" smtClean="0">
                <a:latin typeface="Berlin Sans FB" pitchFamily="34" charset="0"/>
              </a:rPr>
              <a:t>Jika terindikasi cerita klien </a:t>
            </a:r>
            <a:r>
              <a:rPr lang="id-ID" dirty="0" smtClean="0">
                <a:solidFill>
                  <a:srgbClr val="FF0000"/>
                </a:solidFill>
                <a:latin typeface="Berlin Sans FB" pitchFamily="34" charset="0"/>
              </a:rPr>
              <a:t>kurang lengkap</a:t>
            </a:r>
            <a:r>
              <a:rPr lang="id-ID" dirty="0" smtClean="0">
                <a:latin typeface="Berlin Sans FB" pitchFamily="34" charset="0"/>
              </a:rPr>
              <a:t>, maka setelah menyelesaikan cerita pertama, klien diingatkan kembali utk bercerita sesuai dg instruksi (kecuali bila klien sdh langsung bercerita) dg mengatakan,”Cerita Anda </a:t>
            </a:r>
            <a:r>
              <a:rPr lang="id-ID" dirty="0" smtClean="0">
                <a:solidFill>
                  <a:srgbClr val="FF0000"/>
                </a:solidFill>
                <a:latin typeface="Berlin Sans FB" pitchFamily="34" charset="0"/>
              </a:rPr>
              <a:t>sangat menarik</a:t>
            </a:r>
            <a:r>
              <a:rPr lang="id-ID" dirty="0" smtClean="0">
                <a:latin typeface="Berlin Sans FB" pitchFamily="34" charset="0"/>
              </a:rPr>
              <a:t>, ttp Anda belum menceritakan </a:t>
            </a:r>
            <a:r>
              <a:rPr lang="id-ID" dirty="0" smtClean="0">
                <a:solidFill>
                  <a:srgbClr val="FF0000"/>
                </a:solidFill>
                <a:latin typeface="Berlin Sans FB" pitchFamily="34" charset="0"/>
              </a:rPr>
              <a:t>bagaimana akhirnya</a:t>
            </a:r>
            <a:r>
              <a:rPr lang="id-ID" dirty="0" smtClean="0">
                <a:latin typeface="Berlin Sans FB" pitchFamily="34" charset="0"/>
              </a:rPr>
              <a:t>, Anda menggunakan wkt  3 menit utk cerita itu, pd cerita2 berikutnya Anda dpt bercerita lebih lama. Nah, sekarang mari kita lihat apakah Anda dpt melakukannya dg lebih baik pd cerita yang kedua”.</a:t>
            </a:r>
          </a:p>
          <a:p>
            <a:pPr>
              <a:buFont typeface="Wingdings" pitchFamily="2" charset="2"/>
              <a:buNone/>
            </a:pPr>
            <a:endParaRPr lang="id-ID" sz="2800" dirty="0" smtClean="0">
              <a:latin typeface="Berlin Sans FB" pitchFamily="34" charset="0"/>
            </a:endParaRP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pPr marL="0" lvl="1" indent="0">
              <a:lnSpc>
                <a:spcPct val="90000"/>
              </a:lnSpc>
              <a:spcAft>
                <a:spcPts val="1200"/>
              </a:spcAft>
              <a:buSzPct val="100000"/>
              <a:buNone/>
            </a:pPr>
            <a:r>
              <a:rPr lang="en-US" dirty="0" smtClean="0">
                <a:latin typeface="Berlin Sans FB" pitchFamily="34" charset="0"/>
              </a:rPr>
              <a:t>U</a:t>
            </a:r>
            <a:r>
              <a:rPr lang="id-ID" dirty="0" smtClean="0">
                <a:latin typeface="Berlin Sans FB" pitchFamily="34" charset="0"/>
              </a:rPr>
              <a:t>tk gambar selanjutnya, tester </a:t>
            </a:r>
            <a:r>
              <a:rPr lang="id-ID" dirty="0" smtClean="0">
                <a:solidFill>
                  <a:srgbClr val="FF0000"/>
                </a:solidFill>
                <a:latin typeface="Berlin Sans FB" pitchFamily="34" charset="0"/>
              </a:rPr>
              <a:t>lbh baik tdk mengatakan apa2 lagi </a:t>
            </a:r>
            <a:r>
              <a:rPr lang="id-ID" dirty="0" smtClean="0">
                <a:latin typeface="Berlin Sans FB" pitchFamily="34" charset="0"/>
              </a:rPr>
              <a:t>kecuali:</a:t>
            </a:r>
          </a:p>
          <a:p>
            <a:pPr marL="760050" lvl="2" indent="-360000">
              <a:lnSpc>
                <a:spcPct val="90000"/>
              </a:lnSpc>
              <a:spcAft>
                <a:spcPts val="600"/>
              </a:spcAft>
              <a:buSzPct val="100000"/>
              <a:buFont typeface="Wingdings" pitchFamily="2" charset="2"/>
              <a:buChar char="§"/>
            </a:pPr>
            <a:r>
              <a:rPr lang="id-ID" sz="2800" dirty="0" smtClean="0">
                <a:latin typeface="Berlin Sans FB" pitchFamily="34" charset="0"/>
              </a:rPr>
              <a:t>Memberitahukan kpd klien bila </a:t>
            </a:r>
            <a:r>
              <a:rPr lang="id-ID" sz="2800" dirty="0" smtClean="0">
                <a:solidFill>
                  <a:srgbClr val="FF0000"/>
                </a:solidFill>
                <a:latin typeface="Berlin Sans FB" pitchFamily="34" charset="0"/>
              </a:rPr>
              <a:t>terlalu banyak </a:t>
            </a:r>
            <a:r>
              <a:rPr lang="id-ID" sz="2800" dirty="0" smtClean="0">
                <a:latin typeface="Berlin Sans FB" pitchFamily="34" charset="0"/>
              </a:rPr>
              <a:t>atau terlalu </a:t>
            </a:r>
            <a:r>
              <a:rPr lang="id-ID" sz="2800" dirty="0" smtClean="0">
                <a:solidFill>
                  <a:srgbClr val="FF0000"/>
                </a:solidFill>
                <a:latin typeface="Berlin Sans FB" pitchFamily="34" charset="0"/>
              </a:rPr>
              <a:t>sedikit</a:t>
            </a:r>
            <a:r>
              <a:rPr lang="id-ID" sz="2800" dirty="0" smtClean="0">
                <a:latin typeface="Berlin Sans FB" pitchFamily="34" charset="0"/>
              </a:rPr>
              <a:t> menggunakan waktu (lbh krg 5 menit utk setiap cerita) </a:t>
            </a:r>
            <a:r>
              <a:rPr lang="id-ID" sz="2800" dirty="0" smtClean="0">
                <a:latin typeface="Berlin Sans FB" pitchFamily="34" charset="0"/>
                <a:sym typeface="Wingdings" pitchFamily="2" charset="2"/>
              </a:rPr>
              <a:t> </a:t>
            </a:r>
            <a:r>
              <a:rPr lang="id-ID" sz="2800" dirty="0" smtClean="0">
                <a:latin typeface="Berlin Sans FB" pitchFamily="34" charset="0"/>
              </a:rPr>
              <a:t>klien  diharapkan menyelesaikan dan menggunakan waktu yang lebih kurang sama untuk setiap cerita.</a:t>
            </a:r>
          </a:p>
          <a:p>
            <a:pPr marL="760050" lvl="2" indent="-360000">
              <a:lnSpc>
                <a:spcPct val="90000"/>
              </a:lnSpc>
              <a:spcAft>
                <a:spcPts val="600"/>
              </a:spcAft>
              <a:buSzPct val="100000"/>
              <a:buFont typeface="Wingdings" pitchFamily="2" charset="2"/>
              <a:buChar char="§"/>
            </a:pPr>
            <a:r>
              <a:rPr lang="id-ID" sz="2800" dirty="0" smtClean="0">
                <a:latin typeface="Berlin Sans FB" pitchFamily="34" charset="0"/>
              </a:rPr>
              <a:t>Mendorong klien dg memberi </a:t>
            </a:r>
            <a:r>
              <a:rPr lang="id-ID" sz="2800" dirty="0" smtClean="0">
                <a:solidFill>
                  <a:srgbClr val="FF0000"/>
                </a:solidFill>
                <a:latin typeface="Berlin Sans FB" pitchFamily="34" charset="0"/>
              </a:rPr>
              <a:t>pujian</a:t>
            </a:r>
            <a:r>
              <a:rPr lang="id-ID" sz="2800" dirty="0" smtClean="0">
                <a:latin typeface="Berlin Sans FB" pitchFamily="34" charset="0"/>
              </a:rPr>
              <a:t>, sbg perangsang untuk imajinasinya.</a:t>
            </a: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pPr marL="0" lvl="1" indent="0">
              <a:lnSpc>
                <a:spcPct val="90000"/>
              </a:lnSpc>
              <a:spcAft>
                <a:spcPts val="600"/>
              </a:spcAft>
              <a:buClr>
                <a:schemeClr val="tx2">
                  <a:lumMod val="50000"/>
                </a:schemeClr>
              </a:buClr>
              <a:buSzPct val="100000"/>
              <a:buNone/>
            </a:pPr>
            <a:r>
              <a:rPr lang="id-ID" dirty="0" smtClean="0">
                <a:latin typeface="Berlin Sans FB" pitchFamily="34" charset="0"/>
              </a:rPr>
              <a:t>Bila klien tidak mengatakan beberapa detil penting, apa yang terjadi sebelumnya atau akhir ceritanya, tester merangsangnya dengan komentar singkat seperti “</a:t>
            </a:r>
            <a:r>
              <a:rPr lang="id-ID" dirty="0" smtClean="0">
                <a:solidFill>
                  <a:srgbClr val="FF0000"/>
                </a:solidFill>
                <a:latin typeface="Berlin Sans FB" pitchFamily="34" charset="0"/>
              </a:rPr>
              <a:t>Apa yang terjadi sebelumnya</a:t>
            </a:r>
            <a:r>
              <a:rPr lang="id-ID" dirty="0" smtClean="0">
                <a:latin typeface="Berlin Sans FB" pitchFamily="34" charset="0"/>
              </a:rPr>
              <a:t>?” (atau “Mengapa hal tersebut terjadi?”). Tester tidak perlu melibatkan diri untuk berdiskusi dengan klien.</a:t>
            </a: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marL="0" lvl="1" indent="0">
              <a:lnSpc>
                <a:spcPct val="90000"/>
              </a:lnSpc>
              <a:spcAft>
                <a:spcPts val="600"/>
              </a:spcAft>
              <a:buClr>
                <a:schemeClr val="tx2">
                  <a:lumMod val="50000"/>
                </a:schemeClr>
              </a:buClr>
              <a:buSzPct val="100000"/>
              <a:buNone/>
            </a:pPr>
            <a:r>
              <a:rPr lang="id-ID" dirty="0" smtClean="0">
                <a:latin typeface="Berlin Sans FB" pitchFamily="34" charset="0"/>
              </a:rPr>
              <a:t>Tester dapat memotong suatu cerita yang terlalu panjang dan </a:t>
            </a:r>
            <a:r>
              <a:rPr lang="id-ID" dirty="0" smtClean="0">
                <a:solidFill>
                  <a:srgbClr val="FF0000"/>
                </a:solidFill>
                <a:latin typeface="Berlin Sans FB" pitchFamily="34" charset="0"/>
              </a:rPr>
              <a:t>melantur</a:t>
            </a:r>
            <a:r>
              <a:rPr lang="id-ID" dirty="0" smtClean="0">
                <a:latin typeface="Berlin Sans FB" pitchFamily="34" charset="0"/>
              </a:rPr>
              <a:t>, dengan menanyakan “</a:t>
            </a:r>
            <a:r>
              <a:rPr lang="id-ID" dirty="0" smtClean="0">
                <a:solidFill>
                  <a:srgbClr val="FF0000"/>
                </a:solidFill>
                <a:latin typeface="Berlin Sans FB" pitchFamily="34" charset="0"/>
              </a:rPr>
              <a:t>Bagaimana akhirnya</a:t>
            </a:r>
            <a:r>
              <a:rPr lang="id-ID" dirty="0" smtClean="0">
                <a:latin typeface="Berlin Sans FB" pitchFamily="34" charset="0"/>
              </a:rPr>
              <a:t>?” dan tester dapat mengatakan kepada klien bahwa yang diinginkan ialah </a:t>
            </a:r>
            <a:r>
              <a:rPr lang="id-ID" dirty="0" smtClean="0">
                <a:solidFill>
                  <a:srgbClr val="FF0000"/>
                </a:solidFill>
                <a:latin typeface="Berlin Sans FB" pitchFamily="34" charset="0"/>
              </a:rPr>
              <a:t>alur cerita </a:t>
            </a:r>
            <a:r>
              <a:rPr lang="id-ID" dirty="0" smtClean="0">
                <a:latin typeface="Berlin Sans FB" pitchFamily="34" charset="0"/>
              </a:rPr>
              <a:t>dan tidak perlu terlalu mendetil.  </a:t>
            </a:r>
          </a:p>
          <a:p>
            <a:pPr marL="0" lvl="1" indent="0">
              <a:lnSpc>
                <a:spcPct val="90000"/>
              </a:lnSpc>
              <a:spcAft>
                <a:spcPts val="600"/>
              </a:spcAft>
              <a:buClr>
                <a:schemeClr val="tx2">
                  <a:lumMod val="50000"/>
                </a:schemeClr>
              </a:buClr>
              <a:buSzPct val="100000"/>
              <a:buNone/>
            </a:pPr>
            <a:endParaRPr lang="id-ID" dirty="0" smtClean="0">
              <a:latin typeface="Berlin Sans FB" pitchFamily="34" charset="0"/>
            </a:endParaRPr>
          </a:p>
          <a:p>
            <a:pPr marL="0" lvl="1" indent="0">
              <a:lnSpc>
                <a:spcPct val="90000"/>
              </a:lnSpc>
              <a:spcAft>
                <a:spcPts val="600"/>
              </a:spcAft>
              <a:buClr>
                <a:schemeClr val="tx2">
                  <a:lumMod val="50000"/>
                </a:schemeClr>
              </a:buClr>
              <a:buSzPct val="100000"/>
              <a:buNone/>
            </a:pPr>
            <a:r>
              <a:rPr lang="id-ID" dirty="0" smtClean="0">
                <a:latin typeface="Berlin Sans FB" pitchFamily="34" charset="0"/>
              </a:rPr>
              <a:t>Utk klien yang </a:t>
            </a:r>
            <a:r>
              <a:rPr lang="id-ID" dirty="0" smtClean="0">
                <a:solidFill>
                  <a:srgbClr val="FF0000"/>
                </a:solidFill>
                <a:latin typeface="Berlin Sans FB" pitchFamily="34" charset="0"/>
              </a:rPr>
              <a:t>terlalu bertele-tele </a:t>
            </a:r>
            <a:r>
              <a:rPr lang="id-ID" dirty="0" smtClean="0">
                <a:latin typeface="Berlin Sans FB" pitchFamily="34" charset="0"/>
              </a:rPr>
              <a:t>menceritakan gambaran deskriptif dari gambar, dapat diingatkan secara halus bahwa tes ini adalah </a:t>
            </a:r>
            <a:r>
              <a:rPr lang="id-ID" dirty="0" smtClean="0">
                <a:solidFill>
                  <a:srgbClr val="FF0000"/>
                </a:solidFill>
                <a:latin typeface="Berlin Sans FB" pitchFamily="34" charset="0"/>
              </a:rPr>
              <a:t>tes imajinasi.   </a:t>
            </a: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marL="0" lvl="1" indent="0">
              <a:buNone/>
            </a:pPr>
            <a:r>
              <a:rPr lang="id-ID" dirty="0" smtClean="0">
                <a:latin typeface="Berlin Sans FB" pitchFamily="34" charset="0"/>
              </a:rPr>
              <a:t>Bila klien menanyakan tentang detil gambar yang tidak jelas, tester harus menjawab: “Anda dapat menganggapnya </a:t>
            </a:r>
            <a:r>
              <a:rPr lang="id-ID" dirty="0" smtClean="0">
                <a:solidFill>
                  <a:srgbClr val="FF0000"/>
                </a:solidFill>
                <a:latin typeface="Berlin Sans FB" pitchFamily="34" charset="0"/>
              </a:rPr>
              <a:t>apa saja sesuka anda</a:t>
            </a:r>
            <a:r>
              <a:rPr lang="id-ID" dirty="0" smtClean="0">
                <a:latin typeface="Berlin Sans FB" pitchFamily="34" charset="0"/>
              </a:rPr>
              <a:t>”.  </a:t>
            </a:r>
          </a:p>
          <a:p>
            <a:pPr marL="0" lvl="1" indent="0">
              <a:buNone/>
            </a:pPr>
            <a:endParaRPr lang="id-ID" dirty="0" smtClean="0">
              <a:latin typeface="Berlin Sans FB" pitchFamily="34" charset="0"/>
            </a:endParaRPr>
          </a:p>
          <a:p>
            <a:pPr marL="0" lvl="1" indent="0">
              <a:buNone/>
            </a:pPr>
            <a:r>
              <a:rPr lang="id-ID" dirty="0" smtClean="0">
                <a:latin typeface="Berlin Sans FB" pitchFamily="34" charset="0"/>
              </a:rPr>
              <a:t>Klien </a:t>
            </a:r>
            <a:r>
              <a:rPr lang="id-ID" dirty="0" smtClean="0">
                <a:solidFill>
                  <a:srgbClr val="FF0000"/>
                </a:solidFill>
                <a:latin typeface="Berlin Sans FB" pitchFamily="34" charset="0"/>
              </a:rPr>
              <a:t>tidak diperkenankan </a:t>
            </a:r>
            <a:r>
              <a:rPr lang="id-ID" dirty="0" smtClean="0">
                <a:latin typeface="Berlin Sans FB" pitchFamily="34" charset="0"/>
              </a:rPr>
              <a:t>untuk membuat beberapa </a:t>
            </a:r>
            <a:r>
              <a:rPr lang="id-ID" dirty="0" smtClean="0">
                <a:solidFill>
                  <a:srgbClr val="FF0000"/>
                </a:solidFill>
                <a:latin typeface="Berlin Sans FB" pitchFamily="34" charset="0"/>
              </a:rPr>
              <a:t>cerita yg pendek </a:t>
            </a:r>
            <a:r>
              <a:rPr lang="id-ID" dirty="0" smtClean="0">
                <a:latin typeface="Berlin Sans FB" pitchFamily="34" charset="0"/>
              </a:rPr>
              <a:t>untuk satu gambar. Bila ia berusaha melakukan hal seperti itu, minta kepadanya untuk mengkonsentrasikan energinya untuk membuat </a:t>
            </a:r>
            <a:r>
              <a:rPr lang="id-ID" dirty="0" smtClean="0">
                <a:solidFill>
                  <a:srgbClr val="FF0000"/>
                </a:solidFill>
                <a:latin typeface="Berlin Sans FB" pitchFamily="34" charset="0"/>
              </a:rPr>
              <a:t>suatu cerita yg utuh</a:t>
            </a:r>
            <a:r>
              <a:rPr lang="id-ID" dirty="0" smtClean="0">
                <a:latin typeface="Berlin Sans FB" pitchFamily="34" charset="0"/>
              </a:rPr>
              <a:t>, merupakan kesatuan.</a:t>
            </a:r>
            <a:endParaRPr lang="en-US" dirty="0" smtClean="0">
              <a:latin typeface="Berlin Sans FB" pitchFamily="34" charset="0"/>
            </a:endParaRPr>
          </a:p>
          <a:p>
            <a:pPr marL="0" lvl="1" indent="0">
              <a:buNone/>
            </a:pPr>
            <a:endParaRPr lang="id-ID" dirty="0" smtClean="0">
              <a:latin typeface="Berlin Sans FB" pitchFamily="34" charset="0"/>
            </a:endParaRP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marL="342900" lvl="1" indent="-342900">
              <a:buFont typeface="Arial" charset="0"/>
              <a:buChar char="•"/>
            </a:pPr>
            <a:r>
              <a:rPr lang="id-ID" dirty="0" smtClean="0">
                <a:latin typeface="Berlin Sans FB" pitchFamily="34" charset="0"/>
              </a:rPr>
              <a:t>Anak-anak kecil, orang2 dari kultur tertentu, dan psikotik, sering membutuhkan banyak dorongan (</a:t>
            </a:r>
            <a:r>
              <a:rPr lang="id-ID" dirty="0" smtClean="0">
                <a:solidFill>
                  <a:srgbClr val="FF0000"/>
                </a:solidFill>
                <a:latin typeface="Berlin Sans FB" pitchFamily="34" charset="0"/>
              </a:rPr>
              <a:t>support</a:t>
            </a:r>
            <a:r>
              <a:rPr lang="id-ID" dirty="0" smtClean="0">
                <a:latin typeface="Berlin Sans FB" pitchFamily="34" charset="0"/>
              </a:rPr>
              <a:t>) sebelum mereka dapat berbicara/ bercerita dengan bebas.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6388" name="Content Placeholder 5"/>
          <p:cNvSpPr>
            <a:spLocks noGrp="1"/>
          </p:cNvSpPr>
          <p:nvPr>
            <p:ph idx="1"/>
          </p:nvPr>
        </p:nvSpPr>
        <p:spPr>
          <a:xfrm>
            <a:off x="457200" y="1524000"/>
            <a:ext cx="8229600" cy="4602163"/>
          </a:xfrm>
        </p:spPr>
        <p:txBody>
          <a:bodyPr/>
          <a:lstStyle/>
          <a:p>
            <a:pPr marL="0" lvl="1" indent="0">
              <a:lnSpc>
                <a:spcPct val="90000"/>
              </a:lnSpc>
              <a:spcAft>
                <a:spcPts val="600"/>
              </a:spcAft>
              <a:buClr>
                <a:schemeClr val="tx2">
                  <a:lumMod val="50000"/>
                </a:schemeClr>
              </a:buClr>
              <a:buSzPct val="100000"/>
              <a:buNone/>
            </a:pPr>
            <a:r>
              <a:rPr lang="id-ID" dirty="0" smtClean="0">
                <a:latin typeface="Berlin Sans FB" pitchFamily="34" charset="0"/>
              </a:rPr>
              <a:t>Dalam melakukan tes ini kepada anak-anak yang sangat pemalu, bila perlu dapat </a:t>
            </a:r>
            <a:r>
              <a:rPr lang="id-ID" dirty="0" smtClean="0">
                <a:solidFill>
                  <a:srgbClr val="FF0000"/>
                </a:solidFill>
                <a:latin typeface="Berlin Sans FB" pitchFamily="34" charset="0"/>
              </a:rPr>
              <a:t>diberi </a:t>
            </a:r>
            <a:r>
              <a:rPr lang="id-ID" i="1" dirty="0" smtClean="0">
                <a:solidFill>
                  <a:srgbClr val="FF0000"/>
                </a:solidFill>
                <a:latin typeface="Berlin Sans FB" pitchFamily="34" charset="0"/>
              </a:rPr>
              <a:t>rewards</a:t>
            </a:r>
            <a:r>
              <a:rPr lang="id-ID" dirty="0" smtClean="0">
                <a:latin typeface="Berlin Sans FB" pitchFamily="34" charset="0"/>
              </a:rPr>
              <a:t>.  Tester dapat mengatakan: “Saya akan memberi hadiah bila hari ini anda dapat menceritakan suatu cerita yang panjang” : atau “Bila anda sekarang melakukannya dengan baik, saya akan menceritakan suatu cerita yang menarik kalau anda sudah selesai bercerita” atau “Tersedia hadiah bagi yang dapat menceritakan cerita-cerita yang bagus”.</a:t>
            </a:r>
            <a:endParaRPr lang="en-US" i="1" dirty="0" smtClean="0">
              <a:latin typeface="Berlin Sans FB" pitchFamily="34" charset="0"/>
            </a:endParaRPr>
          </a:p>
          <a:p>
            <a:pPr>
              <a:buFont typeface="Wingdings" pitchFamily="2" charset="2"/>
              <a:buNone/>
            </a:pPr>
            <a:endParaRPr lang="id-ID" sz="28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marL="0" indent="9525">
              <a:lnSpc>
                <a:spcPct val="90000"/>
              </a:lnSpc>
              <a:spcAft>
                <a:spcPts val="600"/>
              </a:spcAft>
              <a:buClr>
                <a:schemeClr val="tx1"/>
              </a:buClr>
              <a:buNone/>
            </a:pPr>
            <a:r>
              <a:rPr lang="id-ID" sz="2800" dirty="0" smtClean="0">
                <a:latin typeface="Berlin Sans FB" pitchFamily="34" charset="0"/>
              </a:rPr>
              <a:t>Perlu diciptakan </a:t>
            </a:r>
            <a:r>
              <a:rPr lang="id-ID" sz="2800" i="1" dirty="0" smtClean="0">
                <a:solidFill>
                  <a:srgbClr val="FF0000"/>
                </a:solidFill>
                <a:latin typeface="Berlin Sans FB" pitchFamily="34" charset="0"/>
              </a:rPr>
              <a:t>rapport</a:t>
            </a:r>
            <a:r>
              <a:rPr lang="id-ID" sz="2800" dirty="0" smtClean="0">
                <a:solidFill>
                  <a:srgbClr val="FF0000"/>
                </a:solidFill>
                <a:latin typeface="Berlin Sans FB" pitchFamily="34" charset="0"/>
              </a:rPr>
              <a:t>  yg baik </a:t>
            </a:r>
            <a:r>
              <a:rPr lang="id-ID" sz="2800" dirty="0" smtClean="0">
                <a:latin typeface="Berlin Sans FB" pitchFamily="34" charset="0"/>
              </a:rPr>
              <a:t>(akrab &amp; menyenangkan) antara tester dan klien karena dapat mempengaruhi kualitas cerita </a:t>
            </a:r>
            <a:r>
              <a:rPr lang="id-ID" sz="2800" dirty="0" smtClean="0">
                <a:latin typeface="Berlin Sans FB" pitchFamily="34" charset="0"/>
                <a:sym typeface="Wingdings" pitchFamily="2" charset="2"/>
              </a:rPr>
              <a:t> kreativitas klien akan sulit berkembang dalam suasana yang kaku.</a:t>
            </a:r>
          </a:p>
          <a:p>
            <a:pPr marL="368300" indent="-358775">
              <a:lnSpc>
                <a:spcPct val="90000"/>
              </a:lnSpc>
              <a:spcAft>
                <a:spcPts val="600"/>
              </a:spcAft>
              <a:buClr>
                <a:schemeClr val="tx1"/>
              </a:buClr>
              <a:buNone/>
            </a:pPr>
            <a:endParaRPr lang="id-ID" sz="2800" dirty="0" smtClean="0">
              <a:latin typeface="Berlin Sans FB" pitchFamily="34" charset="0"/>
              <a:sym typeface="Wingdings" pitchFamily="2" charset="2"/>
            </a:endParaRPr>
          </a:p>
          <a:p>
            <a:pPr marL="0" indent="9525">
              <a:lnSpc>
                <a:spcPct val="90000"/>
              </a:lnSpc>
              <a:spcAft>
                <a:spcPts val="600"/>
              </a:spcAft>
              <a:buClr>
                <a:schemeClr val="tx1"/>
              </a:buClr>
              <a:buNone/>
            </a:pPr>
            <a:r>
              <a:rPr lang="id-ID" sz="2800" dirty="0" smtClean="0">
                <a:latin typeface="Berlin Sans FB" pitchFamily="34" charset="0"/>
                <a:sym typeface="Wingdings" pitchFamily="2" charset="2"/>
              </a:rPr>
              <a:t>Untuk klien dengan </a:t>
            </a:r>
            <a:r>
              <a:rPr lang="id-ID" sz="2800" dirty="0" smtClean="0">
                <a:solidFill>
                  <a:srgbClr val="FF0000"/>
                </a:solidFill>
                <a:latin typeface="Berlin Sans FB" pitchFamily="34" charset="0"/>
                <a:sym typeface="Wingdings" pitchFamily="2" charset="2"/>
              </a:rPr>
              <a:t>intelegensi rendah </a:t>
            </a:r>
            <a:r>
              <a:rPr lang="id-ID" sz="2800" dirty="0" smtClean="0">
                <a:latin typeface="Berlin Sans FB" pitchFamily="34" charset="0"/>
                <a:sym typeface="Wingdings" pitchFamily="2" charset="2"/>
              </a:rPr>
              <a:t>atau yang belum pernah mengikuti tes psikologi, berikan </a:t>
            </a:r>
            <a:r>
              <a:rPr lang="id-ID" sz="2800" dirty="0" smtClean="0">
                <a:solidFill>
                  <a:srgbClr val="FF0000"/>
                </a:solidFill>
                <a:latin typeface="Berlin Sans FB" pitchFamily="34" charset="0"/>
                <a:sym typeface="Wingdings" pitchFamily="2" charset="2"/>
              </a:rPr>
              <a:t>tes lain </a:t>
            </a:r>
            <a:r>
              <a:rPr lang="id-ID" sz="2800" dirty="0" smtClean="0">
                <a:latin typeface="Berlin Sans FB" pitchFamily="34" charset="0"/>
                <a:sym typeface="Wingdings" pitchFamily="2" charset="2"/>
              </a:rPr>
              <a:t>terlebih dahulu sebelum masuk ke T.A.T.</a:t>
            </a:r>
          </a:p>
          <a:p>
            <a:pPr marL="368300" indent="-358775">
              <a:lnSpc>
                <a:spcPct val="90000"/>
              </a:lnSpc>
              <a:spcAft>
                <a:spcPts val="600"/>
              </a:spcAft>
              <a:buClr>
                <a:schemeClr val="tx1"/>
              </a:buClr>
              <a:buNone/>
            </a:pPr>
            <a:r>
              <a:rPr lang="id-ID" sz="2000" dirty="0" smtClean="0">
                <a:latin typeface="Berlin Sans FB" pitchFamily="34" charset="0"/>
                <a:sym typeface="Wingdings" pitchFamily="2" charset="2"/>
              </a:rPr>
              <a:t>	</a:t>
            </a:r>
            <a:endParaRPr lang="id-ID" sz="2000" dirty="0" smtClean="0">
              <a:latin typeface="Berlin Sans FB" pitchFamily="34" charset="0"/>
            </a:endParaRPr>
          </a:p>
          <a:p>
            <a:pPr marL="368300" indent="-358775">
              <a:buNone/>
            </a:pPr>
            <a:endParaRPr lang="id-ID" sz="20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marL="0" indent="9525">
              <a:lnSpc>
                <a:spcPct val="90000"/>
              </a:lnSpc>
              <a:spcAft>
                <a:spcPts val="600"/>
              </a:spcAft>
              <a:buClr>
                <a:schemeClr val="tx1"/>
              </a:buClr>
              <a:buNone/>
            </a:pPr>
            <a:r>
              <a:rPr lang="id-ID" sz="2800" dirty="0" smtClean="0">
                <a:latin typeface="Berlin Sans FB" pitchFamily="34" charset="0"/>
                <a:sym typeface="Wingdings" pitchFamily="2" charset="2"/>
              </a:rPr>
              <a:t>Khusus untuk klien anak, latih anak untuk mengeluarkan fantasinya melalui </a:t>
            </a:r>
            <a:r>
              <a:rPr lang="id-ID" sz="2800" dirty="0" smtClean="0">
                <a:solidFill>
                  <a:srgbClr val="FF0000"/>
                </a:solidFill>
                <a:latin typeface="Berlin Sans FB" pitchFamily="34" charset="0"/>
                <a:sym typeface="Wingdings" pitchFamily="2" charset="2"/>
              </a:rPr>
              <a:t>permainan</a:t>
            </a:r>
            <a:r>
              <a:rPr lang="id-ID" sz="2800" dirty="0" smtClean="0">
                <a:latin typeface="Berlin Sans FB" pitchFamily="34" charset="0"/>
                <a:sym typeface="Wingdings" pitchFamily="2" charset="2"/>
              </a:rPr>
              <a:t> (mis: boneka, menggambar) terlebih dahulu sebelum mulai dengan T.A.T.</a:t>
            </a:r>
          </a:p>
          <a:p>
            <a:pPr marL="0" indent="9525">
              <a:lnSpc>
                <a:spcPct val="90000"/>
              </a:lnSpc>
              <a:spcAft>
                <a:spcPts val="600"/>
              </a:spcAft>
              <a:buClr>
                <a:schemeClr val="tx1"/>
              </a:buClr>
              <a:buNone/>
            </a:pPr>
            <a:endParaRPr lang="id-ID" sz="2800" dirty="0" smtClean="0">
              <a:latin typeface="Berlin Sans FB" pitchFamily="34" charset="0"/>
              <a:sym typeface="Wingdings" pitchFamily="2" charset="2"/>
            </a:endParaRPr>
          </a:p>
          <a:p>
            <a:pPr marL="0" indent="9525">
              <a:lnSpc>
                <a:spcPct val="90000"/>
              </a:lnSpc>
              <a:spcAft>
                <a:spcPts val="600"/>
              </a:spcAft>
              <a:buClr>
                <a:schemeClr val="tx1"/>
              </a:buClr>
              <a:buNone/>
            </a:pPr>
            <a:r>
              <a:rPr lang="id-ID" sz="2800" dirty="0" smtClean="0">
                <a:latin typeface="Berlin Sans FB" pitchFamily="34" charset="0"/>
              </a:rPr>
              <a:t>Tester dan klien sebaiknya duduk berhadapan atau klien duduk di samping tester dengan kursi dipalingkan. Cari posisi yang </a:t>
            </a:r>
            <a:r>
              <a:rPr lang="id-ID" sz="2800" dirty="0" smtClean="0">
                <a:solidFill>
                  <a:srgbClr val="FF0000"/>
                </a:solidFill>
                <a:latin typeface="Berlin Sans FB" pitchFamily="34" charset="0"/>
              </a:rPr>
              <a:t>nyaman </a:t>
            </a:r>
            <a:r>
              <a:rPr lang="id-ID" sz="2800" dirty="0" smtClean="0">
                <a:latin typeface="Berlin Sans FB" pitchFamily="34" charset="0"/>
              </a:rPr>
              <a:t>untuk klien.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marL="0" indent="1588">
              <a:lnSpc>
                <a:spcPct val="90000"/>
              </a:lnSpc>
              <a:spcAft>
                <a:spcPts val="600"/>
              </a:spcAft>
              <a:buFontTx/>
              <a:buNone/>
            </a:pPr>
            <a:r>
              <a:rPr lang="id-ID" sz="2800" dirty="0" smtClean="0">
                <a:latin typeface="Berlin Sans FB" pitchFamily="34" charset="0"/>
              </a:rPr>
              <a:t>Cara dan kepribadian tester, jenis kelamin, usia, estetika ruangan </a:t>
            </a:r>
            <a:r>
              <a:rPr lang="id-ID" sz="2800" dirty="0" smtClean="0">
                <a:latin typeface="Berlin Sans FB" pitchFamily="34" charset="0"/>
                <a:sym typeface="Wingdings" pitchFamily="2" charset="2"/>
              </a:rPr>
              <a:t> </a:t>
            </a:r>
            <a:r>
              <a:rPr lang="id-ID" sz="2800" dirty="0" smtClean="0">
                <a:latin typeface="Berlin Sans FB" pitchFamily="34" charset="0"/>
              </a:rPr>
              <a:t>dapat </a:t>
            </a:r>
            <a:r>
              <a:rPr lang="id-ID" sz="2800" dirty="0" smtClean="0">
                <a:solidFill>
                  <a:srgbClr val="FF0000"/>
                </a:solidFill>
                <a:latin typeface="Berlin Sans FB" pitchFamily="34" charset="0"/>
              </a:rPr>
              <a:t>mempengaruhi kebebasan </a:t>
            </a:r>
            <a:r>
              <a:rPr lang="id-ID" sz="2800" dirty="0" smtClean="0">
                <a:latin typeface="Berlin Sans FB" pitchFamily="34" charset="0"/>
              </a:rPr>
              <a:t>dan arah imajinasi klien.</a:t>
            </a:r>
          </a:p>
          <a:p>
            <a:pPr marL="0" indent="1588">
              <a:lnSpc>
                <a:spcPct val="90000"/>
              </a:lnSpc>
              <a:spcAft>
                <a:spcPts val="600"/>
              </a:spcAft>
              <a:buFontTx/>
              <a:buNone/>
            </a:pPr>
            <a:endParaRPr lang="id-ID" sz="2800" dirty="0" smtClean="0">
              <a:latin typeface="Berlin Sans FB" pitchFamily="34" charset="0"/>
            </a:endParaRPr>
          </a:p>
          <a:p>
            <a:pPr marL="0" indent="1588">
              <a:lnSpc>
                <a:spcPct val="90000"/>
              </a:lnSpc>
              <a:spcAft>
                <a:spcPts val="600"/>
              </a:spcAft>
              <a:buFontTx/>
              <a:buNone/>
            </a:pPr>
            <a:r>
              <a:rPr lang="id-ID" sz="2800" dirty="0" smtClean="0">
                <a:latin typeface="Berlin Sans FB" pitchFamily="34" charset="0"/>
              </a:rPr>
              <a:t>Kemauan, kreativitas, taraf intelegensi, kesan, perasaan klien ttg suasana tes, penerimaan/ apresiasi klien </a:t>
            </a:r>
            <a:r>
              <a:rPr lang="id-ID" sz="2800" dirty="0" smtClean="0">
                <a:latin typeface="Berlin Sans FB" pitchFamily="34" charset="0"/>
                <a:sym typeface="Wingdings" pitchFamily="2" charset="2"/>
              </a:rPr>
              <a:t> mempengaruhi </a:t>
            </a:r>
            <a:r>
              <a:rPr lang="id-ID" sz="2800" dirty="0" smtClean="0">
                <a:solidFill>
                  <a:srgbClr val="FF0000"/>
                </a:solidFill>
                <a:latin typeface="Berlin Sans FB" pitchFamily="34" charset="0"/>
                <a:sym typeface="Wingdings" pitchFamily="2" charset="2"/>
              </a:rPr>
              <a:t>kualitas cerita </a:t>
            </a:r>
            <a:r>
              <a:rPr lang="id-ID" sz="2800" dirty="0" smtClean="0">
                <a:latin typeface="Berlin Sans FB" pitchFamily="34" charset="0"/>
                <a:sym typeface="Wingdings" pitchFamily="2" charset="2"/>
              </a:rPr>
              <a:t>dan optimalnya </a:t>
            </a:r>
            <a:r>
              <a:rPr lang="id-ID" sz="2800" dirty="0" smtClean="0">
                <a:solidFill>
                  <a:srgbClr val="FF0000"/>
                </a:solidFill>
                <a:latin typeface="Berlin Sans FB" pitchFamily="34" charset="0"/>
                <a:sym typeface="Wingdings" pitchFamily="2" charset="2"/>
              </a:rPr>
              <a:t>fungsi kreativitas</a:t>
            </a:r>
            <a:r>
              <a:rPr lang="id-ID" sz="2800" dirty="0" smtClean="0">
                <a:latin typeface="Berlin Sans FB" pitchFamily="34" charset="0"/>
                <a:sym typeface="Wingdings" pitchFamily="2" charset="2"/>
              </a:rPr>
              <a:t>.</a:t>
            </a:r>
            <a:endParaRPr lang="id-ID" sz="2800" dirty="0" smtClean="0">
              <a:latin typeface="Berlin Sans FB" pitchFamily="34" charset="0"/>
            </a:endParaRPr>
          </a:p>
          <a:p>
            <a:pPr>
              <a:buFont typeface="Wingdings" pitchFamily="2" charset="2"/>
              <a:buNone/>
            </a:pPr>
            <a:endParaRPr lang="id-ID" sz="28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rPr>
              <a:t>Kemampuan akhir yg diharapkan</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200" dirty="0" smtClean="0">
                <a:latin typeface="Berlin Sans FB Demi" pitchFamily="34" charset="0"/>
                <a:cs typeface="Arial" charset="0"/>
              </a:rPr>
              <a:t>Mahasiswa mampu melakukan administrasi tes T.A.T, khususnya dalam memberikan instruksi tes dengan benar.</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rPr>
              <a:t>ISI INSTRUKSI</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pPr>
              <a:lnSpc>
                <a:spcPct val="80000"/>
              </a:lnSpc>
              <a:spcAft>
                <a:spcPts val="1200"/>
              </a:spcAft>
              <a:buFont typeface="Wingdings" pitchFamily="2" charset="2"/>
              <a:buNone/>
            </a:pPr>
            <a:r>
              <a:rPr lang="id-ID" sz="2000" dirty="0" smtClean="0">
                <a:solidFill>
                  <a:srgbClr val="FF0000"/>
                </a:solidFill>
                <a:latin typeface="Berlin Sans FB" pitchFamily="34" charset="0"/>
              </a:rPr>
              <a:t>SESI I</a:t>
            </a:r>
            <a:endParaRPr lang="en-US" sz="2000" dirty="0" smtClean="0">
              <a:solidFill>
                <a:srgbClr val="FF0000"/>
              </a:solidFill>
              <a:latin typeface="Berlin Sans FB" pitchFamily="34" charset="0"/>
            </a:endParaRPr>
          </a:p>
          <a:p>
            <a:pPr>
              <a:lnSpc>
                <a:spcPct val="80000"/>
              </a:lnSpc>
              <a:spcAft>
                <a:spcPts val="1200"/>
              </a:spcAft>
              <a:buClr>
                <a:schemeClr val="tx2">
                  <a:lumMod val="50000"/>
                </a:schemeClr>
              </a:buClr>
            </a:pPr>
            <a:r>
              <a:rPr lang="id-ID" sz="2000" dirty="0" smtClean="0">
                <a:latin typeface="Berlin Sans FB" pitchFamily="34" charset="0"/>
              </a:rPr>
              <a:t>Instruksi Bentuk A (untuk dewasa/remaja dg </a:t>
            </a:r>
            <a:r>
              <a:rPr lang="id-ID" sz="2000" dirty="0" smtClean="0">
                <a:solidFill>
                  <a:srgbClr val="FF0000"/>
                </a:solidFill>
                <a:latin typeface="Berlin Sans FB" pitchFamily="34" charset="0"/>
              </a:rPr>
              <a:t>intelegensi rata-rata &amp; pendidikan cukup tinggi</a:t>
            </a:r>
            <a:r>
              <a:rPr lang="id-ID" sz="2000" dirty="0" smtClean="0">
                <a:latin typeface="Berlin Sans FB" pitchFamily="34" charset="0"/>
              </a:rPr>
              <a:t>)</a:t>
            </a:r>
          </a:p>
          <a:p>
            <a:pPr>
              <a:lnSpc>
                <a:spcPct val="80000"/>
              </a:lnSpc>
              <a:buClr>
                <a:schemeClr val="tx1"/>
              </a:buClr>
              <a:buNone/>
            </a:pPr>
            <a:r>
              <a:rPr lang="id-ID" sz="2000" dirty="0" smtClean="0">
                <a:latin typeface="Berlin Sans FB" pitchFamily="34" charset="0"/>
              </a:rPr>
              <a:t>	“</a:t>
            </a:r>
            <a:r>
              <a:rPr lang="id-ID" sz="2000" i="1" dirty="0" smtClean="0">
                <a:latin typeface="Berlin Sans FB" pitchFamily="34" charset="0"/>
              </a:rPr>
              <a:t>Ini adalah tes imajinasi. Saya akan menunjukkan beberapa gambar kpd Anda satu persatu. Tugas Anda adalah membuat cerita sehidup mungkin  utk setiap gambar. Ceritakan tentang apa yang terjadi SEBELUMNYA (mksudnya sblm adegan yg ada di gbr), apa yang SEDANG terjadi pd saat itu (pd adegan gbr), apa yg dirasakan dan dipikirkan orang2  yg ada dlm gbr, dan bagaimana AKHIRNYA. Ceritakan kesan yg muncul dlm pikiran Anda. Saya ingin agar Anda membuat cerita yang bebas, hidup, dan menarik. Apakah Anda telah memahami tugas Anda? Anda mempunyai waktu 50 menit utk 10 gbr, jadi pd setiap gbr Anda mempunyai waktu kira-kira 5 menit utk bercerita. Apkh msh ada pertanyaan? Jika tdk ada , Inilah gambar yang pertama”</a:t>
            </a:r>
          </a:p>
          <a:p>
            <a:pPr>
              <a:buFont typeface="Wingdings" pitchFamily="2" charset="2"/>
              <a:buNone/>
            </a:pPr>
            <a:endParaRPr lang="id-ID" sz="2400" dirty="0" smtClean="0">
              <a:solidFill>
                <a:schemeClr val="bg1"/>
              </a:solidFill>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5334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295400"/>
            <a:ext cx="8229600" cy="4830763"/>
          </a:xfrm>
        </p:spPr>
        <p:txBody>
          <a:bodyPr/>
          <a:lstStyle/>
          <a:p>
            <a:pPr>
              <a:lnSpc>
                <a:spcPct val="80000"/>
              </a:lnSpc>
            </a:pPr>
            <a:r>
              <a:rPr lang="id-ID" sz="2800" dirty="0" smtClean="0">
                <a:solidFill>
                  <a:srgbClr val="FF0000"/>
                </a:solidFill>
                <a:latin typeface="Berlin Sans FB" pitchFamily="34" charset="0"/>
              </a:rPr>
              <a:t>Instruksi Bentuk B </a:t>
            </a:r>
            <a:r>
              <a:rPr lang="id-ID" sz="2800" dirty="0" smtClean="0">
                <a:latin typeface="Berlin Sans FB" pitchFamily="34" charset="0"/>
              </a:rPr>
              <a:t>(untuk anak-anak, untuk dewasa dg tingkat pendidikan atau intelegensi rendah, atau penderita psikotik)</a:t>
            </a:r>
          </a:p>
          <a:p>
            <a:pPr>
              <a:lnSpc>
                <a:spcPct val="80000"/>
              </a:lnSpc>
              <a:buFont typeface="Wingdings" pitchFamily="2" charset="2"/>
              <a:buNone/>
            </a:pPr>
            <a:r>
              <a:rPr lang="id-ID" sz="2800" dirty="0" smtClean="0">
                <a:latin typeface="Berlin Sans FB" pitchFamily="34" charset="0"/>
              </a:rPr>
              <a:t>	“</a:t>
            </a:r>
            <a:r>
              <a:rPr lang="id-ID" sz="2800" i="1" dirty="0" smtClean="0">
                <a:latin typeface="Berlin Sans FB" pitchFamily="34" charset="0"/>
              </a:rPr>
              <a:t>I</a:t>
            </a:r>
            <a:r>
              <a:rPr lang="id-ID" sz="2400" i="1" dirty="0" smtClean="0">
                <a:latin typeface="Berlin Sans FB" pitchFamily="34" charset="0"/>
              </a:rPr>
              <a:t>ni adalah tes membuat cerita. Saya mempunyai beberapa gambar yg akan saya tunjukkan kepada Anda dan saya ingin Anda membuat suatu cerita untuk setiap gambar. Ceritakan apa yg terjadi sebelumnya (maksudnya sebelum adegan yg ada dlm gambar) dan apa yg tjd sekarang (seperti pd gambar). Ceritakan apa yg dirasakan dan dipikirkan oleh orang-orang dalam gambar dan bagaimana AKHIR ceritanya. Anda dapat membuat cerita apa saja yang Anda sukai. Apakah Anda sudah mengerti? Kalau sudah, Anda mempunyai waktu 5 menit utk membuat setiap cerita. Buatlah cerita sebaik mungkin. Inilah gambar  yang pertama.”</a:t>
            </a:r>
          </a:p>
          <a:p>
            <a:pPr>
              <a:buFont typeface="Wingdings" pitchFamily="2" charset="2"/>
              <a:buNone/>
            </a:pPr>
            <a:endParaRPr lang="id-ID" sz="2800" dirty="0" smtClean="0">
              <a:solidFill>
                <a:schemeClr val="bg1"/>
              </a:solidFill>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rPr>
              <a:t>ISI INSTRUKSI</a:t>
            </a:r>
            <a:endParaRPr lang="id-ID" sz="3200" dirty="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a:lnSpc>
                <a:spcPct val="80000"/>
              </a:lnSpc>
              <a:buFont typeface="Wingdings" pitchFamily="2" charset="2"/>
              <a:buNone/>
            </a:pPr>
            <a:r>
              <a:rPr lang="id-ID" sz="2800" dirty="0" smtClean="0">
                <a:solidFill>
                  <a:srgbClr val="FF0000"/>
                </a:solidFill>
                <a:latin typeface="Berlin Sans FB" pitchFamily="34" charset="0"/>
              </a:rPr>
              <a:t>SESI II</a:t>
            </a:r>
            <a:endParaRPr lang="en-US" sz="2800" dirty="0" smtClean="0">
              <a:solidFill>
                <a:srgbClr val="FF0000"/>
              </a:solidFill>
              <a:latin typeface="Berlin Sans FB" pitchFamily="34" charset="0"/>
            </a:endParaRPr>
          </a:p>
          <a:p>
            <a:pPr>
              <a:lnSpc>
                <a:spcPct val="80000"/>
              </a:lnSpc>
              <a:buFont typeface="Wingdings" pitchFamily="2" charset="2"/>
              <a:buNone/>
            </a:pPr>
            <a:endParaRPr lang="id-ID" sz="2800" dirty="0" smtClean="0">
              <a:latin typeface="Berlin Sans FB" pitchFamily="34" charset="0"/>
            </a:endParaRPr>
          </a:p>
          <a:p>
            <a:pPr>
              <a:lnSpc>
                <a:spcPct val="80000"/>
              </a:lnSpc>
              <a:buSzPct val="100000"/>
              <a:buFont typeface="Wingdings" pitchFamily="2" charset="2"/>
              <a:buChar char="§"/>
            </a:pPr>
            <a:r>
              <a:rPr lang="id-ID" sz="2800" dirty="0" smtClean="0">
                <a:latin typeface="Berlin Sans FB" pitchFamily="34" charset="0"/>
              </a:rPr>
              <a:t>Instruksi Bentuk A</a:t>
            </a:r>
          </a:p>
          <a:p>
            <a:pPr>
              <a:lnSpc>
                <a:spcPct val="80000"/>
              </a:lnSpc>
              <a:buNone/>
            </a:pPr>
            <a:r>
              <a:rPr lang="id-ID" sz="2400" b="1" dirty="0" smtClean="0">
                <a:latin typeface="Berlin Sans FB" pitchFamily="34" charset="0"/>
              </a:rPr>
              <a:t>	</a:t>
            </a:r>
            <a:r>
              <a:rPr lang="id-ID" sz="2400" dirty="0" smtClean="0">
                <a:latin typeface="Berlin Sans FB" pitchFamily="34" charset="0"/>
              </a:rPr>
              <a:t>“Pelaksanaan kegiatan hari ini sama dg yg sebelumnya, tapi kali ini Anda dpt lebih bebas berimajinasi. Kesepuluh cerita Anda pd hari sebelumnya baik sekali, tetapi Anda banyak membatasi diri pada fakta kehidupan sehari2. Sekarang saya ingin melihat apa yang dapat Anda lakukan dalam membuat cerita bila Anda mengabaikan realitas yang umum dan membiarkan imajinasi Anda keluar dengan bebas, seperti pd cerita mitos, dongeng atau khayalan. Nah, ini gambar yg pertama.” </a:t>
            </a:r>
            <a:endParaRPr lang="en-US"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Berlin Sans FB" pitchFamily="34" charset="0"/>
              </a:rPr>
              <a:t>ISI INSTRUKSI</a:t>
            </a:r>
            <a:endParaRPr lang="id-ID"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a:lnSpc>
                <a:spcPct val="80000"/>
              </a:lnSpc>
              <a:buSzPct val="100000"/>
              <a:buFont typeface="Wingdings" pitchFamily="2" charset="2"/>
              <a:buChar char="§"/>
            </a:pPr>
            <a:r>
              <a:rPr lang="id-ID" sz="2400" dirty="0" smtClean="0">
                <a:solidFill>
                  <a:srgbClr val="FF0000"/>
                </a:solidFill>
                <a:latin typeface="Berlin Sans FB" pitchFamily="34" charset="0"/>
              </a:rPr>
              <a:t>Instruksi Bentuk B</a:t>
            </a:r>
          </a:p>
          <a:p>
            <a:pPr>
              <a:lnSpc>
                <a:spcPct val="80000"/>
              </a:lnSpc>
              <a:buNone/>
            </a:pPr>
            <a:endParaRPr lang="id-ID" sz="2400" b="1" dirty="0" smtClean="0">
              <a:latin typeface="Berlin Sans FB" pitchFamily="34" charset="0"/>
            </a:endParaRPr>
          </a:p>
          <a:p>
            <a:pPr>
              <a:lnSpc>
                <a:spcPct val="80000"/>
              </a:lnSpc>
              <a:buNone/>
            </a:pPr>
            <a:r>
              <a:rPr lang="id-ID" sz="2400" b="1" dirty="0" smtClean="0">
                <a:latin typeface="Berlin Sans FB" pitchFamily="34" charset="0"/>
              </a:rPr>
              <a:t>	</a:t>
            </a:r>
            <a:r>
              <a:rPr lang="id-ID" sz="2400" dirty="0" smtClean="0">
                <a:latin typeface="Berlin Sans FB" pitchFamily="34" charset="0"/>
              </a:rPr>
              <a:t> “Hari ini saya akan memperlihatkan beberapa gambar lagi kepada Anda. Kali ini akan lebih mudah bagi Anda karena gambar-gambar yang akan saya tunjukkan sekarang lebih bagus dan lebih menarik. Anda telah menceritakan beberapa cerita yang bagus pada hari yang lalu. Sekarang saya ingin melihat apakah Anda dapat membuat beberapa cerita lagi.Buatlah cerita-cerita yang lebih menarik lagi daripada yang telah Anda buat pada pertemuan yang lalu, seperti impian atau dongeng. “Nah, ini gambar yang pertama”. </a:t>
            </a:r>
            <a:endParaRPr lang="en-US" sz="2400" dirty="0" smtClean="0">
              <a:latin typeface="Berlin Sans FB" pitchFamily="34" charset="0"/>
            </a:endParaRPr>
          </a:p>
          <a:p>
            <a:pPr>
              <a:lnSpc>
                <a:spcPct val="90000"/>
              </a:lnSpc>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2800" dirty="0" smtClean="0">
                <a:latin typeface="Berlin Sans FB Demi" pitchFamily="34" charset="0"/>
                <a:cs typeface="Arial" charset="0"/>
              </a:rPr>
              <a:t>KARTU KOSONG</a:t>
            </a:r>
          </a:p>
        </p:txBody>
      </p:sp>
      <p:sp>
        <p:nvSpPr>
          <p:cNvPr id="7172" name="Content Placeholder 5"/>
          <p:cNvSpPr>
            <a:spLocks noGrp="1"/>
          </p:cNvSpPr>
          <p:nvPr>
            <p:ph idx="1"/>
          </p:nvPr>
        </p:nvSpPr>
        <p:spPr>
          <a:xfrm>
            <a:off x="457200" y="1524000"/>
            <a:ext cx="8229600" cy="4602163"/>
          </a:xfrm>
        </p:spPr>
        <p:txBody>
          <a:bodyPr/>
          <a:lstStyle/>
          <a:p>
            <a:pPr marL="0" indent="0">
              <a:lnSpc>
                <a:spcPct val="80000"/>
              </a:lnSpc>
              <a:buNone/>
            </a:pPr>
            <a:r>
              <a:rPr lang="id-ID" sz="2400" dirty="0" smtClean="0">
                <a:solidFill>
                  <a:srgbClr val="FF0000"/>
                </a:solidFill>
                <a:latin typeface="Berlin Sans FB" pitchFamily="34" charset="0"/>
              </a:rPr>
              <a:t>Untuk Kartu Kosong (No. 16):</a:t>
            </a:r>
          </a:p>
          <a:p>
            <a:pPr marL="0" indent="0">
              <a:lnSpc>
                <a:spcPct val="80000"/>
              </a:lnSpc>
              <a:buFont typeface="Wingdings" pitchFamily="2" charset="2"/>
              <a:buNone/>
            </a:pPr>
            <a:r>
              <a:rPr lang="id-ID" sz="2400" dirty="0" smtClean="0">
                <a:latin typeface="Berlin Sans FB" pitchFamily="34" charset="0"/>
              </a:rPr>
              <a:t>“</a:t>
            </a:r>
            <a:r>
              <a:rPr lang="id-ID" sz="2400" i="1" dirty="0" smtClean="0">
                <a:latin typeface="Berlin Sans FB" pitchFamily="34" charset="0"/>
              </a:rPr>
              <a:t>Cobalah utk membayangkan sesuatu pd kartu kosong ini. Bayangkan  seolah2 ada suatu gambar di kartu ini dan ceritakan secara terinci kpd saya ttg gambar yg Anda bayangkan tsb.”</a:t>
            </a:r>
          </a:p>
          <a:p>
            <a:pPr marL="0" indent="0">
              <a:lnSpc>
                <a:spcPct val="80000"/>
              </a:lnSpc>
              <a:buFont typeface="Wingdings" pitchFamily="2" charset="2"/>
              <a:buNone/>
            </a:pPr>
            <a:endParaRPr lang="id-ID" sz="2400" i="1" dirty="0" smtClean="0">
              <a:latin typeface="Berlin Sans FB" pitchFamily="34" charset="0"/>
            </a:endParaRPr>
          </a:p>
          <a:p>
            <a:pPr marL="0" indent="0">
              <a:lnSpc>
                <a:spcPct val="80000"/>
              </a:lnSpc>
              <a:buFont typeface="Wingdings" pitchFamily="2" charset="2"/>
              <a:buNone/>
            </a:pPr>
            <a:r>
              <a:rPr lang="id-ID" sz="2400" dirty="0" smtClean="0">
                <a:solidFill>
                  <a:srgbClr val="FF0000"/>
                </a:solidFill>
                <a:latin typeface="Berlin Sans FB" pitchFamily="34" charset="0"/>
              </a:rPr>
              <a:t>Bila klien tidak berhasil </a:t>
            </a:r>
            <a:r>
              <a:rPr lang="id-ID" sz="2400" dirty="0" smtClean="0">
                <a:latin typeface="Berlin Sans FB" pitchFamily="34" charset="0"/>
              </a:rPr>
              <a:t>melakukan hal ini, maka tester mengatakan:</a:t>
            </a:r>
          </a:p>
          <a:p>
            <a:pPr marL="0" indent="0">
              <a:lnSpc>
                <a:spcPct val="80000"/>
              </a:lnSpc>
              <a:buFont typeface="Wingdings" pitchFamily="2" charset="2"/>
              <a:buNone/>
            </a:pPr>
            <a:r>
              <a:rPr lang="id-ID" sz="2400" dirty="0" smtClean="0">
                <a:latin typeface="Berlin Sans FB" pitchFamily="34" charset="0"/>
              </a:rPr>
              <a:t>“</a:t>
            </a:r>
            <a:r>
              <a:rPr lang="id-ID" sz="2400" i="1" dirty="0" smtClean="0">
                <a:latin typeface="Berlin Sans FB" pitchFamily="34" charset="0"/>
              </a:rPr>
              <a:t>Coba </a:t>
            </a:r>
            <a:r>
              <a:rPr lang="id-ID" sz="2400" i="1" dirty="0" smtClean="0">
                <a:solidFill>
                  <a:srgbClr val="FF0000"/>
                </a:solidFill>
                <a:latin typeface="Berlin Sans FB" pitchFamily="34" charset="0"/>
              </a:rPr>
              <a:t>tutup mata Anda </a:t>
            </a:r>
            <a:r>
              <a:rPr lang="id-ID" sz="2400" i="1" dirty="0" smtClean="0">
                <a:latin typeface="Berlin Sans FB" pitchFamily="34" charset="0"/>
              </a:rPr>
              <a:t>dan bayangkan suatu gambar tertentu.” Setelah klien memberikan uraian yg lengkap ttg gbr yg dibayangkan, tester mengatakan:”Sekarang ceritakan kpd saya suatu cerita tentang gambar yg Anda bayangkan tadi”.</a:t>
            </a:r>
          </a:p>
          <a:p>
            <a:pPr>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marL="457200" indent="-457200">
              <a:lnSpc>
                <a:spcPct val="80000"/>
              </a:lnSpc>
              <a:spcAft>
                <a:spcPts val="1200"/>
              </a:spcAft>
              <a:buFont typeface="Wingdings" pitchFamily="2" charset="2"/>
              <a:buNone/>
            </a:pPr>
            <a:r>
              <a:rPr lang="id-ID" sz="2400" dirty="0" smtClean="0">
                <a:solidFill>
                  <a:srgbClr val="FF0000"/>
                </a:solidFill>
                <a:latin typeface="Berlin Sans FB" pitchFamily="34" charset="0"/>
              </a:rPr>
              <a:t>INQUIRY.</a:t>
            </a:r>
          </a:p>
          <a:p>
            <a:pPr marL="0" indent="0">
              <a:lnSpc>
                <a:spcPct val="80000"/>
              </a:lnSpc>
              <a:spcAft>
                <a:spcPts val="1200"/>
              </a:spcAft>
              <a:buClr>
                <a:schemeClr val="tx1"/>
              </a:buClr>
              <a:buNone/>
            </a:pPr>
            <a:r>
              <a:rPr lang="id-ID" sz="2400" dirty="0" smtClean="0">
                <a:latin typeface="Berlin Sans FB" pitchFamily="34" charset="0"/>
              </a:rPr>
              <a:t>Adalah pertanyaan untuk </a:t>
            </a:r>
            <a:r>
              <a:rPr lang="id-ID" sz="2400" dirty="0" smtClean="0">
                <a:solidFill>
                  <a:srgbClr val="FF0000"/>
                </a:solidFill>
                <a:latin typeface="Berlin Sans FB" pitchFamily="34" charset="0"/>
              </a:rPr>
              <a:t>meminta kejelasan </a:t>
            </a:r>
            <a:r>
              <a:rPr lang="id-ID" sz="2400" dirty="0" smtClean="0">
                <a:latin typeface="Berlin Sans FB" pitchFamily="34" charset="0"/>
              </a:rPr>
              <a:t>dari cerita klien</a:t>
            </a:r>
          </a:p>
          <a:p>
            <a:pPr marL="0" indent="0">
              <a:lnSpc>
                <a:spcPct val="80000"/>
              </a:lnSpc>
              <a:spcAft>
                <a:spcPts val="1200"/>
              </a:spcAft>
              <a:buClr>
                <a:schemeClr val="tx1"/>
              </a:buClr>
              <a:buNone/>
            </a:pPr>
            <a:r>
              <a:rPr lang="id-ID" sz="2400" dirty="0" smtClean="0">
                <a:latin typeface="Berlin Sans FB" pitchFamily="34" charset="0"/>
              </a:rPr>
              <a:t>Inquiry dapat dilakukan segera </a:t>
            </a:r>
            <a:r>
              <a:rPr lang="id-ID" sz="2400" dirty="0" smtClean="0">
                <a:solidFill>
                  <a:srgbClr val="FF0000"/>
                </a:solidFill>
                <a:latin typeface="Berlin Sans FB" pitchFamily="34" charset="0"/>
              </a:rPr>
              <a:t>setelah selesai </a:t>
            </a:r>
            <a:r>
              <a:rPr lang="id-ID" sz="2400" dirty="0" smtClean="0">
                <a:latin typeface="Berlin Sans FB" pitchFamily="34" charset="0"/>
              </a:rPr>
              <a:t>satu cerita, atau </a:t>
            </a:r>
            <a:r>
              <a:rPr lang="id-ID" sz="2400" dirty="0" smtClean="0">
                <a:solidFill>
                  <a:srgbClr val="FF0000"/>
                </a:solidFill>
                <a:latin typeface="Berlin Sans FB" pitchFamily="34" charset="0"/>
              </a:rPr>
              <a:t>setelah pelaksanaan </a:t>
            </a:r>
            <a:r>
              <a:rPr lang="id-ID" sz="2400" dirty="0" smtClean="0">
                <a:latin typeface="Berlin Sans FB" pitchFamily="34" charset="0"/>
              </a:rPr>
              <a:t>keseluruhan administrasi tes. </a:t>
            </a:r>
          </a:p>
          <a:p>
            <a:pPr marL="0" lvl="2" indent="0">
              <a:lnSpc>
                <a:spcPct val="90000"/>
              </a:lnSpc>
              <a:spcAft>
                <a:spcPts val="1200"/>
              </a:spcAft>
              <a:buNone/>
            </a:pPr>
            <a:r>
              <a:rPr lang="id-ID" dirty="0" smtClean="0">
                <a:latin typeface="Berlin Sans FB" pitchFamily="34" charset="0"/>
              </a:rPr>
              <a:t>Tester menandai cerita klien yg perlu </a:t>
            </a:r>
            <a:r>
              <a:rPr lang="id-ID" dirty="0" smtClean="0">
                <a:solidFill>
                  <a:srgbClr val="FF0000"/>
                </a:solidFill>
                <a:latin typeface="Berlin Sans FB" pitchFamily="34" charset="0"/>
              </a:rPr>
              <a:t>di-</a:t>
            </a:r>
            <a:r>
              <a:rPr lang="id-ID" i="1" dirty="0" smtClean="0">
                <a:solidFill>
                  <a:srgbClr val="FF0000"/>
                </a:solidFill>
                <a:latin typeface="Berlin Sans FB" pitchFamily="34" charset="0"/>
              </a:rPr>
              <a:t>inquiry.</a:t>
            </a:r>
            <a:endParaRPr lang="id-ID" dirty="0" smtClean="0">
              <a:solidFill>
                <a:srgbClr val="FF0000"/>
              </a:solidFill>
              <a:latin typeface="Berlin Sans FB" pitchFamily="34" charset="0"/>
            </a:endParaRPr>
          </a:p>
          <a:p>
            <a:pPr marL="0" indent="0">
              <a:lnSpc>
                <a:spcPct val="80000"/>
              </a:lnSpc>
              <a:spcAft>
                <a:spcPts val="1200"/>
              </a:spcAft>
              <a:buClr>
                <a:schemeClr val="tx1"/>
              </a:buClr>
              <a:buNone/>
            </a:pPr>
            <a:r>
              <a:rPr lang="id-ID" sz="2400" dirty="0" smtClean="0">
                <a:latin typeface="Berlin Sans FB" pitchFamily="34" charset="0"/>
              </a:rPr>
              <a:t>Pertanyaan tidak boleh mengarahkan (</a:t>
            </a:r>
            <a:r>
              <a:rPr lang="id-ID" sz="2400" i="1" dirty="0" smtClean="0">
                <a:solidFill>
                  <a:srgbClr val="FF0000"/>
                </a:solidFill>
                <a:latin typeface="Berlin Sans FB" pitchFamily="34" charset="0"/>
              </a:rPr>
              <a:t>leading question</a:t>
            </a:r>
            <a:r>
              <a:rPr lang="id-ID" sz="2400" dirty="0" smtClean="0">
                <a:latin typeface="Berlin Sans FB" pitchFamily="34" charset="0"/>
              </a:rPr>
              <a:t>) sesuai prasangka tester.</a:t>
            </a:r>
          </a:p>
          <a:p>
            <a:pPr marL="0" indent="0">
              <a:buFont typeface="Wingdings" pitchFamily="2" charset="2"/>
              <a:buNone/>
            </a:pPr>
            <a:endParaRPr lang="id-ID" sz="2400" dirty="0" smtClean="0">
              <a:latin typeface="Berlin Sans FB" pitchFamily="34"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Catatan untuk Tester</a:t>
            </a:r>
          </a:p>
        </p:txBody>
      </p:sp>
      <p:sp>
        <p:nvSpPr>
          <p:cNvPr id="9220" name="Content Placeholder 5"/>
          <p:cNvSpPr>
            <a:spLocks noGrp="1"/>
          </p:cNvSpPr>
          <p:nvPr>
            <p:ph idx="1"/>
          </p:nvPr>
        </p:nvSpPr>
        <p:spPr>
          <a:xfrm>
            <a:off x="457200" y="1524000"/>
            <a:ext cx="8229600" cy="4602163"/>
          </a:xfrm>
        </p:spPr>
        <p:txBody>
          <a:bodyPr/>
          <a:lstStyle/>
          <a:p>
            <a:pPr marL="285750" lvl="1">
              <a:lnSpc>
                <a:spcPct val="90000"/>
              </a:lnSpc>
              <a:spcAft>
                <a:spcPts val="600"/>
              </a:spcAft>
              <a:buSzPct val="100000"/>
              <a:buFont typeface="Wingdings" pitchFamily="2" charset="2"/>
              <a:buChar char="§"/>
            </a:pPr>
            <a:r>
              <a:rPr lang="id-ID" dirty="0" smtClean="0">
                <a:latin typeface="Berlin Sans FB" pitchFamily="34" charset="0"/>
              </a:rPr>
              <a:t>Instruksi harus diberikan </a:t>
            </a:r>
            <a:r>
              <a:rPr lang="id-ID" dirty="0" smtClean="0">
                <a:solidFill>
                  <a:srgbClr val="FF0000"/>
                </a:solidFill>
                <a:latin typeface="Berlin Sans FB" pitchFamily="34" charset="0"/>
              </a:rPr>
              <a:t>sejelas-jelasnya</a:t>
            </a:r>
            <a:r>
              <a:rPr lang="id-ID" dirty="0" smtClean="0">
                <a:latin typeface="Berlin Sans FB" pitchFamily="34" charset="0"/>
              </a:rPr>
              <a:t>!  Instruksi dapat dimodifikasi, </a:t>
            </a:r>
            <a:r>
              <a:rPr lang="id-ID" dirty="0" smtClean="0">
                <a:solidFill>
                  <a:srgbClr val="FF0000"/>
                </a:solidFill>
                <a:latin typeface="Berlin Sans FB" pitchFamily="34" charset="0"/>
              </a:rPr>
              <a:t>dielaborasi,</a:t>
            </a:r>
            <a:r>
              <a:rPr lang="id-ID" dirty="0" smtClean="0">
                <a:latin typeface="Berlin Sans FB" pitchFamily="34" charset="0"/>
              </a:rPr>
              <a:t> dan diubah utk disesuaikan dg usia, intelegensi, kepribadian, dan keadaan lingkungan klien atau diulang sesuai kebutuhan klien.</a:t>
            </a:r>
          </a:p>
          <a:p>
            <a:pPr marL="285750" lvl="1">
              <a:lnSpc>
                <a:spcPct val="90000"/>
              </a:lnSpc>
              <a:spcAft>
                <a:spcPts val="600"/>
              </a:spcAft>
              <a:buSzPct val="100000"/>
              <a:buFont typeface="Wingdings" pitchFamily="2" charset="2"/>
              <a:buChar char="§"/>
            </a:pPr>
            <a:endParaRPr lang="id-ID" dirty="0" smtClean="0">
              <a:latin typeface="Berlin Sans FB" pitchFamily="34" charset="0"/>
            </a:endParaRPr>
          </a:p>
          <a:p>
            <a:pPr marL="285750" lvl="1">
              <a:lnSpc>
                <a:spcPct val="90000"/>
              </a:lnSpc>
              <a:spcAft>
                <a:spcPts val="600"/>
              </a:spcAft>
              <a:buSzPct val="100000"/>
              <a:buFont typeface="Wingdings" pitchFamily="2" charset="2"/>
              <a:buChar char="§"/>
            </a:pPr>
            <a:r>
              <a:rPr lang="id-ID" dirty="0" smtClean="0">
                <a:latin typeface="Berlin Sans FB" pitchFamily="34" charset="0"/>
              </a:rPr>
              <a:t>Klien perlu diyakinkan bahwa tester berminat thd </a:t>
            </a:r>
            <a:r>
              <a:rPr lang="id-ID" dirty="0" smtClean="0">
                <a:solidFill>
                  <a:srgbClr val="FF0000"/>
                </a:solidFill>
                <a:latin typeface="Berlin Sans FB" pitchFamily="34" charset="0"/>
              </a:rPr>
              <a:t>kemampuan bahasa</a:t>
            </a:r>
            <a:r>
              <a:rPr lang="id-ID" dirty="0" smtClean="0">
                <a:latin typeface="Berlin Sans FB" pitchFamily="34" charset="0"/>
              </a:rPr>
              <a:t> atau </a:t>
            </a:r>
            <a:r>
              <a:rPr lang="id-ID" dirty="0" smtClean="0">
                <a:solidFill>
                  <a:srgbClr val="FF0000"/>
                </a:solidFill>
                <a:latin typeface="Berlin Sans FB" pitchFamily="34" charset="0"/>
              </a:rPr>
              <a:t>daya kreativitas </a:t>
            </a:r>
            <a:r>
              <a:rPr lang="id-ID" dirty="0" smtClean="0">
                <a:latin typeface="Berlin Sans FB" pitchFamily="34" charset="0"/>
              </a:rPr>
              <a:t>klien melalui cerita yang diberikannya.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843</Words>
  <Application>Microsoft Office PowerPoint</Application>
  <PresentationFormat>On-screen Show (4:3)</PresentationFormat>
  <Paragraphs>78</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Kemampuan akhir yg diharapkan</vt:lpstr>
      <vt:lpstr>ISI INSTRUKSI</vt:lpstr>
      <vt:lpstr>Slide 4</vt:lpstr>
      <vt:lpstr>ISI INSTRUKSI</vt:lpstr>
      <vt:lpstr>ISI INSTRUKSI</vt:lpstr>
      <vt:lpstr>KARTU KOSONG</vt:lpstr>
      <vt:lpstr>Slide 8</vt:lpstr>
      <vt:lpstr>Catatan untuk Tester</vt:lpstr>
      <vt:lpstr>Slide 10</vt:lpstr>
      <vt:lpstr>Slide 11</vt:lpstr>
      <vt:lpstr>Slide 12</vt:lpstr>
      <vt:lpstr>Slide 13</vt:lpstr>
      <vt:lpstr>Slide 14</vt:lpstr>
      <vt:lpstr>Slide 15</vt:lpstr>
      <vt:lpstr>Slide 16</vt:lpstr>
      <vt:lpstr>Slide 17</vt:lpstr>
      <vt:lpstr>Slide 18</vt:lpstr>
      <vt:lpstr>Slide 19</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psikologi</cp:lastModifiedBy>
  <cp:revision>213</cp:revision>
  <dcterms:created xsi:type="dcterms:W3CDTF">2010-08-24T06:47:44Z</dcterms:created>
  <dcterms:modified xsi:type="dcterms:W3CDTF">2018-09-24T08:52:19Z</dcterms:modified>
</cp:coreProperties>
</file>