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6" r:id="rId2"/>
    <p:sldId id="371" r:id="rId3"/>
    <p:sldId id="373" r:id="rId4"/>
    <p:sldId id="372" r:id="rId5"/>
    <p:sldId id="365" r:id="rId6"/>
    <p:sldId id="366" r:id="rId7"/>
    <p:sldId id="367" r:id="rId8"/>
    <p:sldId id="369" r:id="rId9"/>
    <p:sldId id="374" r:id="rId10"/>
    <p:sldId id="375" r:id="rId11"/>
    <p:sldId id="37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70" d="100"/>
          <a:sy n="70" d="100"/>
        </p:scale>
        <p:origin x="-2004"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24/09/2018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9/24/2018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9/24/2018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9/24/2018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9/24/2018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886200"/>
            <a:ext cx="5638800" cy="1015663"/>
          </a:xfrm>
          <a:prstGeom prst="rect">
            <a:avLst/>
          </a:prstGeom>
          <a:noFill/>
          <a:ln w="9525">
            <a:noFill/>
            <a:miter lim="800000"/>
            <a:headEnd/>
            <a:tailEnd/>
          </a:ln>
        </p:spPr>
        <p:txBody>
          <a:bodyPr wrap="square">
            <a:spAutoFit/>
          </a:bodyPr>
          <a:lstStyle/>
          <a:p>
            <a:pPr algn="ctr"/>
            <a:r>
              <a:rPr lang="id-ID" sz="2000" b="1" dirty="0" smtClean="0">
                <a:solidFill>
                  <a:schemeClr val="bg1"/>
                </a:solidFill>
              </a:rPr>
              <a:t>Pertemuan 4 :</a:t>
            </a:r>
          </a:p>
          <a:p>
            <a:pPr algn="ctr"/>
            <a:r>
              <a:rPr lang="id-ID" sz="2000" b="1" dirty="0" smtClean="0">
                <a:solidFill>
                  <a:schemeClr val="bg1"/>
                </a:solidFill>
              </a:rPr>
              <a:t>PENCATATAN DATA HASIL T.A.T</a:t>
            </a:r>
          </a:p>
          <a:p>
            <a:pPr algn="ctr"/>
            <a:r>
              <a:rPr lang="id-ID" b="1" dirty="0" smtClean="0">
                <a:solidFill>
                  <a:schemeClr val="bg1"/>
                </a:solidFill>
              </a:rPr>
              <a:t>(Oleh : Winanti S.Respati &amp; Sulis Mariyanti)</a:t>
            </a:r>
            <a:endParaRPr lang="en-US"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Contoh lain.</a:t>
            </a:r>
          </a:p>
        </p:txBody>
      </p:sp>
      <p:sp>
        <p:nvSpPr>
          <p:cNvPr id="7172" name="Content Placeholder 5"/>
          <p:cNvSpPr>
            <a:spLocks noGrp="1"/>
          </p:cNvSpPr>
          <p:nvPr>
            <p:ph idx="1"/>
          </p:nvPr>
        </p:nvSpPr>
        <p:spPr>
          <a:xfrm>
            <a:off x="457200" y="1524000"/>
            <a:ext cx="8229600" cy="4602163"/>
          </a:xfrm>
        </p:spPr>
        <p:txBody>
          <a:bodyPr/>
          <a:lstStyle/>
          <a:p>
            <a:pPr>
              <a:buNone/>
            </a:pPr>
            <a:r>
              <a:rPr lang="id-ID" sz="2000" dirty="0" smtClean="0">
                <a:latin typeface="Arial" charset="0"/>
                <a:cs typeface="Arial" charset="0"/>
              </a:rPr>
              <a:t>Kartu 1. Wkt: 2’25’’</a:t>
            </a:r>
          </a:p>
          <a:p>
            <a:pPr>
              <a:buNone/>
            </a:pPr>
            <a:r>
              <a:rPr lang="id-ID" sz="2000" dirty="0" smtClean="0">
                <a:latin typeface="Arial" charset="0"/>
                <a:cs typeface="Arial" charset="0"/>
              </a:rPr>
              <a:t>	</a:t>
            </a:r>
            <a:r>
              <a:rPr lang="id-ID" sz="2000" dirty="0" smtClean="0">
                <a:cs typeface="Arial" charset="0"/>
              </a:rPr>
              <a:t>“Awalnya si anak ini ingin bermain biola dengan teman-temannya. Ia pun meminta ijin kepada ibunya namun ibu tidak mengijinkannya. Lalu ia pun kembali ke kamar lalu akhirnya tertidur di mejanya”</a:t>
            </a:r>
          </a:p>
          <a:p>
            <a:pPr>
              <a:buNone/>
            </a:pPr>
            <a:r>
              <a:rPr lang="id-ID" sz="2200" dirty="0" smtClean="0">
                <a:latin typeface="Arial" charset="0"/>
                <a:cs typeface="Arial" charset="0"/>
              </a:rPr>
              <a:t>Q:.........................</a:t>
            </a:r>
          </a:p>
          <a:p>
            <a:pPr>
              <a:buNone/>
            </a:pPr>
            <a:r>
              <a:rPr lang="id-ID" sz="2200" dirty="0" smtClean="0">
                <a:latin typeface="Arial" charset="0"/>
                <a:cs typeface="Arial" charset="0"/>
              </a:rPr>
              <a:t>Q:.........................</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LATIHAN INQUIRY</a:t>
            </a:r>
            <a:endParaRPr lang="id-ID" sz="3200" dirty="0" smtClean="0">
              <a:solidFill>
                <a:srgbClr val="FF0000"/>
              </a:solidFill>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a:buNone/>
            </a:pPr>
            <a:r>
              <a:rPr lang="id-ID" sz="2200" dirty="0" smtClean="0">
                <a:latin typeface="Arial" charset="0"/>
                <a:cs typeface="Arial" charset="0"/>
              </a:rPr>
              <a:t>Silakan berpasangan dengan teman</a:t>
            </a:r>
          </a:p>
          <a:p>
            <a:pPr marL="457200" indent="-457200">
              <a:buAutoNum type="arabicPeriod"/>
            </a:pPr>
            <a:r>
              <a:rPr lang="id-ID" sz="2200" dirty="0" smtClean="0">
                <a:latin typeface="Arial" charset="0"/>
                <a:cs typeface="Arial" charset="0"/>
              </a:rPr>
              <a:t>Setiap mahasiswa membawa hasil intake data</a:t>
            </a:r>
          </a:p>
          <a:p>
            <a:pPr marL="457200" indent="-457200">
              <a:buAutoNum type="arabicPeriod"/>
            </a:pPr>
            <a:r>
              <a:rPr lang="id-ID" sz="2200" dirty="0" smtClean="0">
                <a:latin typeface="Arial" charset="0"/>
                <a:cs typeface="Arial" charset="0"/>
              </a:rPr>
              <a:t>Hasil intake data ditukar dengan pasangannya</a:t>
            </a:r>
          </a:p>
          <a:p>
            <a:pPr marL="457200" indent="-457200">
              <a:buAutoNum type="arabicPeriod"/>
            </a:pPr>
            <a:r>
              <a:rPr lang="id-ID" sz="2200" dirty="0" smtClean="0">
                <a:latin typeface="Arial" charset="0"/>
                <a:cs typeface="Arial" charset="0"/>
              </a:rPr>
              <a:t>Masing2 mahasiswa melakukan inquiry atas hasil data yang telah dikumpulkan</a:t>
            </a:r>
          </a:p>
          <a:p>
            <a:pPr marL="457200" indent="-457200">
              <a:buAutoNum type="arabicPeriod"/>
            </a:pPr>
            <a:r>
              <a:rPr lang="id-ID" sz="2200" dirty="0" smtClean="0">
                <a:latin typeface="Arial" charset="0"/>
                <a:cs typeface="Arial" charset="0"/>
              </a:rPr>
              <a:t>Setiap diwajibkan mencatat pertanyaan inquiry dan jawaban inquiry dari masing-masing kartu. (boleh direkam)</a:t>
            </a:r>
          </a:p>
          <a:p>
            <a:pPr marL="457200" indent="-457200">
              <a:buAutoNum type="arabicPeriod"/>
            </a:pPr>
            <a:r>
              <a:rPr lang="id-ID" sz="2200" dirty="0" smtClean="0">
                <a:latin typeface="Arial" charset="0"/>
                <a:cs typeface="Arial" charset="0"/>
              </a:rPr>
              <a:t>Membuat Laporan Individual sesuai format</a:t>
            </a:r>
          </a:p>
          <a:p>
            <a:pPr marL="457200" indent="-457200">
              <a:buAutoNum type="arabicPeriod"/>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PENCATATAN DATA</a:t>
            </a:r>
          </a:p>
        </p:txBody>
      </p:sp>
      <p:sp>
        <p:nvSpPr>
          <p:cNvPr id="3076" name="Content Placeholder 5"/>
          <p:cNvSpPr>
            <a:spLocks noGrp="1"/>
          </p:cNvSpPr>
          <p:nvPr>
            <p:ph idx="1"/>
          </p:nvPr>
        </p:nvSpPr>
        <p:spPr>
          <a:xfrm>
            <a:off x="457200" y="1447800"/>
            <a:ext cx="8229600" cy="4678363"/>
          </a:xfrm>
        </p:spPr>
        <p:txBody>
          <a:bodyPr/>
          <a:lstStyle/>
          <a:p>
            <a:pPr marL="0" indent="0">
              <a:lnSpc>
                <a:spcPct val="90000"/>
              </a:lnSpc>
              <a:spcAft>
                <a:spcPts val="1200"/>
              </a:spcAft>
              <a:buClr>
                <a:schemeClr val="tx1"/>
              </a:buClr>
              <a:buNone/>
            </a:pPr>
            <a:r>
              <a:rPr lang="id-ID" sz="2800" dirty="0" smtClean="0">
                <a:latin typeface="Berlin Sans FB" pitchFamily="34" charset="0"/>
              </a:rPr>
              <a:t>Berguna untuk menilai interaksi individu dengan setiap gambar.</a:t>
            </a:r>
          </a:p>
          <a:p>
            <a:pPr marL="0" indent="0">
              <a:lnSpc>
                <a:spcPct val="90000"/>
              </a:lnSpc>
              <a:spcAft>
                <a:spcPts val="1200"/>
              </a:spcAft>
              <a:buClr>
                <a:schemeClr val="tx1"/>
              </a:buClr>
              <a:buNone/>
            </a:pPr>
            <a:r>
              <a:rPr lang="id-ID" sz="2800" dirty="0" smtClean="0">
                <a:latin typeface="Berlin Sans FB" pitchFamily="34" charset="0"/>
              </a:rPr>
              <a:t>Tester mencatat setiap kata, </a:t>
            </a:r>
            <a:r>
              <a:rPr lang="id-ID" sz="2800" dirty="0" smtClean="0">
                <a:solidFill>
                  <a:srgbClr val="FF0000"/>
                </a:solidFill>
                <a:latin typeface="Berlin Sans FB" pitchFamily="34" charset="0"/>
              </a:rPr>
              <a:t>persis spt yg diucapkan </a:t>
            </a:r>
            <a:r>
              <a:rPr lang="id-ID" sz="2800" dirty="0" smtClean="0">
                <a:latin typeface="Berlin Sans FB" pitchFamily="34" charset="0"/>
              </a:rPr>
              <a:t>klien (dg metode steno maupun singkatan2 yg dapat dimengertinya sendiri),  atau  dg teknik yg lebih baik adalah menggunakan </a:t>
            </a:r>
            <a:r>
              <a:rPr lang="id-ID" sz="2800" dirty="0" smtClean="0">
                <a:solidFill>
                  <a:srgbClr val="FF0000"/>
                </a:solidFill>
                <a:latin typeface="Berlin Sans FB" pitchFamily="34" charset="0"/>
              </a:rPr>
              <a:t>perekam (rekorder) </a:t>
            </a:r>
            <a:r>
              <a:rPr lang="id-ID" sz="2800" dirty="0" smtClean="0">
                <a:latin typeface="Berlin Sans FB" pitchFamily="34" charset="0"/>
              </a:rPr>
              <a:t>lalu dibuat verbatimnya.</a:t>
            </a:r>
          </a:p>
          <a:p>
            <a:pPr>
              <a:buFont typeface="Wingdings" pitchFamily="2" charset="2"/>
              <a:buNone/>
            </a:pPr>
            <a:endParaRPr lang="id-ID" sz="2800" dirty="0" smtClean="0">
              <a:latin typeface="Berlin Sans FB" pitchFamily="34" charset="0"/>
            </a:endParaRPr>
          </a:p>
          <a:p>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447800"/>
            <a:ext cx="8229600" cy="4678363"/>
          </a:xfrm>
        </p:spPr>
        <p:txBody>
          <a:bodyPr/>
          <a:lstStyle/>
          <a:p>
            <a:pPr marL="0" indent="0">
              <a:lnSpc>
                <a:spcPct val="90000"/>
              </a:lnSpc>
              <a:spcAft>
                <a:spcPts val="1200"/>
              </a:spcAft>
              <a:buClr>
                <a:schemeClr val="tx1"/>
              </a:buClr>
              <a:buNone/>
            </a:pPr>
            <a:r>
              <a:rPr lang="id-ID" sz="2400" dirty="0" smtClean="0">
                <a:solidFill>
                  <a:srgbClr val="FF0000"/>
                </a:solidFill>
                <a:latin typeface="Berlin Sans FB" pitchFamily="34" charset="0"/>
              </a:rPr>
              <a:t>Hal-hal yang perlu dicatat:</a:t>
            </a:r>
          </a:p>
          <a:p>
            <a:pPr marL="0" indent="0">
              <a:lnSpc>
                <a:spcPct val="90000"/>
              </a:lnSpc>
              <a:spcAft>
                <a:spcPts val="1200"/>
              </a:spcAft>
              <a:buClr>
                <a:schemeClr val="tx1"/>
              </a:buClr>
              <a:buSzPct val="100000"/>
              <a:buNone/>
            </a:pPr>
            <a:r>
              <a:rPr lang="id-ID" sz="2400" dirty="0" smtClean="0">
                <a:latin typeface="Berlin Sans FB" pitchFamily="34" charset="0"/>
              </a:rPr>
              <a:t>Data pribadi klien: nama, jenis kelamin, usia, pendidikan, alamat, urutan dalam keluarga, status perkawinan, tanggal tes, keperluan tes, nama tester, </a:t>
            </a:r>
            <a:r>
              <a:rPr lang="id-ID" sz="2400" u="sng" dirty="0" smtClean="0">
                <a:solidFill>
                  <a:srgbClr val="FF0000"/>
                </a:solidFill>
                <a:latin typeface="Berlin Sans FB" pitchFamily="34" charset="0"/>
              </a:rPr>
              <a:t>masalah yang dihadapi klien.</a:t>
            </a:r>
          </a:p>
          <a:p>
            <a:pPr marL="0" indent="0">
              <a:lnSpc>
                <a:spcPct val="90000"/>
              </a:lnSpc>
              <a:buClr>
                <a:schemeClr val="tx1"/>
              </a:buClr>
              <a:buSzPct val="100000"/>
              <a:buNone/>
            </a:pPr>
            <a:r>
              <a:rPr lang="id-ID" sz="2400" dirty="0" smtClean="0">
                <a:solidFill>
                  <a:srgbClr val="FF0000"/>
                </a:solidFill>
                <a:latin typeface="Berlin Sans FB" pitchFamily="34" charset="0"/>
              </a:rPr>
              <a:t>Respon lengkap </a:t>
            </a:r>
            <a:r>
              <a:rPr lang="id-ID" sz="2400" dirty="0" smtClean="0">
                <a:latin typeface="Berlin Sans FB" pitchFamily="34" charset="0"/>
              </a:rPr>
              <a:t>klien termasuk </a:t>
            </a:r>
            <a:r>
              <a:rPr lang="id-ID" sz="2400" u="sng" dirty="0" smtClean="0">
                <a:solidFill>
                  <a:srgbClr val="FF0000"/>
                </a:solidFill>
                <a:latin typeface="Berlin Sans FB" pitchFamily="34" charset="0"/>
              </a:rPr>
              <a:t>observasi</a:t>
            </a:r>
            <a:r>
              <a:rPr lang="id-ID" sz="2400" u="sng" dirty="0" smtClean="0">
                <a:latin typeface="Berlin Sans FB" pitchFamily="34" charset="0"/>
              </a:rPr>
              <a:t> </a:t>
            </a:r>
            <a:r>
              <a:rPr lang="id-ID" sz="2400" dirty="0" smtClean="0">
                <a:latin typeface="Berlin Sans FB" pitchFamily="34" charset="0"/>
              </a:rPr>
              <a:t>tingkah laku </a:t>
            </a:r>
          </a:p>
          <a:p>
            <a:pPr marL="0" indent="0">
              <a:lnSpc>
                <a:spcPct val="90000"/>
              </a:lnSpc>
              <a:buClr>
                <a:schemeClr val="tx1"/>
              </a:buClr>
              <a:buNone/>
            </a:pPr>
            <a:r>
              <a:rPr lang="id-ID" sz="2400" dirty="0" smtClean="0">
                <a:latin typeface="Berlin Sans FB" pitchFamily="34" charset="0"/>
              </a:rPr>
              <a:t>Bila tester menggunakan perekam, pencatatan terhadap reaksi di luar reaksi verbal juga perlu dicatat secara tertulis. Perilaku adalah akibat langsung dari perasaan, sentimen, kecemasan, dan lain-lain yang timbul karena stimuli yang disajikan atau karena cerita yang dibuat klien.</a:t>
            </a:r>
          </a:p>
          <a:p>
            <a:pPr>
              <a:buFont typeface="Wingdings" pitchFamily="2" charset="2"/>
              <a:buNone/>
            </a:pPr>
            <a:endParaRPr lang="id-ID" sz="2400" dirty="0" smtClean="0">
              <a:latin typeface="Berlin Sans FB" pitchFamily="34" charset="0"/>
            </a:endParaRPr>
          </a:p>
          <a:p>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447800"/>
            <a:ext cx="8229600" cy="4678363"/>
          </a:xfrm>
        </p:spPr>
        <p:txBody>
          <a:bodyPr/>
          <a:lstStyle/>
          <a:p>
            <a:pPr>
              <a:spcAft>
                <a:spcPts val="1200"/>
              </a:spcAft>
              <a:buNone/>
            </a:pPr>
            <a:r>
              <a:rPr lang="id-ID" sz="2400" dirty="0" smtClean="0">
                <a:solidFill>
                  <a:srgbClr val="FF0000"/>
                </a:solidFill>
                <a:latin typeface="Berlin Sans FB" pitchFamily="34" charset="0"/>
              </a:rPr>
              <a:t>Umumnya yg diobservasi:</a:t>
            </a:r>
          </a:p>
          <a:p>
            <a:pPr>
              <a:spcAft>
                <a:spcPts val="1200"/>
              </a:spcAft>
            </a:pPr>
            <a:r>
              <a:rPr lang="id-ID" sz="2400" dirty="0" smtClean="0">
                <a:latin typeface="Berlin Sans FB" pitchFamily="34" charset="0"/>
              </a:rPr>
              <a:t>Perilaku </a:t>
            </a:r>
            <a:r>
              <a:rPr lang="id-ID" sz="2400" dirty="0" smtClean="0">
                <a:solidFill>
                  <a:srgbClr val="FF0000"/>
                </a:solidFill>
                <a:latin typeface="Berlin Sans FB" pitchFamily="34" charset="0"/>
              </a:rPr>
              <a:t>berulang</a:t>
            </a:r>
          </a:p>
          <a:p>
            <a:pPr>
              <a:spcAft>
                <a:spcPts val="1200"/>
              </a:spcAft>
            </a:pPr>
            <a:r>
              <a:rPr lang="id-ID" sz="2400" dirty="0" smtClean="0">
                <a:latin typeface="Berlin Sans FB" pitchFamily="34" charset="0"/>
              </a:rPr>
              <a:t>Perilaku yang </a:t>
            </a:r>
            <a:r>
              <a:rPr lang="id-ID" sz="2400" dirty="0" smtClean="0">
                <a:solidFill>
                  <a:srgbClr val="FF0000"/>
                </a:solidFill>
                <a:latin typeface="Berlin Sans FB" pitchFamily="34" charset="0"/>
              </a:rPr>
              <a:t>bermakna</a:t>
            </a:r>
            <a:r>
              <a:rPr lang="id-ID" sz="2400" dirty="0" smtClean="0">
                <a:latin typeface="Berlin Sans FB" pitchFamily="34" charset="0"/>
              </a:rPr>
              <a:t> (menggambarkan kebutuhan dan interaksi individu dengan lingkungan)</a:t>
            </a:r>
          </a:p>
          <a:p>
            <a:pPr>
              <a:spcAft>
                <a:spcPts val="1200"/>
              </a:spcAft>
            </a:pPr>
            <a:r>
              <a:rPr lang="id-ID" sz="2400" dirty="0" smtClean="0">
                <a:latin typeface="Berlin Sans FB" pitchFamily="34" charset="0"/>
              </a:rPr>
              <a:t>Perilaku </a:t>
            </a:r>
            <a:r>
              <a:rPr lang="id-ID" sz="2400" dirty="0" smtClean="0">
                <a:solidFill>
                  <a:srgbClr val="FF0000"/>
                </a:solidFill>
                <a:latin typeface="Berlin Sans FB" pitchFamily="34" charset="0"/>
              </a:rPr>
              <a:t>objektif,</a:t>
            </a:r>
            <a:r>
              <a:rPr lang="id-ID" sz="2400" dirty="0" smtClean="0">
                <a:latin typeface="Berlin Sans FB" pitchFamily="34" charset="0"/>
              </a:rPr>
              <a:t> tidak interpretatif</a:t>
            </a:r>
          </a:p>
          <a:p>
            <a:pPr>
              <a:lnSpc>
                <a:spcPct val="90000"/>
              </a:lnSpc>
              <a:buFont typeface="Wingdings" pitchFamily="2" charset="2"/>
              <a:buNone/>
            </a:pPr>
            <a:endParaRPr lang="id-ID" sz="2400" dirty="0" smtClean="0">
              <a:latin typeface="Berlin Sans FB" pitchFamily="34" charset="0"/>
            </a:endParaRPr>
          </a:p>
          <a:p>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381000"/>
          </a:xfrm>
        </p:spPr>
        <p:txBody>
          <a:bodyPr/>
          <a:lstStyle/>
          <a:p>
            <a:pPr>
              <a:spcBef>
                <a:spcPct val="50000"/>
              </a:spcBef>
            </a:pPr>
            <a:r>
              <a:rPr lang="id-ID" sz="3200" dirty="0" smtClean="0">
                <a:latin typeface="Arial" charset="0"/>
                <a:cs typeface="Arial" charset="0"/>
              </a:rPr>
              <a:t>Contoh</a:t>
            </a:r>
          </a:p>
        </p:txBody>
      </p:sp>
      <p:sp>
        <p:nvSpPr>
          <p:cNvPr id="4100" name="Content Placeholder 5"/>
          <p:cNvSpPr>
            <a:spLocks noGrp="1"/>
          </p:cNvSpPr>
          <p:nvPr>
            <p:ph idx="1"/>
          </p:nvPr>
        </p:nvSpPr>
        <p:spPr>
          <a:xfrm>
            <a:off x="457200" y="1219200"/>
            <a:ext cx="8229600" cy="4906963"/>
          </a:xfrm>
        </p:spPr>
        <p:txBody>
          <a:bodyPr/>
          <a:lstStyle/>
          <a:p>
            <a:r>
              <a:rPr lang="id-ID" sz="2000" dirty="0" smtClean="0"/>
              <a:t>Nama		: R.G</a:t>
            </a:r>
          </a:p>
          <a:p>
            <a:r>
              <a:rPr lang="id-ID" sz="2000" dirty="0" smtClean="0"/>
              <a:t>Jenis kelamin 		: Laki-laki</a:t>
            </a:r>
            <a:r>
              <a:rPr lang="en-US" sz="2000" dirty="0" smtClean="0"/>
              <a:t>		</a:t>
            </a:r>
            <a:endParaRPr lang="id-ID" sz="2000" dirty="0" smtClean="0"/>
          </a:p>
          <a:p>
            <a:r>
              <a:rPr lang="en-US" sz="2000" dirty="0" smtClean="0"/>
              <a:t>T</a:t>
            </a:r>
            <a:r>
              <a:rPr lang="id-ID" sz="2000" dirty="0" smtClean="0"/>
              <a:t>empat, </a:t>
            </a:r>
            <a:r>
              <a:rPr lang="en-US" sz="2000" dirty="0" smtClean="0"/>
              <a:t>T</a:t>
            </a:r>
            <a:r>
              <a:rPr lang="id-ID" sz="2000" dirty="0" smtClean="0"/>
              <a:t>gl Lahir	</a:t>
            </a:r>
            <a:r>
              <a:rPr lang="en-US" sz="2000" dirty="0" smtClean="0"/>
              <a:t>: Bangka, </a:t>
            </a:r>
            <a:r>
              <a:rPr lang="id-ID" sz="2000" dirty="0" smtClean="0"/>
              <a:t>07 Juli 1988</a:t>
            </a:r>
          </a:p>
          <a:p>
            <a:r>
              <a:rPr lang="id-ID" sz="2000" dirty="0" smtClean="0"/>
              <a:t>Alamat		: BG. blok F2 no 11, Jakarta.</a:t>
            </a:r>
          </a:p>
          <a:p>
            <a:r>
              <a:rPr lang="id-ID" sz="2000" dirty="0" smtClean="0"/>
              <a:t>Anak ke		: 1 dari 3 Bersaudara</a:t>
            </a:r>
          </a:p>
          <a:p>
            <a:r>
              <a:rPr lang="id-ID" sz="2000" dirty="0" smtClean="0"/>
              <a:t>Agama		: Budha</a:t>
            </a:r>
          </a:p>
          <a:p>
            <a:r>
              <a:rPr lang="id-ID" sz="2000" dirty="0" smtClean="0"/>
              <a:t>Suku Bangsa		: Keturunan China</a:t>
            </a:r>
          </a:p>
          <a:p>
            <a:r>
              <a:rPr lang="id-ID" sz="2000" dirty="0" smtClean="0"/>
              <a:t>Status		: Remaja Akhir/ Belum Menikah</a:t>
            </a:r>
          </a:p>
          <a:p>
            <a:r>
              <a:rPr lang="id-ID" sz="2000" dirty="0" smtClean="0"/>
              <a:t>Profesi/Pekerjaan	: Mahasiswa</a:t>
            </a:r>
          </a:p>
          <a:p>
            <a:pPr>
              <a:buNone/>
            </a:pPr>
            <a:r>
              <a:rPr lang="id-ID" sz="2000" dirty="0" smtClean="0"/>
              <a:t>---------------------------------------------------------------</a:t>
            </a:r>
          </a:p>
          <a:p>
            <a:r>
              <a:rPr lang="id-ID" sz="2000" dirty="0" smtClean="0"/>
              <a:t>Tempat/Tgl Tes	: Jakarta/ 3 Oktober 2010</a:t>
            </a:r>
          </a:p>
          <a:p>
            <a:r>
              <a:rPr lang="id-ID" sz="2000" dirty="0" smtClean="0"/>
              <a:t>Tujuan Tes		: Konseling Masalah Pribadi</a:t>
            </a:r>
          </a:p>
          <a:p>
            <a:r>
              <a:rPr lang="id-ID" sz="2000" dirty="0" smtClean="0"/>
              <a:t>Tester		: DSP</a:t>
            </a:r>
          </a:p>
          <a:p>
            <a:pPr>
              <a:buNone/>
            </a:pPr>
            <a:endParaRPr lang="id-ID" sz="2000" dirty="0" smtClean="0"/>
          </a:p>
          <a:p>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lvl="0">
              <a:spcBef>
                <a:spcPct val="50000"/>
              </a:spcBef>
            </a:pPr>
            <a:r>
              <a:rPr lang="id-ID" sz="3200" b="1" dirty="0" smtClean="0"/>
              <a:t>Data Respon Verbal Klien untuk Tiap Kartu.</a:t>
            </a:r>
            <a:endParaRPr lang="id-ID" sz="3200" dirty="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pPr>
              <a:buNone/>
            </a:pPr>
            <a:r>
              <a:rPr lang="id-ID" sz="2000" dirty="0" smtClean="0"/>
              <a:t>Kartu 1. Waktu 5’.42”</a:t>
            </a:r>
          </a:p>
          <a:p>
            <a:r>
              <a:rPr lang="id-ID" sz="2000" dirty="0" smtClean="0"/>
              <a:t>“Ini seorang anak laki-laki sebelumnya disuruh kedua orang tuanya main alat musik biola. Pada saat menjalankan mulai merasa bosan main biola dan akhirnya tidak mau bermain biola lagi”.</a:t>
            </a:r>
          </a:p>
          <a:p>
            <a:pPr marL="711200">
              <a:buNone/>
              <a:tabLst>
                <a:tab pos="534988" algn="l"/>
              </a:tabLst>
            </a:pPr>
            <a:r>
              <a:rPr lang="id-ID" sz="2000" dirty="0" smtClean="0"/>
              <a:t> </a:t>
            </a:r>
            <a:r>
              <a:rPr lang="id-ID" sz="1800" dirty="0" smtClean="0"/>
              <a:t>INQ (inquiry):</a:t>
            </a:r>
          </a:p>
          <a:p>
            <a:pPr marL="628650" indent="-166688">
              <a:buNone/>
              <a:tabLst>
                <a:tab pos="534988" algn="l"/>
              </a:tabLst>
            </a:pPr>
            <a:r>
              <a:rPr lang="id-ID" sz="1800" dirty="0" smtClean="0"/>
              <a:t>Q: (kenapa orangtuanya menyuruh main biola?) mungkin orang tuanya apa…ehmm….mengetahui bakat anaknya, tapi sebenarnya anaknya belum dites tentang apa yang dia bisa sebenarnya. </a:t>
            </a:r>
          </a:p>
          <a:p>
            <a:pPr marL="628650" indent="-166688">
              <a:buNone/>
              <a:tabLst>
                <a:tab pos="534988" algn="l"/>
              </a:tabLst>
            </a:pPr>
            <a:r>
              <a:rPr lang="id-ID" sz="1800" dirty="0" smtClean="0"/>
              <a:t>Q: (kira-kira orang tuanya seperti apa menurutmu?) mungkin orangtuanya itu punya niat baik, buat masa depan anaknya, tapi anaknya sendiri masih usia anak, belum memikirkan masa depan, disuruh les ya les aja. Dia jalankan, lama kelamaan bosan karena kegiatan yang belum dia sukai sama sekali.</a:t>
            </a:r>
          </a:p>
          <a:p>
            <a:pPr marL="628650" indent="-166688">
              <a:buNone/>
              <a:tabLst>
                <a:tab pos="534988" algn="l"/>
              </a:tabLst>
            </a:pPr>
            <a:r>
              <a:rPr lang="id-ID" sz="1800" dirty="0" smtClean="0"/>
              <a:t>Q: (menurutmu anaknya itu seperti apa?) mungkin agak pendiam, mempunyai misi tersendiri yang belum saatnya dijelaskan, tapi punya gambaran yang akan dia lakukan ke depannya. Ya ambisius.</a:t>
            </a:r>
          </a:p>
          <a:p>
            <a:pPr>
              <a:buNone/>
            </a:pPr>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228600"/>
          </a:xfrm>
        </p:spPr>
        <p:txBody>
          <a:bodyPr/>
          <a:lstStyle/>
          <a:p>
            <a:pPr>
              <a:spcBef>
                <a:spcPct val="50000"/>
              </a:spcBef>
            </a:pPr>
            <a:endParaRPr lang="id-ID" sz="3200" dirty="0" smtClean="0">
              <a:latin typeface="Arial" charset="0"/>
              <a:cs typeface="Arial" charset="0"/>
            </a:endParaRPr>
          </a:p>
        </p:txBody>
      </p:sp>
      <p:sp>
        <p:nvSpPr>
          <p:cNvPr id="6148" name="Content Placeholder 5"/>
          <p:cNvSpPr>
            <a:spLocks noGrp="1"/>
          </p:cNvSpPr>
          <p:nvPr>
            <p:ph idx="1"/>
          </p:nvPr>
        </p:nvSpPr>
        <p:spPr>
          <a:xfrm>
            <a:off x="457200" y="1143000"/>
            <a:ext cx="8229600" cy="4983163"/>
          </a:xfrm>
        </p:spPr>
        <p:txBody>
          <a:bodyPr/>
          <a:lstStyle/>
          <a:p>
            <a:pPr>
              <a:buNone/>
            </a:pPr>
            <a:r>
              <a:rPr lang="id-ID" sz="2400" dirty="0" smtClean="0"/>
              <a:t>Kartu 2. Waktu: 6’.24”.</a:t>
            </a:r>
          </a:p>
          <a:p>
            <a:r>
              <a:rPr lang="id-ID" sz="2000" dirty="0" smtClean="0"/>
              <a:t>“</a:t>
            </a:r>
            <a:r>
              <a:rPr lang="fi-FI" sz="2000" dirty="0" smtClean="0"/>
              <a:t>Ini… apa.</a:t>
            </a:r>
            <a:r>
              <a:rPr lang="id-ID" sz="2000" dirty="0" smtClean="0"/>
              <a:t>.</a:t>
            </a:r>
            <a:r>
              <a:rPr lang="fi-FI" sz="2000" dirty="0" smtClean="0"/>
              <a:t>.seorang wanita remaja pengen pergi untuk melanjutkan pendidikan. Pergi ninggalin rumah</a:t>
            </a:r>
            <a:r>
              <a:rPr lang="id-ID" sz="2000" dirty="0" smtClean="0"/>
              <a:t> </a:t>
            </a:r>
            <a:r>
              <a:rPr lang="fi-FI" sz="2000" dirty="0" smtClean="0"/>
              <a:t>…………</a:t>
            </a:r>
            <a:r>
              <a:rPr lang="id-ID" sz="2000" dirty="0" smtClean="0"/>
              <a:t>.... (observasi: jeda waktu cukup lama)</a:t>
            </a:r>
            <a:r>
              <a:rPr lang="fi-FI" sz="2000" dirty="0" smtClean="0"/>
              <a:t> sebelumnya dia itu sekolah, bertempat tinggal di situ sama orang tuanya, kakak, ibunya. Sekolah kayanya berprestasi, melanjutkan mendapatkan pendidikan di luar. Akhirnya dia memutuskan untuk pergi juga</a:t>
            </a:r>
            <a:r>
              <a:rPr lang="id-ID" sz="2000" dirty="0" smtClean="0"/>
              <a:t>”</a:t>
            </a:r>
            <a:r>
              <a:rPr lang="fi-FI" sz="2000" dirty="0" smtClean="0"/>
              <a:t>.</a:t>
            </a:r>
            <a:endParaRPr lang="id-ID" sz="2000" dirty="0" smtClean="0"/>
          </a:p>
          <a:p>
            <a:pPr marL="627063">
              <a:buNone/>
            </a:pPr>
            <a:r>
              <a:rPr lang="id-ID" sz="1800" dirty="0" smtClean="0"/>
              <a:t>	</a:t>
            </a:r>
            <a:r>
              <a:rPr lang="fi-FI" sz="1800" dirty="0" smtClean="0"/>
              <a:t>INQ</a:t>
            </a:r>
            <a:r>
              <a:rPr lang="id-ID" sz="1800" dirty="0" smtClean="0"/>
              <a:t>UIRY</a:t>
            </a:r>
            <a:r>
              <a:rPr lang="fi-FI" sz="1800" dirty="0" smtClean="0"/>
              <a:t>:</a:t>
            </a:r>
            <a:endParaRPr lang="id-ID" sz="1800" dirty="0" smtClean="0"/>
          </a:p>
          <a:p>
            <a:pPr marL="627063">
              <a:buNone/>
            </a:pPr>
            <a:r>
              <a:rPr lang="id-ID" sz="1800" dirty="0" smtClean="0"/>
              <a:t>	Q: </a:t>
            </a:r>
            <a:r>
              <a:rPr lang="fi-FI" sz="1800" dirty="0" smtClean="0"/>
              <a:t>(kenapa dengan sekolahnya di situ?) karena sekolah jenjang yang lebih tinggi tidak ada di sekitar ini jadi ingin ke luar, merantau untuk mendapat yang lebih, mencapai cita-cita yang tidak ada di sini. </a:t>
            </a:r>
            <a:endParaRPr lang="id-ID" sz="1800" dirty="0" smtClean="0"/>
          </a:p>
          <a:p>
            <a:pPr marL="627063">
              <a:buNone/>
            </a:pPr>
            <a:r>
              <a:rPr lang="id-ID" sz="1800" dirty="0" smtClean="0"/>
              <a:t>	Q: </a:t>
            </a:r>
            <a:r>
              <a:rPr lang="fi-FI" sz="1800" dirty="0" smtClean="0"/>
              <a:t>(kakaknya, ibunya, gimana?) ibunya, kaya bangga ama anaknya mengejar mimpinya, kakanya mendukung, keluarganya mendukung intinya.</a:t>
            </a:r>
            <a:endParaRPr lang="id-ID" sz="1800" dirty="0" smtClean="0">
              <a:latin typeface="Arial" charset="0"/>
              <a:cs typeface="Arial" charset="0"/>
            </a:endParaRPr>
          </a:p>
          <a:p>
            <a:endParaRPr lang="id-ID" sz="2400" dirty="0" smtClean="0"/>
          </a:p>
          <a:p>
            <a:pPr>
              <a:buNone/>
            </a:pPr>
            <a:r>
              <a:rPr lang="fi-FI" sz="2400" dirty="0" smtClean="0"/>
              <a:t> </a:t>
            </a:r>
            <a:endParaRPr lang="id-ID" sz="2400"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Contoh lain.</a:t>
            </a:r>
          </a:p>
        </p:txBody>
      </p:sp>
      <p:sp>
        <p:nvSpPr>
          <p:cNvPr id="7172" name="Content Placeholder 5"/>
          <p:cNvSpPr>
            <a:spLocks noGrp="1"/>
          </p:cNvSpPr>
          <p:nvPr>
            <p:ph idx="1"/>
          </p:nvPr>
        </p:nvSpPr>
        <p:spPr>
          <a:xfrm>
            <a:off x="457200" y="1524000"/>
            <a:ext cx="8229600" cy="4602163"/>
          </a:xfrm>
        </p:spPr>
        <p:txBody>
          <a:bodyPr/>
          <a:lstStyle/>
          <a:p>
            <a:pPr>
              <a:buNone/>
            </a:pPr>
            <a:r>
              <a:rPr lang="id-ID" sz="2200" dirty="0" smtClean="0">
                <a:latin typeface="Arial" charset="0"/>
                <a:cs typeface="Arial" charset="0"/>
              </a:rPr>
              <a:t>Kartu 1. Wkt: 4’.30”</a:t>
            </a:r>
          </a:p>
          <a:p>
            <a:pPr>
              <a:buNone/>
            </a:pPr>
            <a:r>
              <a:rPr lang="id-ID" sz="2200" dirty="0" smtClean="0">
                <a:latin typeface="Arial" charset="0"/>
                <a:cs typeface="Arial" charset="0"/>
              </a:rPr>
              <a:t>	“The boy has to learn to play violin from the parents. But he doesn’t want. He has to practice everyday. But actually he wants to play football. But as he doesn’t practice he will get punishment”. </a:t>
            </a:r>
          </a:p>
          <a:p>
            <a:pPr>
              <a:buNone/>
            </a:pPr>
            <a:r>
              <a:rPr lang="id-ID" sz="2200" dirty="0" smtClean="0">
                <a:latin typeface="Arial" charset="0"/>
                <a:cs typeface="Arial" charset="0"/>
              </a:rPr>
              <a:t>Q: perasaannya sedikit takut for punishment. So as he plays for two years, he feels a lot of stress, the boy isn’t happy. He wants to destroy his violin, but he will not. </a:t>
            </a:r>
          </a:p>
          <a:p>
            <a:pPr>
              <a:buNone/>
            </a:pPr>
            <a:r>
              <a:rPr lang="id-ID" sz="2200" dirty="0" smtClean="0">
                <a:latin typeface="Arial" charset="0"/>
                <a:cs typeface="Arial" charset="0"/>
              </a:rPr>
              <a:t>Q: (punishment) after dinner no football anymore, straight to bed.</a:t>
            </a:r>
          </a:p>
          <a:p>
            <a:pPr>
              <a:buNone/>
            </a:pPr>
            <a:r>
              <a:rPr lang="id-ID" sz="2200" dirty="0" smtClean="0">
                <a:latin typeface="Arial" charset="0"/>
                <a:cs typeface="Arial" charset="0"/>
              </a:rPr>
              <a:t>	Finnally, he never will listen to violin music anymore. actually he likes music rock.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Contoh lain.</a:t>
            </a:r>
          </a:p>
        </p:txBody>
      </p:sp>
      <p:sp>
        <p:nvSpPr>
          <p:cNvPr id="7172" name="Content Placeholder 5"/>
          <p:cNvSpPr>
            <a:spLocks noGrp="1"/>
          </p:cNvSpPr>
          <p:nvPr>
            <p:ph idx="1"/>
          </p:nvPr>
        </p:nvSpPr>
        <p:spPr>
          <a:xfrm>
            <a:off x="457200" y="1524000"/>
            <a:ext cx="8229600" cy="4602163"/>
          </a:xfrm>
        </p:spPr>
        <p:txBody>
          <a:bodyPr/>
          <a:lstStyle/>
          <a:p>
            <a:pPr>
              <a:buNone/>
            </a:pPr>
            <a:r>
              <a:rPr lang="id-ID" sz="2000" dirty="0" smtClean="0">
                <a:latin typeface="Arial" charset="0"/>
                <a:cs typeface="Arial" charset="0"/>
              </a:rPr>
              <a:t>Kartu 1. Wkt: 3’21’’</a:t>
            </a:r>
          </a:p>
          <a:p>
            <a:pPr>
              <a:buNone/>
            </a:pPr>
            <a:r>
              <a:rPr lang="id-ID" sz="2000" dirty="0" smtClean="0">
                <a:latin typeface="Arial" charset="0"/>
                <a:cs typeface="Arial" charset="0"/>
              </a:rPr>
              <a:t>	</a:t>
            </a:r>
            <a:r>
              <a:rPr lang="id-ID" sz="2000" dirty="0" smtClean="0">
                <a:cs typeface="Arial" charset="0"/>
              </a:rPr>
              <a:t>“Seorang anak laki-laki besok akan menghadapi ujian, maka ia harus mempersiapkan dirinya dengan membaca &amp; menghafal. Ia sedang berpikir dan memejamkan mata untuk mengingat pelajaran yg sdh dipelajarinya. Akhirnya ia dapat menghafal semua materi ujian”</a:t>
            </a:r>
          </a:p>
          <a:p>
            <a:pPr>
              <a:buNone/>
            </a:pPr>
            <a:r>
              <a:rPr lang="id-ID" sz="2200" dirty="0" smtClean="0">
                <a:latin typeface="Arial" charset="0"/>
                <a:cs typeface="Arial" charset="0"/>
              </a:rPr>
              <a:t>Q:.........................</a:t>
            </a:r>
          </a:p>
          <a:p>
            <a:pPr>
              <a:buNone/>
            </a:pPr>
            <a:r>
              <a:rPr lang="id-ID" sz="2200" dirty="0" smtClean="0">
                <a:latin typeface="Arial" charset="0"/>
                <a:cs typeface="Arial" charset="0"/>
              </a:rPr>
              <a:t>Q:.........................</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1444</TotalTime>
  <Words>392</Words>
  <Application>Microsoft Office PowerPoint</Application>
  <PresentationFormat>On-screen Show (4:3)</PresentationFormat>
  <Paragraphs>75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PENCATATAN DATA</vt:lpstr>
      <vt:lpstr>Slide 3</vt:lpstr>
      <vt:lpstr>Slide 4</vt:lpstr>
      <vt:lpstr>Contoh</vt:lpstr>
      <vt:lpstr>Data Respon Verbal Klien untuk Tiap Kartu.</vt:lpstr>
      <vt:lpstr>Slide 7</vt:lpstr>
      <vt:lpstr>Contoh lain.</vt:lpstr>
      <vt:lpstr>Contoh lain.</vt:lpstr>
      <vt:lpstr>Contoh lain.</vt:lpstr>
      <vt:lpstr>LATIHAN INQUIRY</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psikologi</cp:lastModifiedBy>
  <cp:revision>228</cp:revision>
  <dcterms:created xsi:type="dcterms:W3CDTF">2010-08-24T06:47:44Z</dcterms:created>
  <dcterms:modified xsi:type="dcterms:W3CDTF">2018-09-24T09:02:21Z</dcterms:modified>
</cp:coreProperties>
</file>