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316" r:id="rId2"/>
    <p:sldId id="366" r:id="rId3"/>
    <p:sldId id="367" r:id="rId4"/>
    <p:sldId id="368" r:id="rId5"/>
    <p:sldId id="369" r:id="rId6"/>
    <p:sldId id="370" r:id="rId7"/>
    <p:sldId id="371" r:id="rId8"/>
    <p:sldId id="372" r:id="rId9"/>
    <p:sldId id="373" r:id="rId10"/>
    <p:sldId id="374" r:id="rId11"/>
    <p:sldId id="375" r:id="rId12"/>
    <p:sldId id="385" r:id="rId13"/>
    <p:sldId id="386" r:id="rId14"/>
    <p:sldId id="387" r:id="rId15"/>
    <p:sldId id="382" r:id="rId16"/>
    <p:sldId id="383" r:id="rId17"/>
    <p:sldId id="384" r:id="rId18"/>
    <p:sldId id="379" r:id="rId19"/>
    <p:sldId id="380" r:id="rId20"/>
    <p:sldId id="388" r:id="rId21"/>
    <p:sldId id="389" r:id="rId22"/>
    <p:sldId id="390" r:id="rId23"/>
    <p:sldId id="381" r:id="rId24"/>
    <p:sldId id="376" r:id="rId25"/>
    <p:sldId id="393" r:id="rId26"/>
    <p:sldId id="392" r:id="rId27"/>
    <p:sldId id="391" r:id="rId28"/>
    <p:sldId id="395" r:id="rId29"/>
    <p:sldId id="394" r:id="rId30"/>
    <p:sldId id="398" r:id="rId31"/>
    <p:sldId id="397" r:id="rId32"/>
    <p:sldId id="377"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92" autoAdjust="0"/>
    <p:restoredTop sz="93190" autoAdjust="0"/>
  </p:normalViewPr>
  <p:slideViewPr>
    <p:cSldViewPr>
      <p:cViewPr>
        <p:scale>
          <a:sx n="80" d="100"/>
          <a:sy n="80" d="100"/>
        </p:scale>
        <p:origin x="-1704" y="-1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BAD9994-8B66-42A9-843D-4EDD41EEFC37}" type="datetimeFigureOut">
              <a:rPr lang="id-ID"/>
              <a:pPr>
                <a:defRPr/>
              </a:pPr>
              <a:t>24/09/2018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3D63DFF-B590-44B9-9E8F-00F9905D4A27}"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7B7DE62-EDA4-47CC-84F7-F27639E2FC06}" type="slidenum">
              <a:rPr lang="id-ID" smtClean="0"/>
              <a:pPr>
                <a:defRPr/>
              </a:pPr>
              <a:t>2</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6470923-B58C-49EA-B25B-17DD72755D5F}" type="slidenum">
              <a:rPr lang="id-ID" smtClean="0"/>
              <a:pPr>
                <a:defRPr/>
              </a:pPr>
              <a:t>11</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BD5A763D-2377-497D-B286-CB371D14DDCD}" type="slidenum">
              <a:rPr lang="id-ID" smtClean="0"/>
              <a:pPr>
                <a:defRPr/>
              </a:pPr>
              <a:t>12</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E0CD2F9-C36A-494D-BE84-944A467C84D9}" type="slidenum">
              <a:rPr lang="id-ID" smtClean="0"/>
              <a:pPr>
                <a:defRPr/>
              </a:pPr>
              <a:t>13</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512F1997-02CD-4E01-95B5-D5DB03AF7126}" type="slidenum">
              <a:rPr lang="id-ID" smtClean="0"/>
              <a:pPr>
                <a:defRPr/>
              </a:pPr>
              <a:t>14</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BD5A763D-2377-497D-B286-CB371D14DDCD}" type="slidenum">
              <a:rPr lang="id-ID" smtClean="0"/>
              <a:pPr>
                <a:defRPr/>
              </a:pPr>
              <a:t>15</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E0CD2F9-C36A-494D-BE84-944A467C84D9}" type="slidenum">
              <a:rPr lang="id-ID" smtClean="0"/>
              <a:pPr>
                <a:defRPr/>
              </a:pPr>
              <a:t>16</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512F1997-02CD-4E01-95B5-D5DB03AF7126}" type="slidenum">
              <a:rPr lang="id-ID" smtClean="0"/>
              <a:pPr>
                <a:defRPr/>
              </a:pPr>
              <a:t>17</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BD5A763D-2377-497D-B286-CB371D14DDCD}" type="slidenum">
              <a:rPr lang="id-ID" smtClean="0"/>
              <a:pPr>
                <a:defRPr/>
              </a:pPr>
              <a:t>18</a:t>
            </a:fld>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E0CD2F9-C36A-494D-BE84-944A467C84D9}" type="slidenum">
              <a:rPr lang="id-ID" smtClean="0"/>
              <a:pPr>
                <a:defRPr/>
              </a:pPr>
              <a:t>19</a:t>
            </a:fld>
            <a:endParaRPr lang="id-ID"/>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512F1997-02CD-4E01-95B5-D5DB03AF7126}" type="slidenum">
              <a:rPr lang="id-ID" smtClean="0"/>
              <a:pPr>
                <a:defRPr/>
              </a:pPr>
              <a:t>20</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8A467ED-646B-4F87-8EDF-39E130249183}" type="slidenum">
              <a:rPr lang="id-ID" smtClean="0"/>
              <a:pPr>
                <a:defRPr/>
              </a:pPr>
              <a:t>3</a:t>
            </a:fld>
            <a:endParaRPr lang="id-ID"/>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BD5A763D-2377-497D-B286-CB371D14DDCD}" type="slidenum">
              <a:rPr lang="id-ID" smtClean="0"/>
              <a:pPr>
                <a:defRPr/>
              </a:pPr>
              <a:t>21</a:t>
            </a:fld>
            <a:endParaRPr lang="id-ID"/>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E0CD2F9-C36A-494D-BE84-944A467C84D9}" type="slidenum">
              <a:rPr lang="id-ID" smtClean="0"/>
              <a:pPr>
                <a:defRPr/>
              </a:pPr>
              <a:t>22</a:t>
            </a:fld>
            <a:endParaRPr lang="id-ID"/>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512F1997-02CD-4E01-95B5-D5DB03AF7126}" type="slidenum">
              <a:rPr lang="id-ID" smtClean="0"/>
              <a:pPr>
                <a:defRPr/>
              </a:pPr>
              <a:t>23</a:t>
            </a:fld>
            <a:endParaRPr lang="id-ID"/>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BD5A763D-2377-497D-B286-CB371D14DDCD}" type="slidenum">
              <a:rPr lang="id-ID" smtClean="0"/>
              <a:pPr>
                <a:defRPr/>
              </a:pPr>
              <a:t>24</a:t>
            </a:fld>
            <a:endParaRPr lang="id-ID"/>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E0CD2F9-C36A-494D-BE84-944A467C84D9}" type="slidenum">
              <a:rPr lang="id-ID" smtClean="0"/>
              <a:pPr>
                <a:defRPr/>
              </a:pPr>
              <a:t>25</a:t>
            </a:fld>
            <a:endParaRPr lang="id-ID"/>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E0CD2F9-C36A-494D-BE84-944A467C84D9}" type="slidenum">
              <a:rPr lang="id-ID" smtClean="0"/>
              <a:pPr>
                <a:defRPr/>
              </a:pPr>
              <a:t>26</a:t>
            </a:fld>
            <a:endParaRPr lang="id-ID"/>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E0CD2F9-C36A-494D-BE84-944A467C84D9}" type="slidenum">
              <a:rPr lang="id-ID" smtClean="0"/>
              <a:pPr>
                <a:defRPr/>
              </a:pPr>
              <a:t>27</a:t>
            </a:fld>
            <a:endParaRPr lang="id-ID"/>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E0CD2F9-C36A-494D-BE84-944A467C84D9}" type="slidenum">
              <a:rPr lang="id-ID" smtClean="0"/>
              <a:pPr>
                <a:defRPr/>
              </a:pPr>
              <a:t>28</a:t>
            </a:fld>
            <a:endParaRPr lang="id-ID"/>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E0CD2F9-C36A-494D-BE84-944A467C84D9}" type="slidenum">
              <a:rPr lang="id-ID" smtClean="0"/>
              <a:pPr>
                <a:defRPr/>
              </a:pPr>
              <a:t>29</a:t>
            </a:fld>
            <a:endParaRPr lang="id-ID"/>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E0CD2F9-C36A-494D-BE84-944A467C84D9}" type="slidenum">
              <a:rPr lang="id-ID" smtClean="0"/>
              <a:pPr>
                <a:defRPr/>
              </a:pPr>
              <a:t>30</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3664C3F-DB19-4B2F-AEE5-75CC8B5EBDA8}" type="slidenum">
              <a:rPr lang="id-ID" smtClean="0"/>
              <a:pPr>
                <a:defRPr/>
              </a:pPr>
              <a:t>4</a:t>
            </a:fld>
            <a:endParaRPr lang="id-ID"/>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E0CD2F9-C36A-494D-BE84-944A467C84D9}" type="slidenum">
              <a:rPr lang="id-ID" smtClean="0"/>
              <a:pPr>
                <a:defRPr/>
              </a:pPr>
              <a:t>31</a:t>
            </a:fld>
            <a:endParaRPr lang="id-ID"/>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E0CD2F9-C36A-494D-BE84-944A467C84D9}" type="slidenum">
              <a:rPr lang="id-ID" smtClean="0"/>
              <a:pPr>
                <a:defRPr/>
              </a:pPr>
              <a:t>32</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990B743-B831-45A9-BF78-62D196B636F3}"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2EA8F09-C3FF-439F-ABBA-DFEA7E10416E}"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A786645-2B25-4B56-A667-334AD0A464AA}"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07A898F-DD74-406A-BD44-581C6CCC1C49}" type="slidenum">
              <a:rPr lang="id-ID" smtClean="0"/>
              <a:pPr>
                <a:defRPr/>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AFE424C-5AE5-47A7-860F-C09DAFD8E39E}" type="slidenum">
              <a:rPr lang="id-ID" smtClean="0"/>
              <a:pPr>
                <a:defRPr/>
              </a:pPr>
              <a:t>9</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A2DC84B5-ABDA-4035-AE90-201B820FDE1B}"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FCE25E3-F110-4F3F-95A7-6D9C98FA1E12}" type="datetime1">
              <a:rPr lang="en-US"/>
              <a:pPr>
                <a:defRPr/>
              </a:pPr>
              <a:t>9/24/2018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72B481-A8E9-4DAF-BEDA-F10E84006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FCBCFF2-B325-4AB9-9DAD-4DF8EB695E31}" type="datetime1">
              <a:rPr lang="en-US"/>
              <a:pPr>
                <a:defRPr/>
              </a:pPr>
              <a:t>9/24/2018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D6902F-9E75-418D-90DB-543D546187B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EE0DC59-1520-45A5-A302-0F0015187563}" type="datetime1">
              <a:rPr lang="en-US"/>
              <a:pPr>
                <a:defRPr/>
              </a:pPr>
              <a:t>9/24/2018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16A1D6-F776-47F5-A482-2E4731E6489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F1E11BD-187E-41CF-8D23-40FEB69E13BE}" type="datetime1">
              <a:rPr lang="en-US"/>
              <a:pPr>
                <a:defRPr/>
              </a:pPr>
              <a:t>9/24/2018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977640-66DD-42A4-8A01-F31C5BE858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B858FC9-9E47-420A-A260-E021AEA43134}" type="datetime1">
              <a:rPr lang="en-US"/>
              <a:pPr>
                <a:defRPr/>
              </a:pPr>
              <a:t>9/24/2018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1FA8C5-378E-4F19-832C-C7736A2FC6E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ADA95F6-359C-49CD-AF61-B97177C09FF1}" type="datetime1">
              <a:rPr lang="en-US"/>
              <a:pPr>
                <a:defRPr/>
              </a:pPr>
              <a:t>9/24/2018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F3AD7CF-5B4E-4B94-BBA4-37D5E4CE29C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A9A1491-92DC-494C-B2E9-6AD2DA42430E}" type="datetime1">
              <a:rPr lang="en-US"/>
              <a:pPr>
                <a:defRPr/>
              </a:pPr>
              <a:t>9/24/2018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4A5EE42-2A33-44D2-AB36-04E0F72C56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35B90D1-3439-47CF-A960-AFE7076A4449}" type="datetime1">
              <a:rPr lang="en-US"/>
              <a:pPr>
                <a:defRPr/>
              </a:pPr>
              <a:t>9/24/2018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6E5B86C-FA6E-4157-9BBA-F4FFE33FD9F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6E1D6B6-B74F-47CC-A6DB-67086F6E1006}" type="datetime1">
              <a:rPr lang="en-US"/>
              <a:pPr>
                <a:defRPr/>
              </a:pPr>
              <a:t>9/24/2018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28EDACA-6DBA-4838-8D60-FD435A871E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A92ED30-2511-4EDB-84D1-7623725E25B5}" type="datetime1">
              <a:rPr lang="en-US"/>
              <a:pPr>
                <a:defRPr/>
              </a:pPr>
              <a:t>9/24/2018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51C48A-639A-4654-9CBB-79980C6765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69483CF-E6BF-4B2D-B579-F86FAE75D4D0}" type="datetime1">
              <a:rPr lang="en-US"/>
              <a:pPr>
                <a:defRPr/>
              </a:pPr>
              <a:t>9/24/2018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A996401-F507-4367-BA2F-AD58952E06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FE48D91-91F1-4CEB-982F-0C0FE00241F5}" type="datetime1">
              <a:rPr lang="en-US"/>
              <a:pPr>
                <a:defRPr/>
              </a:pPr>
              <a:t>9/24/2018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4E04CCB9-7BB7-4521-9C44-9C86662B55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cstate="print"/>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00400" y="3810000"/>
            <a:ext cx="5638800" cy="1077218"/>
          </a:xfrm>
          <a:prstGeom prst="rect">
            <a:avLst/>
          </a:prstGeom>
          <a:noFill/>
          <a:ln w="9525">
            <a:noFill/>
            <a:miter lim="800000"/>
            <a:headEnd/>
            <a:tailEnd/>
          </a:ln>
        </p:spPr>
        <p:txBody>
          <a:bodyPr wrap="square">
            <a:spAutoFit/>
          </a:bodyPr>
          <a:lstStyle/>
          <a:p>
            <a:pPr algn="ctr"/>
            <a:r>
              <a:rPr lang="id-ID" sz="2400" b="1" dirty="0" smtClean="0">
                <a:solidFill>
                  <a:schemeClr val="bg1"/>
                </a:solidFill>
              </a:rPr>
              <a:t>Pertemuan 5:</a:t>
            </a:r>
          </a:p>
          <a:p>
            <a:pPr algn="ctr"/>
            <a:r>
              <a:rPr lang="id-ID" sz="2400" b="1" dirty="0" smtClean="0">
                <a:solidFill>
                  <a:schemeClr val="bg1"/>
                </a:solidFill>
              </a:rPr>
              <a:t>KARAKTERISTIK TIAP KARTU </a:t>
            </a:r>
            <a:r>
              <a:rPr lang="id-ID" sz="2400" b="1" dirty="0" smtClean="0">
                <a:solidFill>
                  <a:schemeClr val="bg1"/>
                </a:solidFill>
              </a:rPr>
              <a:t>T.A.T</a:t>
            </a:r>
          </a:p>
          <a:p>
            <a:pPr algn="ctr"/>
            <a:r>
              <a:rPr lang="id-ID" sz="1600" b="1" dirty="0" smtClean="0">
                <a:solidFill>
                  <a:schemeClr val="bg1"/>
                </a:solidFill>
              </a:rPr>
              <a:t>(Oleh : Winanti S.Respati &amp; Sulis Mariyanti)</a:t>
            </a:r>
            <a:endParaRPr lang="en-US" sz="16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3315"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Gambar 7 BM</a:t>
            </a:r>
          </a:p>
        </p:txBody>
      </p:sp>
      <p:sp>
        <p:nvSpPr>
          <p:cNvPr id="13316" name="Content Placeholder 5"/>
          <p:cNvSpPr>
            <a:spLocks noGrp="1"/>
          </p:cNvSpPr>
          <p:nvPr>
            <p:ph idx="1"/>
          </p:nvPr>
        </p:nvSpPr>
        <p:spPr>
          <a:xfrm>
            <a:off x="457200" y="1524000"/>
            <a:ext cx="8229600" cy="4602163"/>
          </a:xfrm>
        </p:spPr>
        <p:txBody>
          <a:bodyPr/>
          <a:lstStyle/>
          <a:p>
            <a:pPr lvl="0"/>
            <a:r>
              <a:rPr lang="id-ID" sz="2400" dirty="0" smtClean="0"/>
              <a:t>Deskripsi Murray: Seorang pria beruban melihat pria yang lebih muda yang tengah memandang kosong dengan raut cemberut.</a:t>
            </a:r>
          </a:p>
          <a:p>
            <a:pPr lvl="0"/>
            <a:endParaRPr lang="id-ID" sz="2400" dirty="0" smtClean="0"/>
          </a:p>
          <a:p>
            <a:r>
              <a:rPr lang="id-ID" sz="2400" dirty="0" smtClean="0"/>
              <a:t>Alur yang sering dijumpai: Cerita biasanya menggambarkan baik hubungan ayah-anak maupun situasi bos-anak buah. Yang manapun ari kedua plot umum ini yang dipilih subjek, pria yang lebih tua sering berada pada posisi penasehat atau seorang yang tengah memberi perintah.</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4339"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Gambar 7 GF</a:t>
            </a:r>
          </a:p>
        </p:txBody>
      </p:sp>
      <p:sp>
        <p:nvSpPr>
          <p:cNvPr id="14340" name="Content Placeholder 5"/>
          <p:cNvSpPr>
            <a:spLocks noGrp="1"/>
          </p:cNvSpPr>
          <p:nvPr>
            <p:ph idx="1"/>
          </p:nvPr>
        </p:nvSpPr>
        <p:spPr>
          <a:xfrm>
            <a:off x="457200" y="1524000"/>
            <a:ext cx="8229600" cy="4602163"/>
          </a:xfrm>
        </p:spPr>
        <p:txBody>
          <a:bodyPr/>
          <a:lstStyle/>
          <a:p>
            <a:pPr lvl="0"/>
            <a:r>
              <a:rPr lang="id-ID" sz="2400" dirty="0" smtClean="0"/>
              <a:t>Deskripsi Murray: Seorang wanita yang lebih tua duduk di sofa bersisian dengan seorang gadis, yang memegang boneka di pangkuannya melihat ke arah lain.</a:t>
            </a:r>
          </a:p>
          <a:p>
            <a:pPr lvl="0"/>
            <a:endParaRPr lang="id-ID" sz="2400" dirty="0" smtClean="0"/>
          </a:p>
          <a:p>
            <a:pPr lvl="0"/>
            <a:r>
              <a:rPr lang="id-ID" sz="2400" dirty="0" smtClean="0"/>
              <a:t>Alur yang sering dijumpai: Gambar ini biasanya dipersepsikan sebagai ibu dan putrinya. Si ibu tengah berbicara atau bercerita pada gadis tersebut.</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Gambar 8 BM</a:t>
            </a:r>
          </a:p>
        </p:txBody>
      </p:sp>
      <p:sp>
        <p:nvSpPr>
          <p:cNvPr id="15364" name="Content Placeholder 5"/>
          <p:cNvSpPr>
            <a:spLocks noGrp="1"/>
          </p:cNvSpPr>
          <p:nvPr>
            <p:ph idx="1"/>
          </p:nvPr>
        </p:nvSpPr>
        <p:spPr>
          <a:xfrm>
            <a:off x="457200" y="1524000"/>
            <a:ext cx="8229600" cy="4602163"/>
          </a:xfrm>
        </p:spPr>
        <p:txBody>
          <a:bodyPr/>
          <a:lstStyle/>
          <a:p>
            <a:pPr lvl="0"/>
            <a:r>
              <a:rPr lang="id-ID" sz="2400" dirty="0" smtClean="0"/>
              <a:t>Deskripsi Murray: Seorang remaja putra memandang lurus keluar gambar. Popor senapan tampak di satu sisi, dan di latar belakang terdapat adegan pembedahan yang dilukiskan dengan samar, seperti imaji yang ada di angan-angan.</a:t>
            </a:r>
          </a:p>
          <a:p>
            <a:pPr lvl="0"/>
            <a:endParaRPr lang="id-ID" sz="2400" dirty="0" smtClean="0"/>
          </a:p>
          <a:p>
            <a:pPr lvl="0"/>
            <a:r>
              <a:rPr lang="id-ID" sz="2400" dirty="0" smtClean="0"/>
              <a:t>Alur yang sering dijumpai: Cerita sering berkisar pada ambisi, dimana pria muda ini bercita-cita menjadi dokter, atau pada agresi. Seringkali cerita-cerita agresif berhubungan dengan perasaan takut dilukai atau dibuat cacat , sementara subjek berada dalam keadaan pasif. Tema lain yang agak kurang sering muncul berpusat pada adegan dimana seseorang tertembak dan tengah menjalani operasi.</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6387"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Gambar 8 GF</a:t>
            </a:r>
          </a:p>
        </p:txBody>
      </p:sp>
      <p:sp>
        <p:nvSpPr>
          <p:cNvPr id="16388" name="Content Placeholder 5"/>
          <p:cNvSpPr>
            <a:spLocks noGrp="1"/>
          </p:cNvSpPr>
          <p:nvPr>
            <p:ph idx="1"/>
          </p:nvPr>
        </p:nvSpPr>
        <p:spPr>
          <a:xfrm>
            <a:off x="457200" y="1524000"/>
            <a:ext cx="8229600" cy="4602163"/>
          </a:xfrm>
        </p:spPr>
        <p:txBody>
          <a:bodyPr/>
          <a:lstStyle/>
          <a:p>
            <a:pPr lvl="0"/>
            <a:r>
              <a:rPr lang="id-ID" sz="2400" dirty="0" smtClean="0"/>
              <a:t>Deskripsi Murray: Seorang wanita muda duduk bertopang dagu dan melihat jauh ke depan.</a:t>
            </a:r>
          </a:p>
          <a:p>
            <a:pPr lvl="0"/>
            <a:endParaRPr lang="id-ID" sz="2400" dirty="0" smtClean="0"/>
          </a:p>
          <a:p>
            <a:pPr lvl="0"/>
            <a:r>
              <a:rPr lang="id-ID" sz="2400" dirty="0" smtClean="0"/>
              <a:t>Alur yang sering dijumpai: karena gambar ini kabur dan tidak spesifik, alur-alur cerita yang tampil sangatlah beragam dan tidak terdapat tema yang sering dijumpai.</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7411"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Gambar 9 BM</a:t>
            </a:r>
          </a:p>
        </p:txBody>
      </p:sp>
      <p:sp>
        <p:nvSpPr>
          <p:cNvPr id="17412" name="Content Placeholder 5"/>
          <p:cNvSpPr>
            <a:spLocks noGrp="1"/>
          </p:cNvSpPr>
          <p:nvPr>
            <p:ph idx="1"/>
          </p:nvPr>
        </p:nvSpPr>
        <p:spPr>
          <a:xfrm>
            <a:off x="457200" y="1524000"/>
            <a:ext cx="8229600" cy="4602163"/>
          </a:xfrm>
        </p:spPr>
        <p:txBody>
          <a:bodyPr/>
          <a:lstStyle/>
          <a:p>
            <a:pPr lvl="0"/>
            <a:r>
              <a:rPr lang="id-ID" sz="2400" dirty="0" smtClean="0"/>
              <a:t>Deskripsi Murray: Empat orang mengenakan </a:t>
            </a:r>
            <a:r>
              <a:rPr lang="id-ID" sz="2400" i="1" dirty="0" smtClean="0"/>
              <a:t>overall </a:t>
            </a:r>
            <a:r>
              <a:rPr lang="id-ID" sz="2400" dirty="0" smtClean="0"/>
              <a:t>atau baju terusan, sedang berbaring di rumput.</a:t>
            </a:r>
          </a:p>
          <a:p>
            <a:pPr lvl="0"/>
            <a:endParaRPr lang="id-ID" sz="2400" dirty="0" smtClean="0"/>
          </a:p>
          <a:p>
            <a:pPr lvl="0"/>
            <a:r>
              <a:rPr lang="id-ID" sz="2400" dirty="0" smtClean="0"/>
              <a:t>Alur yang sering dijumpai: Secara tipikal, cerita menghasilkan penjelasan mengapa keempat  orang ini ada di sana dan sering menggambarkan mereka sebagai </a:t>
            </a:r>
            <a:r>
              <a:rPr lang="id-ID" sz="2400" i="1" dirty="0" smtClean="0"/>
              <a:t>hobo </a:t>
            </a:r>
            <a:r>
              <a:rPr lang="id-ID" sz="2400" dirty="0" smtClean="0"/>
              <a:t>(pekerja ladang – pengelana miskin) atau sebagai pekerja yang sangat membutuhkan istirahat.</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Gambar 9 GF</a:t>
            </a:r>
          </a:p>
        </p:txBody>
      </p:sp>
      <p:sp>
        <p:nvSpPr>
          <p:cNvPr id="15364" name="Content Placeholder 5"/>
          <p:cNvSpPr>
            <a:spLocks noGrp="1"/>
          </p:cNvSpPr>
          <p:nvPr>
            <p:ph idx="1"/>
          </p:nvPr>
        </p:nvSpPr>
        <p:spPr>
          <a:xfrm>
            <a:off x="457200" y="1524000"/>
            <a:ext cx="8229600" cy="4602163"/>
          </a:xfrm>
        </p:spPr>
        <p:txBody>
          <a:bodyPr/>
          <a:lstStyle/>
          <a:p>
            <a:pPr lvl="0"/>
            <a:r>
              <a:rPr lang="id-ID" sz="2400" dirty="0" smtClean="0"/>
              <a:t>Deskripsi Murray: Seorang wanita muda dengan majalah dan dompet di tangannya, melongok dari balik pohon ke arah seorang wanita muda dalam baju pesta yang tengah berlari sepanjang pantai.</a:t>
            </a:r>
          </a:p>
          <a:p>
            <a:pPr lvl="0"/>
            <a:endParaRPr lang="id-ID" sz="2400" dirty="0" smtClean="0"/>
          </a:p>
          <a:p>
            <a:pPr lvl="0"/>
            <a:r>
              <a:rPr lang="id-ID" sz="2400" dirty="0" smtClean="0"/>
              <a:t>Alur yang sering dijumpai: Biasanya kedua wanita dipandang berada dalam sejenis konflik, seringkali tentang seorang pria. Sebagai tambahan tema ini atau dalam cerita yang terpisah, si wanita yang bersembunyi di balik pohon telah melakukan suatu kesalahan. Sangat jarang ditemui suatu cerita dimana kerjasama kedua wanita ini merupakan alur sentralnya.</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6387"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Gambar 10</a:t>
            </a:r>
          </a:p>
        </p:txBody>
      </p:sp>
      <p:sp>
        <p:nvSpPr>
          <p:cNvPr id="16388" name="Content Placeholder 5"/>
          <p:cNvSpPr>
            <a:spLocks noGrp="1"/>
          </p:cNvSpPr>
          <p:nvPr>
            <p:ph idx="1"/>
          </p:nvPr>
        </p:nvSpPr>
        <p:spPr>
          <a:xfrm>
            <a:off x="457200" y="1524000"/>
            <a:ext cx="8229600" cy="4602163"/>
          </a:xfrm>
        </p:spPr>
        <p:txBody>
          <a:bodyPr/>
          <a:lstStyle/>
          <a:p>
            <a:pPr lvl="0"/>
            <a:r>
              <a:rPr lang="id-ID" sz="2400" dirty="0" smtClean="0"/>
              <a:t>Deskripsi Murray: Seorang wanita muda meletakkan kepalanya di pundak seorang pria.</a:t>
            </a:r>
          </a:p>
          <a:p>
            <a:pPr lvl="0"/>
            <a:endParaRPr lang="id-ID" sz="2400" dirty="0" smtClean="0"/>
          </a:p>
          <a:p>
            <a:pPr lvl="0"/>
            <a:r>
              <a:rPr lang="id-ID" sz="2400" dirty="0" smtClean="0"/>
              <a:t>Alur yang sering dijumpai: Cerita kebanyakan berpusat pada interaksi antara pria-wanita, dan dapat melibatkan baik suatu sambutan hangat antar keduanya ataupun perpisahan.</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7411"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Gambar 11</a:t>
            </a:r>
          </a:p>
        </p:txBody>
      </p:sp>
      <p:sp>
        <p:nvSpPr>
          <p:cNvPr id="17412" name="Content Placeholder 5"/>
          <p:cNvSpPr>
            <a:spLocks noGrp="1"/>
          </p:cNvSpPr>
          <p:nvPr>
            <p:ph idx="1"/>
          </p:nvPr>
        </p:nvSpPr>
        <p:spPr>
          <a:xfrm>
            <a:off x="457200" y="1524000"/>
            <a:ext cx="8229600" cy="4602163"/>
          </a:xfrm>
        </p:spPr>
        <p:txBody>
          <a:bodyPr/>
          <a:lstStyle/>
          <a:p>
            <a:pPr lvl="0"/>
            <a:r>
              <a:rPr lang="id-ID" sz="2400" dirty="0" smtClean="0"/>
              <a:t>Deskripsi Murray: Suatu jalan menyusuri jurang yang dalam di antara 2 dinding cadas. Di atas jalan di kejauahan terdapat figur-figur yang kabur. Di satu sisi dinding karang leher panjang naga mencuat keluar.</a:t>
            </a:r>
          </a:p>
          <a:p>
            <a:pPr lvl="0"/>
            <a:endParaRPr lang="id-ID" sz="2400" dirty="0" smtClean="0"/>
          </a:p>
          <a:p>
            <a:pPr lvl="0"/>
            <a:r>
              <a:rPr lang="id-ID" sz="2400" dirty="0" smtClean="0"/>
              <a:t>Alur yang sering dijumpai: Cerita tipikal yang muncul adalah tentang penyerangan dan melarikan diri dari bahaya yang melibatkan naga, jalan setapak, dan figur-figur kabur di kejauhan.</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Gambar 12 M</a:t>
            </a:r>
          </a:p>
        </p:txBody>
      </p:sp>
      <p:sp>
        <p:nvSpPr>
          <p:cNvPr id="15364" name="Content Placeholder 5"/>
          <p:cNvSpPr>
            <a:spLocks noGrp="1"/>
          </p:cNvSpPr>
          <p:nvPr>
            <p:ph idx="1"/>
          </p:nvPr>
        </p:nvSpPr>
        <p:spPr>
          <a:xfrm>
            <a:off x="457200" y="1524000"/>
            <a:ext cx="8229600" cy="4602163"/>
          </a:xfrm>
        </p:spPr>
        <p:txBody>
          <a:bodyPr/>
          <a:lstStyle/>
          <a:p>
            <a:pPr lvl="0"/>
            <a:r>
              <a:rPr lang="id-ID" sz="2400" dirty="0" smtClean="0"/>
              <a:t>Deskripsi Murray: Seorang pria muda berbaring di dipan dengan mata tertutup. Di atasnya membungkuk seorang pria tua yang kurus, tangannya menggapai atas wajah figur yang berbaring ini.</a:t>
            </a:r>
          </a:p>
          <a:p>
            <a:pPr lvl="0"/>
            <a:endParaRPr lang="id-ID" sz="2400" dirty="0" smtClean="0"/>
          </a:p>
          <a:p>
            <a:pPr lvl="0"/>
            <a:r>
              <a:rPr lang="id-ID" sz="2400" dirty="0" smtClean="0"/>
              <a:t>Alur yang sering dijumpai: Cerita berpusat sekitar penyakit dan/atau si pria yang lebih tua tadi menggunakan hipnosa atau sebentuk upacara religius pada figur yang lebih muda yang tengah berbaring di dipan tadi.</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6387"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Gambar 12 F</a:t>
            </a:r>
          </a:p>
        </p:txBody>
      </p:sp>
      <p:sp>
        <p:nvSpPr>
          <p:cNvPr id="16388" name="Content Placeholder 5"/>
          <p:cNvSpPr>
            <a:spLocks noGrp="1"/>
          </p:cNvSpPr>
          <p:nvPr>
            <p:ph idx="1"/>
          </p:nvPr>
        </p:nvSpPr>
        <p:spPr>
          <a:xfrm>
            <a:off x="457200" y="1524000"/>
            <a:ext cx="8229600" cy="4602163"/>
          </a:xfrm>
        </p:spPr>
        <p:txBody>
          <a:bodyPr/>
          <a:lstStyle/>
          <a:p>
            <a:pPr lvl="0"/>
            <a:r>
              <a:rPr lang="id-ID" sz="2400" dirty="0" smtClean="0"/>
              <a:t>Deskripsi Murray: Ini adalah potret seorang wanita muda. Wanita tua yang aneh dengan selendang menutupi kepalanya menyeringai di latar belakang.</a:t>
            </a:r>
          </a:p>
          <a:p>
            <a:pPr lvl="0"/>
            <a:endParaRPr lang="id-ID" sz="2400" dirty="0" smtClean="0"/>
          </a:p>
          <a:p>
            <a:pPr lvl="0"/>
            <a:r>
              <a:rPr lang="id-ID" sz="2400" dirty="0" smtClean="0"/>
              <a:t>Alur yang sering dijumpai: Cerita berpusat pada hubungan atau komunikasi spesifik dari dua figur di atas.</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Gambar 1</a:t>
            </a:r>
          </a:p>
        </p:txBody>
      </p:sp>
      <p:sp>
        <p:nvSpPr>
          <p:cNvPr id="5124" name="Content Placeholder 5"/>
          <p:cNvSpPr>
            <a:spLocks noGrp="1"/>
          </p:cNvSpPr>
          <p:nvPr>
            <p:ph idx="1"/>
          </p:nvPr>
        </p:nvSpPr>
        <p:spPr>
          <a:xfrm>
            <a:off x="457200" y="1524000"/>
            <a:ext cx="8229600" cy="4602163"/>
          </a:xfrm>
        </p:spPr>
        <p:txBody>
          <a:bodyPr/>
          <a:lstStyle/>
          <a:p>
            <a:pPr lvl="0"/>
            <a:r>
              <a:rPr lang="id-ID" sz="2400" dirty="0" smtClean="0"/>
              <a:t>Deskripsi Murray: Seorang anak merenungi biola yang terletak di atas meja di hadapannya.</a:t>
            </a:r>
          </a:p>
          <a:p>
            <a:pPr lvl="0"/>
            <a:endParaRPr lang="id-ID" sz="2400" dirty="0" smtClean="0"/>
          </a:p>
          <a:p>
            <a:pPr lvl="0"/>
            <a:r>
              <a:rPr lang="id-ID" sz="2400" dirty="0" smtClean="0"/>
              <a:t>Alur yang sering dijumpai: Cerita umumnya berkisar pada anak yang </a:t>
            </a:r>
            <a:r>
              <a:rPr lang="id-ID" sz="2400" dirty="0" smtClean="0">
                <a:solidFill>
                  <a:srgbClr val="FF0000"/>
                </a:solidFill>
              </a:rPr>
              <a:t>memberontak</a:t>
            </a:r>
            <a:r>
              <a:rPr lang="id-ID" sz="2400" dirty="0" smtClean="0"/>
              <a:t> dari paksaan orangtuanya (atau figur otoritas penting lainnya) untuk bermain biola, atau seputar anak laki-laki yang penuh </a:t>
            </a:r>
            <a:r>
              <a:rPr lang="id-ID" sz="2400" dirty="0" smtClean="0">
                <a:solidFill>
                  <a:srgbClr val="FF0000"/>
                </a:solidFill>
              </a:rPr>
              <a:t>motivasi diri </a:t>
            </a:r>
            <a:r>
              <a:rPr lang="id-ID" sz="2400" dirty="0" smtClean="0"/>
              <a:t>yang sedang berangan-angan menjadi seorang pemain biola ternama</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7411"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Gambar 12 BG</a:t>
            </a:r>
          </a:p>
        </p:txBody>
      </p:sp>
      <p:sp>
        <p:nvSpPr>
          <p:cNvPr id="17412" name="Content Placeholder 5"/>
          <p:cNvSpPr>
            <a:spLocks noGrp="1"/>
          </p:cNvSpPr>
          <p:nvPr>
            <p:ph idx="1"/>
          </p:nvPr>
        </p:nvSpPr>
        <p:spPr>
          <a:xfrm>
            <a:off x="457200" y="1524000"/>
            <a:ext cx="8229600" cy="4602163"/>
          </a:xfrm>
        </p:spPr>
        <p:txBody>
          <a:bodyPr/>
          <a:lstStyle/>
          <a:p>
            <a:pPr lvl="0"/>
            <a:r>
              <a:rPr lang="id-ID" sz="2400" dirty="0" smtClean="0"/>
              <a:t>Deskripsi Murray: Sebuah perahu dayung tertambat di tepi sungai di hutan. Tidak ada figur manusia dalam gambar.</a:t>
            </a:r>
          </a:p>
          <a:p>
            <a:pPr lvl="0"/>
            <a:endParaRPr lang="id-ID" sz="2400" dirty="0" smtClean="0"/>
          </a:p>
          <a:p>
            <a:pPr lvl="0"/>
            <a:r>
              <a:rPr lang="id-ID" sz="2400" dirty="0" smtClean="0"/>
              <a:t>Alur yang sering dijumpai: Cerita seringkali berpusat pada tema kesepian, kedamaian, atau menikmati alam.</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Gambar 13 MF</a:t>
            </a:r>
          </a:p>
        </p:txBody>
      </p:sp>
      <p:sp>
        <p:nvSpPr>
          <p:cNvPr id="15364" name="Content Placeholder 5"/>
          <p:cNvSpPr>
            <a:spLocks noGrp="1"/>
          </p:cNvSpPr>
          <p:nvPr>
            <p:ph idx="1"/>
          </p:nvPr>
        </p:nvSpPr>
        <p:spPr>
          <a:xfrm>
            <a:off x="457200" y="1524000"/>
            <a:ext cx="8229600" cy="4602163"/>
          </a:xfrm>
        </p:spPr>
        <p:txBody>
          <a:bodyPr/>
          <a:lstStyle/>
          <a:p>
            <a:pPr lvl="0"/>
            <a:r>
              <a:rPr lang="id-ID" sz="2400" dirty="0" smtClean="0"/>
              <a:t>Deskripsi Murray: Seorang pria muda berdiri dengan kepala tertunduk tertutupi lengannya. Di belakangnya terbaring figur wanita di ranjang.</a:t>
            </a:r>
          </a:p>
          <a:p>
            <a:pPr lvl="0"/>
            <a:endParaRPr lang="id-ID" sz="2400" dirty="0" smtClean="0"/>
          </a:p>
          <a:p>
            <a:pPr lvl="0"/>
            <a:r>
              <a:rPr lang="id-ID" sz="2400" dirty="0" smtClean="0"/>
              <a:t>Alur yang sering dijumpai: Alur yang paling sering dijumpai adalah mengenai rasa bersalah diakibatkan kegiatan seksual yang haram. Tema yang melibatkan kematian si wanita di ranjang dan mengakibatkan si pria bersedih, sering digambarkan sebagai suaminya, agak jarang dijumpai.</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6387"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Gambar 13 B</a:t>
            </a:r>
          </a:p>
        </p:txBody>
      </p:sp>
      <p:sp>
        <p:nvSpPr>
          <p:cNvPr id="16388" name="Content Placeholder 5"/>
          <p:cNvSpPr>
            <a:spLocks noGrp="1"/>
          </p:cNvSpPr>
          <p:nvPr>
            <p:ph idx="1"/>
          </p:nvPr>
        </p:nvSpPr>
        <p:spPr>
          <a:xfrm>
            <a:off x="457200" y="1524000"/>
            <a:ext cx="8229600" cy="4602163"/>
          </a:xfrm>
        </p:spPr>
        <p:txBody>
          <a:bodyPr/>
          <a:lstStyle/>
          <a:p>
            <a:pPr lvl="0"/>
            <a:r>
              <a:rPr lang="id-ID" sz="2400" dirty="0" smtClean="0"/>
              <a:t>Deskripsi Murray: Seorang anak kecil duduk di anak tangga pada ambang pintu sebuah pondok kayu.</a:t>
            </a:r>
          </a:p>
          <a:p>
            <a:pPr lvl="0"/>
            <a:endParaRPr lang="id-ID" sz="2400" dirty="0" smtClean="0"/>
          </a:p>
          <a:p>
            <a:pPr lvl="0"/>
            <a:r>
              <a:rPr lang="id-ID" sz="2400" dirty="0" smtClean="0"/>
              <a:t>Alur yang sering dijumpai: Tema kesepian dan cerita masa kecil sering muncul. Namun demikian, karena stimulusnya sedikit kabur, isi dan sifat dari cerita ini cenderung bervariasi.</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7411"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Gambar 13 G</a:t>
            </a:r>
          </a:p>
        </p:txBody>
      </p:sp>
      <p:sp>
        <p:nvSpPr>
          <p:cNvPr id="17412" name="Content Placeholder 5"/>
          <p:cNvSpPr>
            <a:spLocks noGrp="1"/>
          </p:cNvSpPr>
          <p:nvPr>
            <p:ph idx="1"/>
          </p:nvPr>
        </p:nvSpPr>
        <p:spPr>
          <a:xfrm>
            <a:off x="457200" y="1524000"/>
            <a:ext cx="8229600" cy="4602163"/>
          </a:xfrm>
        </p:spPr>
        <p:txBody>
          <a:bodyPr/>
          <a:lstStyle/>
          <a:p>
            <a:pPr lvl="0"/>
            <a:r>
              <a:rPr lang="id-ID" sz="2400" dirty="0" smtClean="0"/>
              <a:t>Deskripsi Murray: Seorang gadis kecil mendaki anak tangga yang berliku.</a:t>
            </a:r>
          </a:p>
          <a:p>
            <a:pPr lvl="0"/>
            <a:endParaRPr lang="id-ID" sz="2400" dirty="0" smtClean="0"/>
          </a:p>
          <a:p>
            <a:pPr lvl="0"/>
            <a:r>
              <a:rPr lang="id-ID" sz="2400" dirty="0" smtClean="0"/>
              <a:t>Alur yang sering dijumpai: Alurnya serupa dengan gambar 13B, dimana sering melibatkan tema kesepian dan terkadang kenangan masa kecil yang silam.</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 </a:t>
            </a:r>
            <a:r>
              <a:rPr lang="id-ID" sz="3200" dirty="0" smtClean="0">
                <a:solidFill>
                  <a:srgbClr val="FF0000"/>
                </a:solidFill>
                <a:latin typeface="Arial" charset="0"/>
                <a:cs typeface="Arial" charset="0"/>
              </a:rPr>
              <a:t>Gambar 14</a:t>
            </a:r>
          </a:p>
        </p:txBody>
      </p:sp>
      <p:sp>
        <p:nvSpPr>
          <p:cNvPr id="15364" name="Content Placeholder 5"/>
          <p:cNvSpPr>
            <a:spLocks noGrp="1"/>
          </p:cNvSpPr>
          <p:nvPr>
            <p:ph idx="1"/>
          </p:nvPr>
        </p:nvSpPr>
        <p:spPr>
          <a:xfrm>
            <a:off x="457200" y="1524000"/>
            <a:ext cx="8229600" cy="4602163"/>
          </a:xfrm>
        </p:spPr>
        <p:txBody>
          <a:bodyPr/>
          <a:lstStyle/>
          <a:p>
            <a:pPr lvl="0"/>
            <a:r>
              <a:rPr lang="id-ID" sz="2400" dirty="0" smtClean="0"/>
              <a:t>Deskripsi Murray: Terlihat siluet </a:t>
            </a:r>
            <a:r>
              <a:rPr lang="id-ID" sz="2400" i="1" dirty="0" smtClean="0"/>
              <a:t>(silhouette</a:t>
            </a:r>
            <a:r>
              <a:rPr lang="id-ID" sz="2400" dirty="0" smtClean="0"/>
              <a:t>) atau bayangan seorang pria (atau wanita) di muka jendela terang. Bagian gambar lainnya gelap.</a:t>
            </a:r>
          </a:p>
          <a:p>
            <a:pPr lvl="0"/>
            <a:endParaRPr lang="id-ID" sz="2400" dirty="0" smtClean="0"/>
          </a:p>
          <a:p>
            <a:pPr lvl="0"/>
            <a:r>
              <a:rPr lang="id-ID" sz="2400" dirty="0" smtClean="0"/>
              <a:t>Alur yang sering dijumpai: Kartu ini sering menghasilkan tema komtemplasi atau perenungan, pencapaian keinginan, depresi, ataupun perasaan-perasaan yang berhubungan dengan perampokan.</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6387"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 </a:t>
            </a:r>
            <a:r>
              <a:rPr lang="id-ID" sz="3200" dirty="0" smtClean="0">
                <a:solidFill>
                  <a:srgbClr val="FF0000"/>
                </a:solidFill>
                <a:latin typeface="Arial" charset="0"/>
                <a:cs typeface="Arial" charset="0"/>
              </a:rPr>
              <a:t>Gambar 15</a:t>
            </a:r>
          </a:p>
        </p:txBody>
      </p:sp>
      <p:sp>
        <p:nvSpPr>
          <p:cNvPr id="16388" name="Content Placeholder 5"/>
          <p:cNvSpPr>
            <a:spLocks noGrp="1"/>
          </p:cNvSpPr>
          <p:nvPr>
            <p:ph idx="1"/>
          </p:nvPr>
        </p:nvSpPr>
        <p:spPr>
          <a:xfrm>
            <a:off x="457200" y="1524000"/>
            <a:ext cx="8229600" cy="4602163"/>
          </a:xfrm>
        </p:spPr>
        <p:txBody>
          <a:bodyPr/>
          <a:lstStyle/>
          <a:p>
            <a:pPr lvl="0"/>
            <a:r>
              <a:rPr lang="id-ID" sz="2400" dirty="0" smtClean="0"/>
              <a:t>Deskripsi Murray: Seorang pria kurus kering dengan tangan mencengkeram berdiri di antara batu-batu nisan.</a:t>
            </a:r>
          </a:p>
          <a:p>
            <a:pPr lvl="0"/>
            <a:endParaRPr lang="id-ID" sz="2400" dirty="0" smtClean="0"/>
          </a:p>
          <a:p>
            <a:pPr lvl="0"/>
            <a:r>
              <a:rPr lang="id-ID" sz="2400" dirty="0" smtClean="0"/>
              <a:t>Alur yang sering dijumpai: Tema biasanya berpusat pada kepercayaan atau peristiwa sekitar kematian dan dunia setelah kehidupan ini/alam baka.</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6387"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Gambar 16</a:t>
            </a:r>
          </a:p>
        </p:txBody>
      </p:sp>
      <p:sp>
        <p:nvSpPr>
          <p:cNvPr id="16388" name="Content Placeholder 5"/>
          <p:cNvSpPr>
            <a:spLocks noGrp="1"/>
          </p:cNvSpPr>
          <p:nvPr>
            <p:ph idx="1"/>
          </p:nvPr>
        </p:nvSpPr>
        <p:spPr>
          <a:xfrm>
            <a:off x="457200" y="1524000"/>
            <a:ext cx="8229600" cy="4602163"/>
          </a:xfrm>
        </p:spPr>
        <p:txBody>
          <a:bodyPr/>
          <a:lstStyle/>
          <a:p>
            <a:pPr lvl="0"/>
            <a:r>
              <a:rPr lang="id-ID" sz="2400" dirty="0" smtClean="0"/>
              <a:t>Deskripsi Murray: Kartu ini kartu kosong.</a:t>
            </a:r>
          </a:p>
          <a:p>
            <a:pPr lvl="0"/>
            <a:endParaRPr lang="id-ID" sz="2400" dirty="0" smtClean="0"/>
          </a:p>
          <a:p>
            <a:pPr lvl="0"/>
            <a:r>
              <a:rPr lang="id-ID" sz="2400" dirty="0" smtClean="0"/>
              <a:t>Alur yang sering dijumpai: Cerita dari kartu ini sangat bervariasi, walaupun sering menampilkan cerita-cerita yang berkenaan dengan </a:t>
            </a:r>
            <a:r>
              <a:rPr lang="id-ID" sz="2400" dirty="0" smtClean="0">
                <a:solidFill>
                  <a:srgbClr val="FF0000"/>
                </a:solidFill>
              </a:rPr>
              <a:t>dilema kehidupan </a:t>
            </a:r>
            <a:r>
              <a:rPr lang="id-ID" sz="2400" dirty="0" smtClean="0"/>
              <a:t>yang dialami sekarang ataupun kejadian di luar rumah (</a:t>
            </a:r>
            <a:r>
              <a:rPr lang="id-ID" sz="2400" i="1" dirty="0" smtClean="0"/>
              <a:t>outdoor settings</a:t>
            </a:r>
            <a:r>
              <a:rPr lang="id-ID" sz="2400" dirty="0" smtClean="0"/>
              <a:t>).</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6387"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Gambar 17 BM</a:t>
            </a:r>
          </a:p>
        </p:txBody>
      </p:sp>
      <p:sp>
        <p:nvSpPr>
          <p:cNvPr id="16388" name="Content Placeholder 5"/>
          <p:cNvSpPr>
            <a:spLocks noGrp="1"/>
          </p:cNvSpPr>
          <p:nvPr>
            <p:ph idx="1"/>
          </p:nvPr>
        </p:nvSpPr>
        <p:spPr>
          <a:xfrm>
            <a:off x="457200" y="1524000"/>
            <a:ext cx="8229600" cy="4602163"/>
          </a:xfrm>
        </p:spPr>
        <p:txBody>
          <a:bodyPr/>
          <a:lstStyle/>
          <a:p>
            <a:pPr lvl="0"/>
            <a:r>
              <a:rPr lang="id-ID" sz="2400" dirty="0" smtClean="0"/>
              <a:t>Deskripsi Murray: Seorang pria telanjang dada memanjat tali. Ia tengah memanjat naik dan turun.</a:t>
            </a:r>
          </a:p>
          <a:p>
            <a:pPr lvl="0"/>
            <a:endParaRPr lang="id-ID" sz="2400" dirty="0" smtClean="0"/>
          </a:p>
          <a:p>
            <a:pPr lvl="0"/>
            <a:r>
              <a:rPr lang="id-ID" sz="2400" dirty="0" smtClean="0"/>
              <a:t>Alur yang sering dijumpai: Cerita kebanyakan tentang seorang yang melarikan diri dari keadaan berbahaya atau tentang peristiwa atletik yang sifatnya bersaing.</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6387"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Gambar 17 GF</a:t>
            </a:r>
          </a:p>
        </p:txBody>
      </p:sp>
      <p:sp>
        <p:nvSpPr>
          <p:cNvPr id="16388" name="Content Placeholder 5"/>
          <p:cNvSpPr>
            <a:spLocks noGrp="1"/>
          </p:cNvSpPr>
          <p:nvPr>
            <p:ph idx="1"/>
          </p:nvPr>
        </p:nvSpPr>
        <p:spPr>
          <a:xfrm>
            <a:off x="457200" y="1524000"/>
            <a:ext cx="8229600" cy="4602163"/>
          </a:xfrm>
        </p:spPr>
        <p:txBody>
          <a:bodyPr/>
          <a:lstStyle/>
          <a:p>
            <a:pPr lvl="0"/>
            <a:r>
              <a:rPr lang="id-ID" sz="2400" dirty="0" smtClean="0"/>
              <a:t>Deskripsi Murray: Di jembatan di atas air, sesosok figur wanita bersandar pada pembatas jembatan. Di latar belakangnya terdapat gedung-gedung tinggi dan figur-figur pria yang tampak kecil.</a:t>
            </a:r>
          </a:p>
          <a:p>
            <a:pPr lvl="0"/>
            <a:endParaRPr lang="id-ID" sz="2400" dirty="0" smtClean="0"/>
          </a:p>
          <a:p>
            <a:pPr lvl="0"/>
            <a:r>
              <a:rPr lang="id-ID" sz="2400" dirty="0" smtClean="0"/>
              <a:t>Alur yang sering dijumpai: Sejumlah besar variasi dari cerita muncul dari kartu ini, walaupun tema sekitar keberangkatan dan jarak sosial atau jarak emosional sering juga dijumpai.</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6387"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Gambar 18 BM</a:t>
            </a:r>
          </a:p>
        </p:txBody>
      </p:sp>
      <p:sp>
        <p:nvSpPr>
          <p:cNvPr id="16388" name="Content Placeholder 5"/>
          <p:cNvSpPr>
            <a:spLocks noGrp="1"/>
          </p:cNvSpPr>
          <p:nvPr>
            <p:ph idx="1"/>
          </p:nvPr>
        </p:nvSpPr>
        <p:spPr>
          <a:xfrm>
            <a:off x="457200" y="1524000"/>
            <a:ext cx="8229600" cy="4602163"/>
          </a:xfrm>
        </p:spPr>
        <p:txBody>
          <a:bodyPr/>
          <a:lstStyle/>
          <a:p>
            <a:pPr lvl="0"/>
            <a:r>
              <a:rPr lang="id-ID" sz="2400" dirty="0" smtClean="0"/>
              <a:t>Deskripsi Murray: Seorang pria dicengkeram tiga tangan dari belakang. Figur penyerangnya tidak tampak.</a:t>
            </a:r>
          </a:p>
          <a:p>
            <a:pPr lvl="0"/>
            <a:endParaRPr lang="id-ID" sz="2400" dirty="0" smtClean="0"/>
          </a:p>
          <a:p>
            <a:pPr lvl="0"/>
            <a:r>
              <a:rPr lang="id-ID" sz="2400" dirty="0" smtClean="0"/>
              <a:t>Alur yang sering dijumpai: Tema tipikalnya adalah tentang figur yang mabuk, yang ditopang oleh tiga tangan tadi ataupun cerita dimana figur diserang dari belakang.</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6147"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Gambar 2</a:t>
            </a:r>
          </a:p>
        </p:txBody>
      </p:sp>
      <p:sp>
        <p:nvSpPr>
          <p:cNvPr id="6148" name="Content Placeholder 5"/>
          <p:cNvSpPr>
            <a:spLocks noGrp="1"/>
          </p:cNvSpPr>
          <p:nvPr>
            <p:ph idx="1"/>
          </p:nvPr>
        </p:nvSpPr>
        <p:spPr>
          <a:xfrm>
            <a:off x="457200" y="1524000"/>
            <a:ext cx="8229600" cy="4602163"/>
          </a:xfrm>
        </p:spPr>
        <p:txBody>
          <a:bodyPr/>
          <a:lstStyle/>
          <a:p>
            <a:pPr lvl="0"/>
            <a:r>
              <a:rPr lang="id-ID" sz="2400" dirty="0" smtClean="0"/>
              <a:t>Deskripsi Murray: Pemandangan pedesaan, di latar depan seorang gadis dengan buku di tangannya; di latar belakang, seorang laki-laki bekerja di ladang dan wanita yang lebih tua memandangnya.</a:t>
            </a:r>
          </a:p>
          <a:p>
            <a:pPr lvl="0"/>
            <a:endParaRPr lang="id-ID" sz="2400" dirty="0" smtClean="0"/>
          </a:p>
          <a:p>
            <a:pPr lvl="0"/>
            <a:r>
              <a:rPr lang="id-ID" sz="2400" dirty="0" smtClean="0"/>
              <a:t>Alur yang sering dijumpai: Cerita yang sering ditemui dari kartu ini melibatkan gadis muda yang meninggalkan tanah pertanian untuk melanjutkan pendidikannya atau untuk </a:t>
            </a:r>
            <a:r>
              <a:rPr lang="id-ID" sz="2400" dirty="0" smtClean="0">
                <a:solidFill>
                  <a:srgbClr val="FF0000"/>
                </a:solidFill>
              </a:rPr>
              <a:t>mencari kesempatan </a:t>
            </a:r>
            <a:r>
              <a:rPr lang="id-ID" sz="2400" dirty="0" smtClean="0"/>
              <a:t>yang tidak diperolehnya dari lingkungan.</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6387"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Gambar 18 GF</a:t>
            </a:r>
          </a:p>
        </p:txBody>
      </p:sp>
      <p:sp>
        <p:nvSpPr>
          <p:cNvPr id="16388" name="Content Placeholder 5"/>
          <p:cNvSpPr>
            <a:spLocks noGrp="1"/>
          </p:cNvSpPr>
          <p:nvPr>
            <p:ph idx="1"/>
          </p:nvPr>
        </p:nvSpPr>
        <p:spPr>
          <a:xfrm>
            <a:off x="457200" y="1524000"/>
            <a:ext cx="8229600" cy="4602163"/>
          </a:xfrm>
        </p:spPr>
        <p:txBody>
          <a:bodyPr/>
          <a:lstStyle/>
          <a:p>
            <a:pPr lvl="0"/>
            <a:r>
              <a:rPr lang="id-ID" sz="2400" dirty="0" smtClean="0"/>
              <a:t>Deskripsi Murray: Seorang wanita mencekik leher wanita lainnya yang tampaknya tengah didorongnya ke belakang melintasi pegangan tangga.</a:t>
            </a:r>
          </a:p>
          <a:p>
            <a:pPr lvl="0"/>
            <a:endParaRPr lang="id-ID" sz="2400" dirty="0" smtClean="0"/>
          </a:p>
          <a:p>
            <a:pPr lvl="0"/>
            <a:r>
              <a:rPr lang="id-ID" sz="2400" dirty="0" smtClean="0"/>
              <a:t>Alur yang sering dijumpai: Interaksi agresif ibu dan putrinya atau dua saudara perempuan sering terbuka dari respons terhadap kartu ini.</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6387"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Gambar 19</a:t>
            </a:r>
          </a:p>
        </p:txBody>
      </p:sp>
      <p:sp>
        <p:nvSpPr>
          <p:cNvPr id="16388" name="Content Placeholder 5"/>
          <p:cNvSpPr>
            <a:spLocks noGrp="1"/>
          </p:cNvSpPr>
          <p:nvPr>
            <p:ph idx="1"/>
          </p:nvPr>
        </p:nvSpPr>
        <p:spPr>
          <a:xfrm>
            <a:off x="457200" y="1524000"/>
            <a:ext cx="8229600" cy="4602163"/>
          </a:xfrm>
        </p:spPr>
        <p:txBody>
          <a:bodyPr/>
          <a:lstStyle/>
          <a:p>
            <a:pPr lvl="0"/>
            <a:r>
              <a:rPr lang="id-ID" sz="2400" dirty="0" smtClean="0"/>
              <a:t>Deskripsi Murray: Kartu ini melukiskan formasi awan yang aneh yang menggantung di atas pondok pedesaan yang diselimuti salju.</a:t>
            </a:r>
          </a:p>
          <a:p>
            <a:pPr lvl="0"/>
            <a:endParaRPr lang="id-ID" sz="2400" dirty="0" smtClean="0"/>
          </a:p>
          <a:p>
            <a:pPr lvl="0"/>
            <a:r>
              <a:rPr lang="id-ID" sz="2400" dirty="0" smtClean="0"/>
              <a:t>Alur yang sering dijumpai: Cerita sangat bervariasi karena sifat stimulinya yang tidak berstruktur dan taksa (</a:t>
            </a:r>
            <a:r>
              <a:rPr lang="id-ID" sz="2400" i="1" dirty="0" smtClean="0"/>
              <a:t>ambiguous</a:t>
            </a:r>
            <a:r>
              <a:rPr lang="id-ID" sz="2400" dirty="0" smtClean="0"/>
              <a:t>).</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6387"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Gambar 20</a:t>
            </a:r>
          </a:p>
        </p:txBody>
      </p:sp>
      <p:sp>
        <p:nvSpPr>
          <p:cNvPr id="16388" name="Content Placeholder 5"/>
          <p:cNvSpPr>
            <a:spLocks noGrp="1"/>
          </p:cNvSpPr>
          <p:nvPr>
            <p:ph idx="1"/>
          </p:nvPr>
        </p:nvSpPr>
        <p:spPr>
          <a:xfrm>
            <a:off x="457200" y="1524000"/>
            <a:ext cx="8229600" cy="4602163"/>
          </a:xfrm>
        </p:spPr>
        <p:txBody>
          <a:bodyPr/>
          <a:lstStyle/>
          <a:p>
            <a:pPr lvl="0"/>
            <a:r>
              <a:rPr lang="id-ID" sz="2400" dirty="0" smtClean="0"/>
              <a:t>Deskripsi Murray: Figur pria (atau wanita) yang diterangi secara samar dilukiskan bersandar pada tiang lampu jalan di malam buka.</a:t>
            </a:r>
          </a:p>
          <a:p>
            <a:pPr lvl="0"/>
            <a:endParaRPr lang="id-ID" sz="2400" dirty="0" smtClean="0"/>
          </a:p>
          <a:p>
            <a:pPr lvl="0"/>
            <a:r>
              <a:rPr lang="id-ID" sz="2400" dirty="0" smtClean="0"/>
              <a:t>Alur yang sering dijumpai: Cerita bervariasi mulai dari tema yang tak berbahaya tentang perjumpaan di larut malam sampai tema yang lebih menyeramkan, yang barangkali melibatkan seorang </a:t>
            </a:r>
            <a:r>
              <a:rPr lang="id-ID" sz="2400" i="1" dirty="0" smtClean="0"/>
              <a:t>gangster</a:t>
            </a:r>
            <a:r>
              <a:rPr lang="id-ID" sz="2400" dirty="0" smtClean="0"/>
              <a:t> yang terancam bahaya.</a:t>
            </a:r>
          </a:p>
          <a:p>
            <a:endParaRPr lang="id-ID" sz="2400" dirty="0" smtClean="0"/>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Gambar 3 BM</a:t>
            </a:r>
          </a:p>
        </p:txBody>
      </p:sp>
      <p:sp>
        <p:nvSpPr>
          <p:cNvPr id="7172" name="Content Placeholder 5"/>
          <p:cNvSpPr>
            <a:spLocks noGrp="1"/>
          </p:cNvSpPr>
          <p:nvPr>
            <p:ph idx="1"/>
          </p:nvPr>
        </p:nvSpPr>
        <p:spPr>
          <a:xfrm>
            <a:off x="457200" y="1524000"/>
            <a:ext cx="8229600" cy="4602163"/>
          </a:xfrm>
        </p:spPr>
        <p:txBody>
          <a:bodyPr/>
          <a:lstStyle/>
          <a:p>
            <a:pPr lvl="0"/>
            <a:r>
              <a:rPr lang="id-ID" sz="2400" dirty="0" smtClean="0"/>
              <a:t>Deskripsi Murray: Di lantai seorang anak laki-laki bersandar pada dipan dengan kepala disangga lengan kanannya. Di sebelahnya, di lantai ada revolver.</a:t>
            </a:r>
          </a:p>
          <a:p>
            <a:pPr lvl="0"/>
            <a:endParaRPr lang="id-ID" sz="2400" dirty="0" smtClean="0"/>
          </a:p>
          <a:p>
            <a:pPr lvl="0"/>
            <a:r>
              <a:rPr lang="id-ID" sz="2400" dirty="0" smtClean="0"/>
              <a:t>Alur yang sering dijumpai: Biasanya cerita berkembang seputar seseorang yang </a:t>
            </a:r>
            <a:r>
              <a:rPr lang="id-ID" sz="2400" dirty="0" smtClean="0">
                <a:solidFill>
                  <a:srgbClr val="FF0000"/>
                </a:solidFill>
              </a:rPr>
              <a:t>terlibat secara emosional </a:t>
            </a:r>
            <a:r>
              <a:rPr lang="id-ID" sz="2400" dirty="0" smtClean="0"/>
              <a:t>dengan orang lainnya atau yang </a:t>
            </a:r>
            <a:r>
              <a:rPr lang="id-ID" sz="2400" dirty="0" smtClean="0">
                <a:solidFill>
                  <a:srgbClr val="FF0000"/>
                </a:solidFill>
              </a:rPr>
              <a:t>merasa bersalah </a:t>
            </a:r>
            <a:r>
              <a:rPr lang="id-ID" sz="2400" dirty="0" smtClean="0"/>
              <a:t>karena apa yang dilakukannya di masa lalu.</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Gambar 3 GF</a:t>
            </a:r>
          </a:p>
        </p:txBody>
      </p:sp>
      <p:sp>
        <p:nvSpPr>
          <p:cNvPr id="8196" name="Content Placeholder 5"/>
          <p:cNvSpPr>
            <a:spLocks noGrp="1"/>
          </p:cNvSpPr>
          <p:nvPr>
            <p:ph idx="1"/>
          </p:nvPr>
        </p:nvSpPr>
        <p:spPr>
          <a:xfrm>
            <a:off x="457200" y="1524000"/>
            <a:ext cx="8229600" cy="4602163"/>
          </a:xfrm>
        </p:spPr>
        <p:txBody>
          <a:bodyPr/>
          <a:lstStyle/>
          <a:p>
            <a:pPr lvl="0"/>
            <a:r>
              <a:rPr lang="id-ID" sz="2400" dirty="0" smtClean="0"/>
              <a:t>Deskripsi Murray: Seorang gadis berdiri dengan kepala menunduk dan wajahnya ditutupi lengan kanannya. Lengan kirinya menyandar ke muka pintu kayu. </a:t>
            </a:r>
          </a:p>
          <a:p>
            <a:pPr lvl="0"/>
            <a:endParaRPr lang="id-ID" sz="2400" dirty="0" smtClean="0"/>
          </a:p>
          <a:p>
            <a:pPr lvl="0"/>
            <a:r>
              <a:rPr lang="id-ID" sz="2400" dirty="0" smtClean="0"/>
              <a:t>Alur yang sering dijumpai: Seperti halnya gambar 3BM, cerita berkisar pada </a:t>
            </a:r>
            <a:r>
              <a:rPr lang="id-ID" sz="2400" dirty="0" smtClean="0">
                <a:solidFill>
                  <a:srgbClr val="FF0000"/>
                </a:solidFill>
              </a:rPr>
              <a:t>kehilangan interpersonal dan luka </a:t>
            </a:r>
            <a:r>
              <a:rPr lang="id-ID" sz="2400" dirty="0" smtClean="0"/>
              <a:t>yang direnungkan dan diarahkan ke dalam karena </a:t>
            </a:r>
            <a:r>
              <a:rPr lang="id-ID" sz="2400" dirty="0" smtClean="0">
                <a:solidFill>
                  <a:srgbClr val="FF0000"/>
                </a:solidFill>
              </a:rPr>
              <a:t>rasa bersalah </a:t>
            </a:r>
            <a:r>
              <a:rPr lang="id-ID" sz="2400" dirty="0" smtClean="0"/>
              <a:t>atas apa yang telah dilakukan.</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Gambar 4</a:t>
            </a:r>
          </a:p>
        </p:txBody>
      </p:sp>
      <p:sp>
        <p:nvSpPr>
          <p:cNvPr id="9220" name="Content Placeholder 5"/>
          <p:cNvSpPr>
            <a:spLocks noGrp="1"/>
          </p:cNvSpPr>
          <p:nvPr>
            <p:ph idx="1"/>
          </p:nvPr>
        </p:nvSpPr>
        <p:spPr>
          <a:xfrm>
            <a:off x="457200" y="1524000"/>
            <a:ext cx="8229600" cy="4602163"/>
          </a:xfrm>
        </p:spPr>
        <p:txBody>
          <a:bodyPr/>
          <a:lstStyle/>
          <a:p>
            <a:pPr lvl="0"/>
            <a:r>
              <a:rPr lang="id-ID" sz="2400" dirty="0" smtClean="0"/>
              <a:t>Deskripsi Murray: Seorang wanita mencekal bahu seorang pria yang wajah dan tubuhnya miring seolah hendak menghindar dari wanita tadi.</a:t>
            </a:r>
          </a:p>
          <a:p>
            <a:pPr lvl="0"/>
            <a:endParaRPr lang="id-ID" sz="2400" dirty="0" smtClean="0"/>
          </a:p>
          <a:p>
            <a:pPr lvl="0"/>
            <a:r>
              <a:rPr lang="id-ID" sz="2400" dirty="0" smtClean="0"/>
              <a:t>Alur yang sering dijumpai: Tugas subjek yang utama adalah membentuk konsep mengapa si wanita menahan si pria, seringkali wanita ini dipandang sedang </a:t>
            </a:r>
            <a:r>
              <a:rPr lang="id-ID" sz="2400" dirty="0" smtClean="0">
                <a:solidFill>
                  <a:srgbClr val="FF0000"/>
                </a:solidFill>
              </a:rPr>
              <a:t>memberikan nasehat </a:t>
            </a:r>
            <a:r>
              <a:rPr lang="id-ID" sz="2400" dirty="0" smtClean="0"/>
              <a:t>moral kepada pria yang lebih impulsif dan irasional. Sekitar 50% dari cerita, gambar wanita yang samar di latar belakang dibawa masuk ke dalam alur cerita.</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Gambar 5</a:t>
            </a:r>
          </a:p>
        </p:txBody>
      </p:sp>
      <p:sp>
        <p:nvSpPr>
          <p:cNvPr id="10244" name="Content Placeholder 5"/>
          <p:cNvSpPr>
            <a:spLocks noGrp="1"/>
          </p:cNvSpPr>
          <p:nvPr>
            <p:ph idx="1"/>
          </p:nvPr>
        </p:nvSpPr>
        <p:spPr>
          <a:xfrm>
            <a:off x="457200" y="1524000"/>
            <a:ext cx="8229600" cy="4602163"/>
          </a:xfrm>
        </p:spPr>
        <p:txBody>
          <a:bodyPr/>
          <a:lstStyle/>
          <a:p>
            <a:pPr lvl="0"/>
            <a:r>
              <a:rPr lang="id-ID" sz="2400" dirty="0" smtClean="0"/>
              <a:t>Deskripsi Murray: Wanita separuh baya berdiri di ambang pintu yang setengah terbuka melongok ke dalam ruangan.</a:t>
            </a:r>
          </a:p>
          <a:p>
            <a:pPr lvl="0"/>
            <a:endParaRPr lang="id-ID" sz="2400" dirty="0" smtClean="0"/>
          </a:p>
          <a:p>
            <a:pPr lvl="0"/>
            <a:r>
              <a:rPr lang="id-ID" sz="2400" dirty="0" smtClean="0"/>
              <a:t>Alur yang sering dijumpai: Tentang seorang ibu yang mendapati anaknya melakukan tingkah laku yang tidak baik </a:t>
            </a:r>
            <a:r>
              <a:rPr lang="id-ID" sz="2400" dirty="0" smtClean="0">
                <a:solidFill>
                  <a:srgbClr val="FF0000"/>
                </a:solidFill>
              </a:rPr>
              <a:t>atau terkejut </a:t>
            </a:r>
            <a:r>
              <a:rPr lang="id-ID" sz="2400" dirty="0" smtClean="0"/>
              <a:t>karena ada “tamu tak diundang” memasuki rumah.</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1267"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Gambar 6 BM</a:t>
            </a:r>
          </a:p>
        </p:txBody>
      </p:sp>
      <p:sp>
        <p:nvSpPr>
          <p:cNvPr id="11268" name="Content Placeholder 5"/>
          <p:cNvSpPr>
            <a:spLocks noGrp="1"/>
          </p:cNvSpPr>
          <p:nvPr>
            <p:ph idx="1"/>
          </p:nvPr>
        </p:nvSpPr>
        <p:spPr>
          <a:xfrm>
            <a:off x="457200" y="1524000"/>
            <a:ext cx="8229600" cy="4602163"/>
          </a:xfrm>
        </p:spPr>
        <p:txBody>
          <a:bodyPr/>
          <a:lstStyle/>
          <a:p>
            <a:pPr lvl="0"/>
            <a:r>
              <a:rPr lang="id-ID" sz="2400" dirty="0" smtClean="0"/>
              <a:t>Deskripsi Murray: Wanita berumur yang pendek tubuhnya berdiri membelakangi pria muda jangkung. Si pria melihat ke bawah dengan mimik bingung.</a:t>
            </a:r>
          </a:p>
          <a:p>
            <a:pPr lvl="0"/>
            <a:endParaRPr lang="id-ID" sz="2400" dirty="0" smtClean="0"/>
          </a:p>
          <a:p>
            <a:pPr lvl="0"/>
            <a:r>
              <a:rPr lang="id-ID" sz="2400" dirty="0" smtClean="0"/>
              <a:t>Alur yang sering dijumpai: Secara tipikal memunculkan cerita tentang seorang putra yang tengah menyampaikan berita sedih pada ibunya atau ia tengah berusaha mempersiapkan  ibunya bahwa ia akan berangkat ke daerah yang jauh.</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2291"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Gambar 6 GF</a:t>
            </a:r>
          </a:p>
        </p:txBody>
      </p:sp>
      <p:sp>
        <p:nvSpPr>
          <p:cNvPr id="12292" name="Content Placeholder 5"/>
          <p:cNvSpPr>
            <a:spLocks noGrp="1"/>
          </p:cNvSpPr>
          <p:nvPr>
            <p:ph idx="1"/>
          </p:nvPr>
        </p:nvSpPr>
        <p:spPr>
          <a:xfrm>
            <a:off x="457200" y="1524000"/>
            <a:ext cx="8229600" cy="4602163"/>
          </a:xfrm>
        </p:spPr>
        <p:txBody>
          <a:bodyPr/>
          <a:lstStyle/>
          <a:p>
            <a:pPr lvl="0"/>
            <a:r>
              <a:rPr lang="id-ID" sz="2400" dirty="0" smtClean="0"/>
              <a:t>Deskripsi Murray: Seorang wanita muda duduk di tepi sofa memandang dari pundaknya pada laki-laki yang lebih tua dengan pipa mulutnya yang seakan memandang ke arah wanita muda ini.</a:t>
            </a:r>
          </a:p>
          <a:p>
            <a:pPr lvl="0"/>
            <a:endParaRPr lang="id-ID" sz="2400" dirty="0" smtClean="0"/>
          </a:p>
          <a:p>
            <a:pPr lvl="0"/>
            <a:r>
              <a:rPr lang="id-ID" sz="2400" dirty="0" smtClean="0"/>
              <a:t>Alur yang sering dijumpai: Si lelaki biasanya dipandang sedang menyarankan suatu kegiatan pada si wanita dan alur sering mengikutsertakan reaksi si wanita terhadap saran si pria ini.</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1240</TotalTime>
  <Words>1796</Words>
  <Application>Microsoft Office PowerPoint</Application>
  <PresentationFormat>On-screen Show (4:3)</PresentationFormat>
  <Paragraphs>158</Paragraphs>
  <Slides>32</Slides>
  <Notes>31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Slide 1</vt:lpstr>
      <vt:lpstr>Gambar 1</vt:lpstr>
      <vt:lpstr>Gambar 2</vt:lpstr>
      <vt:lpstr>Gambar 3 BM</vt:lpstr>
      <vt:lpstr>Gambar 3 GF</vt:lpstr>
      <vt:lpstr>Gambar 4</vt:lpstr>
      <vt:lpstr>Gambar 5</vt:lpstr>
      <vt:lpstr>Gambar 6 BM</vt:lpstr>
      <vt:lpstr>Gambar 6 GF</vt:lpstr>
      <vt:lpstr>Gambar 7 BM</vt:lpstr>
      <vt:lpstr>Gambar 7 GF</vt:lpstr>
      <vt:lpstr>Gambar 8 BM</vt:lpstr>
      <vt:lpstr>Gambar 8 GF</vt:lpstr>
      <vt:lpstr>Gambar 9 BM</vt:lpstr>
      <vt:lpstr>Gambar 9 GF</vt:lpstr>
      <vt:lpstr>Gambar 10</vt:lpstr>
      <vt:lpstr>Gambar 11</vt:lpstr>
      <vt:lpstr>Gambar 12 M</vt:lpstr>
      <vt:lpstr>Gambar 12 F</vt:lpstr>
      <vt:lpstr>Gambar 12 BG</vt:lpstr>
      <vt:lpstr>Gambar 13 MF</vt:lpstr>
      <vt:lpstr>Gambar 13 B</vt:lpstr>
      <vt:lpstr>Gambar 13 G</vt:lpstr>
      <vt:lpstr> Gambar 14</vt:lpstr>
      <vt:lpstr> Gambar 15</vt:lpstr>
      <vt:lpstr>Gambar 16</vt:lpstr>
      <vt:lpstr>Gambar 17 BM</vt:lpstr>
      <vt:lpstr>Gambar 17 GF</vt:lpstr>
      <vt:lpstr>Gambar 18 BM</vt:lpstr>
      <vt:lpstr>Gambar 18 GF</vt:lpstr>
      <vt:lpstr>Gambar 19</vt:lpstr>
      <vt:lpstr>Gambar 20</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psikologi</cp:lastModifiedBy>
  <cp:revision>210</cp:revision>
  <dcterms:created xsi:type="dcterms:W3CDTF">2010-08-24T06:47:44Z</dcterms:created>
  <dcterms:modified xsi:type="dcterms:W3CDTF">2018-09-24T08:54:52Z</dcterms:modified>
</cp:coreProperties>
</file>