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316" r:id="rId2"/>
    <p:sldId id="335" r:id="rId3"/>
    <p:sldId id="365" r:id="rId4"/>
    <p:sldId id="366" r:id="rId5"/>
    <p:sldId id="367" r:id="rId6"/>
    <p:sldId id="368" r:id="rId7"/>
    <p:sldId id="369" r:id="rId8"/>
    <p:sldId id="370" r:id="rId9"/>
    <p:sldId id="371" r:id="rId10"/>
    <p:sldId id="372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2" autoAdjust="0"/>
    <p:restoredTop sz="93190" autoAdjust="0"/>
  </p:normalViewPr>
  <p:slideViewPr>
    <p:cSldViewPr>
      <p:cViewPr>
        <p:scale>
          <a:sx n="80" d="100"/>
          <a:sy n="80" d="100"/>
        </p:scale>
        <p:origin x="-1026" y="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BAD9994-8B66-42A9-843D-4EDD41EEFC37}" type="datetimeFigureOut">
              <a:rPr lang="id-ID"/>
              <a:pPr>
                <a:defRPr/>
              </a:pPr>
              <a:t>14/10/2017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3D63DFF-B590-44B9-9E8F-00F9905D4A27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CA52EA2-B26A-4DCA-B03B-0A57599F80EE}" type="slidenum">
              <a:rPr lang="id-ID" smtClean="0"/>
              <a:pPr>
                <a:defRPr/>
              </a:pPr>
              <a:t>2</a:t>
            </a:fld>
            <a:endParaRPr lang="id-ID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F87481A-8BA2-4682-8026-FACF8A2CBB28}" type="slidenum">
              <a:rPr lang="id-ID" smtClean="0"/>
              <a:pPr>
                <a:defRPr/>
              </a:pPr>
              <a:t>3</a:t>
            </a:fld>
            <a:endParaRPr lang="id-ID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7B7DE62-EDA4-47CC-84F7-F27639E2FC06}" type="slidenum">
              <a:rPr lang="id-ID" smtClean="0"/>
              <a:pPr>
                <a:defRPr/>
              </a:pPr>
              <a:t>4</a:t>
            </a:fld>
            <a:endParaRPr lang="id-ID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8A467ED-646B-4F87-8EDF-39E130249183}" type="slidenum">
              <a:rPr lang="id-ID" smtClean="0"/>
              <a:pPr>
                <a:defRPr/>
              </a:pPr>
              <a:t>5</a:t>
            </a:fld>
            <a:endParaRPr lang="id-ID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3664C3F-DB19-4B2F-AEE5-75CC8B5EBDA8}" type="slidenum">
              <a:rPr lang="id-ID" smtClean="0"/>
              <a:pPr>
                <a:defRPr/>
              </a:pPr>
              <a:t>6</a:t>
            </a:fld>
            <a:endParaRPr lang="id-ID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990B743-B831-45A9-BF78-62D196B636F3}" type="slidenum">
              <a:rPr lang="id-ID" smtClean="0"/>
              <a:pPr>
                <a:defRPr/>
              </a:pPr>
              <a:t>7</a:t>
            </a:fld>
            <a:endParaRPr lang="id-ID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2EA8F09-C3FF-439F-ABBA-DFEA7E10416E}" type="slidenum">
              <a:rPr lang="id-ID" smtClean="0"/>
              <a:pPr>
                <a:defRPr/>
              </a:pPr>
              <a:t>8</a:t>
            </a:fld>
            <a:endParaRPr lang="id-ID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A786645-2B25-4B56-A667-334AD0A464AA}" type="slidenum">
              <a:rPr lang="id-ID" smtClean="0"/>
              <a:pPr>
                <a:defRPr/>
              </a:pPr>
              <a:t>9</a:t>
            </a:fld>
            <a:endParaRPr lang="id-ID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07A898F-DD74-406A-BD44-581C6CCC1C49}" type="slidenum">
              <a:rPr lang="id-ID" smtClean="0"/>
              <a:pPr>
                <a:defRPr/>
              </a:pPr>
              <a:t>10</a:t>
            </a:fld>
            <a:endParaRPr lang="id-ID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E25E3-F110-4F3F-95A7-6D9C98FA1E12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2B481-A8E9-4DAF-BEDA-F10E840064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CBCFF2-B325-4AB9-9DAD-4DF8EB695E31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D6902F-9E75-418D-90DB-543D54618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0DC59-1520-45A5-A302-0F0015187563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16A1D6-F776-47F5-A482-2E4731E648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E11BD-187E-41CF-8D23-40FEB69E13BE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977640-66DD-42A4-8A01-F31C5BE85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58FC9-9E47-420A-A260-E021AEA43134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FA8C5-378E-4F19-832C-C7736A2FC6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A95F6-359C-49CD-AF61-B97177C09FF1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AD7CF-5B4E-4B94-BBA4-37D5E4CE29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9A1491-92DC-494C-B2E9-6AD2DA42430E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A5EE42-2A33-44D2-AB36-04E0F72C56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5B90D1-3439-47CF-A960-AFE7076A4449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5B86C-FA6E-4157-9BBA-F4FFE33FD9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1D6B6-B74F-47CC-A6DB-67086F6E1006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EDACA-6DBA-4838-8D60-FD435A871E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2ED30-2511-4EDB-84D1-7623725E25B5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1C48A-639A-4654-9CBB-79980C6765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483CF-E6BF-4B2D-B579-F86FAE75D4D0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96401-F507-4367-BA2F-AD58952E06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FE48D91-91F1-4CEB-982F-0C0FE00241F5}" type="datetime1">
              <a:rPr lang="en-US"/>
              <a:pPr>
                <a:defRPr/>
              </a:pPr>
              <a:t>10/14/2017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4E04CCB9-7BB7-4521-9C44-9C86662B55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/>
          <p:cNvPicPr>
            <a:picLocks noChangeAspect="1" noChangeArrowheads="1"/>
          </p:cNvPicPr>
          <p:nvPr/>
        </p:nvPicPr>
        <p:blipFill>
          <a:blip r:embed="rId2" cstate="print"/>
          <a:srcRect l="1051" r="800" b="504"/>
          <a:stretch>
            <a:fillRect/>
          </a:stretch>
        </p:blipFill>
        <p:spPr bwMode="auto">
          <a:xfrm>
            <a:off x="0" y="304800"/>
            <a:ext cx="9144000" cy="684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extBox 1"/>
          <p:cNvSpPr txBox="1">
            <a:spLocks noChangeArrowheads="1"/>
          </p:cNvSpPr>
          <p:nvPr/>
        </p:nvSpPr>
        <p:spPr bwMode="auto">
          <a:xfrm>
            <a:off x="3200400" y="4116388"/>
            <a:ext cx="5638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 sz="2400" b="1" dirty="0" smtClean="0">
                <a:solidFill>
                  <a:schemeClr val="bg1"/>
                </a:solidFill>
              </a:rPr>
              <a:t>RELIABILITAS &amp; VALIDITAS T.A.T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1126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355600" indent="-355600">
              <a:spcBef>
                <a:spcPts val="1800"/>
              </a:spcBef>
              <a:buClr>
                <a:schemeClr val="tx1"/>
              </a:buClr>
              <a:buFontTx/>
              <a:buAutoNum type="arabicPeriod" startAt="3"/>
            </a:pPr>
            <a:r>
              <a:rPr lang="id-ID" sz="2400" dirty="0" smtClean="0"/>
              <a:t>Kesukaran dalam pengembangan reliabilitas skor dan reliabilitas retes yang akurat.</a:t>
            </a:r>
          </a:p>
          <a:p>
            <a:pPr marL="355600" indent="-355600">
              <a:spcBef>
                <a:spcPts val="1800"/>
              </a:spcBef>
              <a:buClr>
                <a:schemeClr val="tx1"/>
              </a:buClr>
              <a:buFontTx/>
              <a:buAutoNum type="arabicPeriod" startAt="3"/>
            </a:pPr>
            <a:r>
              <a:rPr lang="id-ID" sz="2400" dirty="0" smtClean="0"/>
              <a:t>Penelitian mengenai validitas kurang memadai.</a:t>
            </a:r>
          </a:p>
          <a:p>
            <a:pPr marL="355600" indent="-355600">
              <a:spcBef>
                <a:spcPts val="1800"/>
              </a:spcBef>
              <a:buClr>
                <a:schemeClr val="tx1"/>
              </a:buClr>
              <a:buFontTx/>
              <a:buAutoNum type="arabicPeriod" startAt="3"/>
            </a:pPr>
            <a:r>
              <a:rPr lang="id-ID" sz="2400" dirty="0" smtClean="0"/>
              <a:t>Kepekaan tes terhadap variabel situasional, seperti stres, kelelahan, kurang tidur, dll, mampu mengubah hasil tes secara signifikan sehingga menurunkan kemungkinan pengukuran aspek-aspek ‘inti’ dari kepribadian individu yang sesungguhnya.</a:t>
            </a:r>
          </a:p>
          <a:p>
            <a:pPr marL="355600" indent="-355600"/>
            <a:endParaRPr lang="id-ID" sz="2400" dirty="0" smtClean="0"/>
          </a:p>
          <a:p>
            <a:pPr marL="355600" indent="-355600"/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Reliabilitas T.A.T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307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400" dirty="0" smtClean="0"/>
              <a:t>Reliabilitas T.A.T sulit ditentukan karena:</a:t>
            </a:r>
          </a:p>
          <a:p>
            <a:pPr marL="708025" lvl="1" indent="-358775">
              <a:buFontTx/>
              <a:buAutoNum type="arabicPeriod"/>
            </a:pPr>
            <a:r>
              <a:rPr lang="id-ID" sz="2400" dirty="0" smtClean="0"/>
              <a:t>Respon-respon klien pada T.A.T melibatkan materi verbal yang kompleks &amp; bermakna sehingga analisa kuantitatif yang eksak sulit untuk dilaksanakan, serta interpretasinya lebih didasarkan pada analisa kualitatif isi cerita. </a:t>
            </a:r>
          </a:p>
          <a:p>
            <a:pPr marL="708025" lvl="1" indent="-358775">
              <a:buNone/>
            </a:pPr>
            <a:r>
              <a:rPr lang="id-ID" sz="2400" dirty="0" smtClean="0">
                <a:sym typeface="Wingdings" pitchFamily="2" charset="2"/>
              </a:rPr>
              <a:t>	</a:t>
            </a:r>
            <a:r>
              <a:rPr lang="id-ID" sz="2400" dirty="0" smtClean="0">
                <a:sym typeface="Wingdings" pitchFamily="2" charset="2"/>
              </a:rPr>
              <a:t>McClelland (1961), Atkinson &amp; Feather (1966) mengembangkan cara skoring yang kompleks untuk </a:t>
            </a:r>
            <a:r>
              <a:rPr lang="id-ID" sz="2400" i="1" dirty="0" smtClean="0">
                <a:sym typeface="Wingdings" pitchFamily="2" charset="2"/>
              </a:rPr>
              <a:t>need of achievement, need of  affiliation, &amp; need of power</a:t>
            </a:r>
            <a:r>
              <a:rPr lang="id-ID" sz="2400" dirty="0" smtClean="0">
                <a:sym typeface="Wingdings" pitchFamily="2" charset="2"/>
              </a:rPr>
              <a:t>   nilai kuantitatif disetujui, reliabilitas antar skor lewat pembobotan </a:t>
            </a:r>
            <a:r>
              <a:rPr lang="id-ID" sz="2400" i="1" dirty="0" smtClean="0">
                <a:sym typeface="Wingdings" pitchFamily="2" charset="2"/>
              </a:rPr>
              <a:t>needs</a:t>
            </a:r>
            <a:r>
              <a:rPr lang="id-ID" sz="2400" dirty="0" smtClean="0">
                <a:sym typeface="Wingdings" pitchFamily="2" charset="2"/>
              </a:rPr>
              <a:t> yang berbeda telah tercapai, tetapi belum ada kesepakatan tentang kesimpulan berdasarkan skor-skor ini.</a:t>
            </a:r>
          </a:p>
          <a:p>
            <a:pPr marL="609600" indent="-609600">
              <a:buFontTx/>
              <a:buAutoNum type="arabicPeriod"/>
            </a:pPr>
            <a:endParaRPr lang="id-ID" sz="2400" dirty="0" smtClean="0">
              <a:sym typeface="Wingdings" pitchFamily="2" charset="2"/>
            </a:endParaRPr>
          </a:p>
          <a:p>
            <a:pPr marL="609600" indent="-609600">
              <a:buFontTx/>
              <a:buAutoNum type="arabicPeriod"/>
            </a:pPr>
            <a:endParaRPr lang="id-ID" sz="2400" dirty="0" smtClean="0"/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410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z="2400" dirty="0" smtClean="0"/>
              <a:t>2.	Reliabilitas T.A.T sulit ditentukan krn </a:t>
            </a:r>
            <a:r>
              <a:rPr lang="id-ID" sz="2400" u="sng" dirty="0" smtClean="0"/>
              <a:t>luasnya keragaman cerita klien</a:t>
            </a:r>
            <a:r>
              <a:rPr lang="id-ID" sz="2400" dirty="0" smtClean="0"/>
              <a:t>. Beberapa kartu tidak dapat diperbandingkan karena dirancang untuk mengukur daerah fungsi psikologis yang berbeda-beda sehingga strategi pengukuran reliabilitas tidak memadai.</a:t>
            </a:r>
          </a:p>
          <a:p>
            <a:pPr>
              <a:buFont typeface="Wingdings" pitchFamily="2" charset="2"/>
              <a:buNone/>
            </a:pPr>
            <a:endParaRPr lang="id-ID" sz="2400" dirty="0" smtClean="0"/>
          </a:p>
          <a:p>
            <a:pPr>
              <a:buFont typeface="Wingdings" pitchFamily="2" charset="2"/>
              <a:buNone/>
            </a:pPr>
            <a:r>
              <a:rPr lang="id-ID" sz="2400" dirty="0" smtClean="0">
                <a:sym typeface="Wingdings" pitchFamily="2" charset="2"/>
              </a:rPr>
              <a:t> Jadi aspek-aspek reliabilitas yang penting tidak dapat diperoleh, bahkan pada beberapa kasus tidak cukup memadai untuk dicoba.</a:t>
            </a:r>
            <a:endParaRPr lang="id-ID" sz="2400" dirty="0" smtClean="0"/>
          </a:p>
          <a:p>
            <a:endParaRPr lang="id-ID" sz="24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Validitas T.A.T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512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spcAft>
                <a:spcPts val="1200"/>
              </a:spcAft>
            </a:pPr>
            <a:r>
              <a:rPr lang="id-ID" sz="2400" dirty="0" smtClean="0"/>
              <a:t>Mengukur validitas T.A.T juga sulit, karena:</a:t>
            </a:r>
          </a:p>
          <a:p>
            <a:pPr marL="745200" indent="-457200">
              <a:buFont typeface="Wingdings" pitchFamily="2" charset="2"/>
              <a:buAutoNum type="arabicPeriod"/>
            </a:pPr>
            <a:r>
              <a:rPr lang="id-ID" sz="2400" dirty="0" smtClean="0"/>
              <a:t>Adanya permasalahan pada pencapaian kesepakatan kriteria eksternal yang digunakan karena, tingkah laku </a:t>
            </a:r>
            <a:r>
              <a:rPr lang="id-ID" sz="2400" i="1" dirty="0" smtClean="0"/>
              <a:t>overt</a:t>
            </a:r>
            <a:r>
              <a:rPr lang="id-ID" sz="2400" dirty="0" smtClean="0"/>
              <a:t> yang digunakan  sebagai kriteria berkorelasi tipis dengan skor tes. </a:t>
            </a:r>
          </a:p>
          <a:p>
            <a:pPr marL="745200" indent="-457200">
              <a:buNone/>
            </a:pPr>
            <a:r>
              <a:rPr lang="id-ID" sz="2400" dirty="0" smtClean="0"/>
              <a:t>	</a:t>
            </a:r>
            <a:r>
              <a:rPr lang="id-ID" sz="2400" dirty="0" smtClean="0"/>
              <a:t>Misal: </a:t>
            </a:r>
            <a:r>
              <a:rPr lang="id-ID" sz="2400" i="1" dirty="0" smtClean="0"/>
              <a:t>need of agression</a:t>
            </a:r>
            <a:r>
              <a:rPr lang="id-ID" sz="2400" dirty="0" smtClean="0"/>
              <a:t> tinggi yang muncul pada cerita-cerita T.A.T tidak mencerminkan perilaku agresi yang sesungguhnya pada klien. Tergantung pada cara tingkah laku diekspresikan. 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6148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id-ID" sz="2400" dirty="0" smtClean="0"/>
              <a:t>2.	Pengukuran </a:t>
            </a:r>
            <a:r>
              <a:rPr lang="id-ID" sz="2400" i="1" dirty="0" smtClean="0"/>
              <a:t>needs</a:t>
            </a:r>
            <a:r>
              <a:rPr lang="id-ID" sz="2400" dirty="0" smtClean="0"/>
              <a:t> pada T.A.T berkorelasi tipis dengan </a:t>
            </a:r>
            <a:r>
              <a:rPr lang="id-ID" sz="2400" i="1" dirty="0" smtClean="0"/>
              <a:t>needs</a:t>
            </a:r>
            <a:r>
              <a:rPr lang="id-ID" sz="2400" dirty="0" smtClean="0"/>
              <a:t> yang diukur melalui alat tes lain (mis: </a:t>
            </a:r>
            <a:r>
              <a:rPr lang="id-ID" sz="2400" i="1" dirty="0" smtClean="0"/>
              <a:t>EPPS</a:t>
            </a:r>
            <a:r>
              <a:rPr lang="id-ID" sz="2400" dirty="0" smtClean="0"/>
              <a:t>, dan </a:t>
            </a:r>
            <a:r>
              <a:rPr lang="id-ID" sz="2400" i="1" dirty="0" smtClean="0"/>
              <a:t>adjective Check List)</a:t>
            </a:r>
          </a:p>
          <a:p>
            <a:pPr>
              <a:spcAft>
                <a:spcPts val="1800"/>
              </a:spcAft>
              <a:buFont typeface="Wingdings" pitchFamily="2" charset="2"/>
              <a:buNone/>
            </a:pPr>
            <a:r>
              <a:rPr lang="id-ID" sz="2400" i="1" dirty="0" smtClean="0"/>
              <a:t>3. </a:t>
            </a:r>
            <a:r>
              <a:rPr lang="id-ID" sz="2400" dirty="0" smtClean="0"/>
              <a:t>Titik pandang antar teknik projektif bervariasi dan hanya ada sedikit kesamaannya waktu digunakan untuk mengukur individu yang sama.</a:t>
            </a:r>
          </a:p>
          <a:p>
            <a:pPr marL="360000" indent="-360000">
              <a:buClr>
                <a:srgbClr val="00B0F0"/>
              </a:buClr>
              <a:buFont typeface="Wingdings" pitchFamily="2" charset="2"/>
              <a:buChar char="q"/>
            </a:pPr>
            <a:r>
              <a:rPr lang="id-ID" sz="2400" dirty="0" smtClean="0"/>
              <a:t>Hal-hal di atas menyebabkan sulitnya pengembangan generalisasi berdasarkan protokol T.A.T.</a:t>
            </a:r>
          </a:p>
          <a:p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7172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id-ID" sz="2800" dirty="0" smtClean="0"/>
              <a:t>Namun demikian deskripsi individu berdasarkan cerita-cerita pada T.A.T yang dibuat oleh klinisi yang berpengalaman cenderung cocok dengan deskripsi yang dibuat berdasarkan sejarah kasus.</a:t>
            </a:r>
          </a:p>
          <a:p>
            <a:r>
              <a:rPr lang="id-ID" sz="2800" dirty="0" smtClean="0">
                <a:sym typeface="Wingdings" pitchFamily="2" charset="2"/>
              </a:rPr>
              <a:t>Tetapi walaupun deskripsi tersebut akurat, umumnya tetap ada perbedaan apabila beberapa klinisi melakukan evaluasi terhadap beberapa subjek. Tiap klinisi mengambil aspek yang berbeda dari dalam diri individu yang sama</a:t>
            </a:r>
            <a:endParaRPr lang="id-ID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Kelebihan T.A.T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8196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355600" indent="-355600">
              <a:lnSpc>
                <a:spcPct val="90000"/>
              </a:lnSpc>
              <a:spcAft>
                <a:spcPts val="1200"/>
              </a:spcAft>
            </a:pPr>
            <a:r>
              <a:rPr lang="id-ID" sz="2800" dirty="0" smtClean="0"/>
              <a:t>Walaupun reliabilitas dan validitas T.A.T diragukan, tetap banyak klinisi yang menggunakan. </a:t>
            </a:r>
          </a:p>
          <a:p>
            <a:pPr marL="355600" indent="-355600">
              <a:lnSpc>
                <a:spcPct val="90000"/>
              </a:lnSpc>
              <a:spcAft>
                <a:spcPts val="1200"/>
              </a:spcAft>
            </a:pPr>
            <a:r>
              <a:rPr lang="id-ID" sz="2800" dirty="0" smtClean="0"/>
              <a:t>Beberapa kelebihan T.A.T:</a:t>
            </a:r>
          </a:p>
          <a:p>
            <a:pPr marL="900000" lvl="1" indent="-360000">
              <a:lnSpc>
                <a:spcPct val="90000"/>
              </a:lnSpc>
              <a:spcAft>
                <a:spcPts val="1200"/>
              </a:spcAft>
              <a:buFontTx/>
              <a:buAutoNum type="arabicPeriod"/>
            </a:pPr>
            <a:r>
              <a:rPr lang="id-ID" dirty="0" smtClean="0"/>
              <a:t>Menyediakan sarana untuk melihat struktur kepribadian individu yang </a:t>
            </a:r>
            <a:r>
              <a:rPr lang="id-ID" i="1" dirty="0" smtClean="0"/>
              <a:t>covert</a:t>
            </a:r>
            <a:r>
              <a:rPr lang="id-ID" dirty="0" smtClean="0"/>
              <a:t> dan lebih mendalam.</a:t>
            </a:r>
          </a:p>
          <a:p>
            <a:pPr marL="900000" lvl="1" indent="-360000">
              <a:lnSpc>
                <a:spcPct val="90000"/>
              </a:lnSpc>
              <a:buFontTx/>
              <a:buAutoNum type="arabicPeriod"/>
            </a:pPr>
            <a:r>
              <a:rPr lang="id-ID" dirty="0" smtClean="0"/>
              <a:t>Mengurangi kemungkinan klien untuk berbohong karena penggunaan T.A.T tersamar dan mampu melonggarkan </a:t>
            </a:r>
            <a:r>
              <a:rPr lang="id-ID" i="1" dirty="0" smtClean="0"/>
              <a:t>defense</a:t>
            </a:r>
            <a:r>
              <a:rPr lang="id-ID" dirty="0" smtClean="0"/>
              <a:t> yang disadari. </a:t>
            </a:r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endParaRPr lang="id-ID" sz="3200" smtClean="0">
              <a:latin typeface="Arial" charset="0"/>
              <a:cs typeface="Arial" charset="0"/>
            </a:endParaRPr>
          </a:p>
        </p:txBody>
      </p:sp>
      <p:sp>
        <p:nvSpPr>
          <p:cNvPr id="9220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id-ID" sz="2800" dirty="0" smtClean="0"/>
              <a:t>3.</a:t>
            </a:r>
            <a:r>
              <a:rPr lang="id-ID" sz="2000" dirty="0" smtClean="0"/>
              <a:t>	</a:t>
            </a:r>
            <a:r>
              <a:rPr lang="id-ID" sz="2800" dirty="0" smtClean="0"/>
              <a:t>Berfokus pada kepribadian secara keseluruhan, bukan pada pengukuran objektif mengenai sikap-sikap tertentu. Selain mencakup karakteristik emosional dan interpersonal juga tingkat intelektual umum, orisinalitas dan gaya </a:t>
            </a:r>
            <a:r>
              <a:rPr lang="id-ID" sz="2800" i="1" dirty="0" smtClean="0"/>
              <a:t>problem solving</a:t>
            </a:r>
            <a:r>
              <a:rPr lang="id-ID" sz="2800" dirty="0" smtClean="0"/>
              <a:t> seseorang.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id-ID" sz="2800" dirty="0" smtClean="0"/>
              <a:t>4. </a:t>
            </a:r>
            <a:r>
              <a:rPr lang="id-ID" sz="2800" i="1" dirty="0" smtClean="0"/>
              <a:t>Rapport</a:t>
            </a:r>
            <a:r>
              <a:rPr lang="id-ID" sz="2800" dirty="0" smtClean="0"/>
              <a:t>nya mudah </a:t>
            </a:r>
            <a:r>
              <a:rPr lang="id-ID" sz="2800" dirty="0" smtClean="0">
                <a:sym typeface="Wingdings" pitchFamily="2" charset="2"/>
              </a:rPr>
              <a:t> tidak mengancam </a:t>
            </a:r>
            <a:r>
              <a:rPr lang="id-ID" sz="2800" i="1" dirty="0" smtClean="0">
                <a:sym typeface="Wingdings" pitchFamily="2" charset="2"/>
              </a:rPr>
              <a:t>prestige</a:t>
            </a:r>
            <a:r>
              <a:rPr lang="id-ID" sz="2800" dirty="0" smtClean="0">
                <a:sym typeface="Wingdings" pitchFamily="2" charset="2"/>
              </a:rPr>
              <a:t> individu karena tidak ada jawaban salah, walaupun ada beberapa klien yang merasa cemas dan tidak aman dengan kurangnya struktur pada teknik-teknik projektif.</a:t>
            </a:r>
            <a:endParaRPr lang="id-ID" sz="2800" dirty="0" smtClean="0"/>
          </a:p>
          <a:p>
            <a:endParaRPr lang="id-ID" sz="28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arsil\Desktop\Smartcreative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3" name="Title 5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</p:spPr>
        <p:txBody>
          <a:bodyPr/>
          <a:lstStyle/>
          <a:p>
            <a:pPr>
              <a:spcBef>
                <a:spcPct val="50000"/>
              </a:spcBef>
            </a:pPr>
            <a:r>
              <a:rPr lang="id-ID" sz="3200" dirty="0" smtClean="0">
                <a:latin typeface="Arial" charset="0"/>
                <a:cs typeface="Arial" charset="0"/>
              </a:rPr>
              <a:t>Kekurangan T.A.T</a:t>
            </a:r>
            <a:endParaRPr lang="id-ID" sz="3200" dirty="0" smtClean="0">
              <a:latin typeface="Arial" charset="0"/>
              <a:cs typeface="Arial" charset="0"/>
            </a:endParaRPr>
          </a:p>
        </p:txBody>
      </p:sp>
      <p:sp>
        <p:nvSpPr>
          <p:cNvPr id="10244" name="Content Placeholder 5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marL="355600" indent="-355600" defTabSz="903288">
              <a:spcAft>
                <a:spcPts val="1200"/>
              </a:spcAft>
            </a:pPr>
            <a:r>
              <a:rPr lang="id-ID" dirty="0" smtClean="0"/>
              <a:t>Berikut ini hal-hal yang perlu diperhatikan apabila kita menggunakan T.A.T:</a:t>
            </a:r>
          </a:p>
          <a:p>
            <a:pPr marL="631825" lvl="1" indent="-358775" defTabSz="903288">
              <a:spcAft>
                <a:spcPts val="1200"/>
              </a:spcAft>
              <a:buFontTx/>
              <a:buAutoNum type="arabicPeriod"/>
            </a:pPr>
            <a:r>
              <a:rPr lang="id-ID" sz="2400" dirty="0" smtClean="0"/>
              <a:t>Untuk skoring dan administrasi, standarisasi kurang memadai. Untuk itu, penting memahami fantor-faktor yg tercakup dlm analisa &amp; interpretasi (</a:t>
            </a:r>
            <a:r>
              <a:rPr lang="id-ID" sz="2400" i="1" dirty="0" smtClean="0"/>
              <a:t>Thema, Hero, Needs, Press,</a:t>
            </a:r>
            <a:r>
              <a:rPr lang="id-ID" sz="2400" dirty="0" smtClean="0"/>
              <a:t> dll)  </a:t>
            </a:r>
          </a:p>
          <a:p>
            <a:pPr marL="631825" lvl="1" indent="-358775" defTabSz="903288">
              <a:spcAft>
                <a:spcPts val="1200"/>
              </a:spcAft>
              <a:buFontTx/>
              <a:buAutoNum type="arabicPeriod"/>
            </a:pPr>
            <a:r>
              <a:rPr lang="id-ID" sz="2400" dirty="0" smtClean="0"/>
              <a:t>Data normatif kurang memadai. K</a:t>
            </a:r>
            <a:r>
              <a:rPr lang="id-ID" sz="2400" dirty="0" smtClean="0">
                <a:sym typeface="Wingdings" pitchFamily="2" charset="2"/>
              </a:rPr>
              <a:t>eakuratan hasil tes lebih bergantung pada pengalaman umum klinisi untuk menginterpretasi hasil tes.</a:t>
            </a:r>
          </a:p>
          <a:p>
            <a:pPr marL="631825" indent="-358775" defTabSz="903288"/>
            <a:endParaRPr lang="id-ID" sz="2200" dirty="0" smtClean="0"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1205</TotalTime>
  <Words>311</Words>
  <Application>Microsoft Office PowerPoint</Application>
  <PresentationFormat>On-screen Show (4:3)</PresentationFormat>
  <Paragraphs>41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Reliabilitas T.A.T</vt:lpstr>
      <vt:lpstr>Slide 3</vt:lpstr>
      <vt:lpstr>Validitas T.A.T</vt:lpstr>
      <vt:lpstr>Slide 5</vt:lpstr>
      <vt:lpstr>Slide 6</vt:lpstr>
      <vt:lpstr>Kelebihan T.A.T</vt:lpstr>
      <vt:lpstr>Slide 8</vt:lpstr>
      <vt:lpstr>Kekurangan T.A.T</vt:lpstr>
      <vt:lpstr>Slide 10</vt:lpstr>
    </vt:vector>
  </TitlesOfParts>
  <Company>signDesign Communications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user</cp:lastModifiedBy>
  <cp:revision>207</cp:revision>
  <dcterms:created xsi:type="dcterms:W3CDTF">2010-08-24T06:47:44Z</dcterms:created>
  <dcterms:modified xsi:type="dcterms:W3CDTF">2017-10-14T05:10:52Z</dcterms:modified>
</cp:coreProperties>
</file>