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7" r:id="rId4"/>
    <p:sldId id="260" r:id="rId5"/>
    <p:sldId id="261" r:id="rId6"/>
    <p:sldId id="259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A0FEF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2B4A5-A6B2-45F4-8D67-66846EDAF3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82F3-4E21-4DD4-A61A-0AA14FC785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C36B-56A0-434B-BEE0-60B21FA72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2C5FEB-AC1A-4559-B82C-8F8B57050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ACB819-F2F1-4716-8865-5B0486E877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43D6D-3CFC-41DF-8857-7EE7CDCD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4048B-5713-44AF-A6B8-F835158338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5449-CD58-4791-B8D5-D26E462A6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68C64B-99A4-4C69-BFE2-33F38C55B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D6CD7-596C-4FED-821E-3944C77F3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982193-F413-4667-939C-D6DD063941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9AAE6EC-5F7D-449E-A9EA-2998B3953D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3657600"/>
            <a:ext cx="5181600" cy="1143000"/>
          </a:xfrm>
        </p:spPr>
        <p:txBody>
          <a:bodyPr/>
          <a:lstStyle/>
          <a:p>
            <a:r>
              <a:rPr lang="id-ID" dirty="0" smtClean="0">
                <a:solidFill>
                  <a:schemeClr val="bg1"/>
                </a:solidFill>
              </a:rPr>
              <a:t>HERO &amp; </a:t>
            </a:r>
            <a:r>
              <a:rPr lang="id-ID" i="1" dirty="0" smtClean="0">
                <a:solidFill>
                  <a:schemeClr val="bg1"/>
                </a:solidFill>
              </a:rPr>
              <a:t>NEEDS </a:t>
            </a:r>
          </a:p>
          <a:p>
            <a:r>
              <a:rPr lang="id-ID" dirty="0" smtClean="0">
                <a:solidFill>
                  <a:schemeClr val="bg1"/>
                </a:solidFill>
              </a:rPr>
              <a:t>DALAM T.A.T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dirty="0" smtClean="0"/>
              <a:t>Langkah Analisis</a:t>
            </a:r>
            <a:endParaRPr lang="id-ID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d-ID" sz="2800" dirty="0" smtClean="0"/>
              <a:t>Tentukan tokoh (</a:t>
            </a:r>
            <a:r>
              <a:rPr lang="id-ID" sz="2800" i="1" dirty="0" smtClean="0"/>
              <a:t>the Hero</a:t>
            </a:r>
            <a:r>
              <a:rPr lang="id-ID" sz="2800" dirty="0" smtClean="0"/>
              <a:t>) dlm cerita subjek.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Pahami pengertian macam-macam </a:t>
            </a:r>
            <a:r>
              <a:rPr lang="id-ID" sz="2800" i="1" dirty="0" smtClean="0"/>
              <a:t>Needs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Pahami cerita dengan cermat.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Tangkap </a:t>
            </a:r>
            <a:r>
              <a:rPr lang="id-ID" sz="2800" i="1" dirty="0" smtClean="0"/>
              <a:t>needs/</a:t>
            </a:r>
            <a:r>
              <a:rPr lang="id-ID" sz="2800" dirty="0" smtClean="0"/>
              <a:t>kebutuhan yang muncul dalam setiap cerita, klasifikasikan ke dalam kelompok kebutuhan tertentu (A / B/ C/ D)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Telusuri daftar kebutuhan dlm kelompok A/B/C/D</a:t>
            </a:r>
          </a:p>
          <a:p>
            <a:pPr>
              <a:lnSpc>
                <a:spcPct val="90000"/>
              </a:lnSpc>
            </a:pPr>
            <a:r>
              <a:rPr lang="id-ID" sz="2800" dirty="0" smtClean="0"/>
              <a:t>Identifikasikan kebutuhan spesifik</a:t>
            </a:r>
            <a:endParaRPr lang="id-ID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dirty="0" smtClean="0"/>
              <a:t>Tokoh (</a:t>
            </a:r>
            <a:r>
              <a:rPr lang="id-ID" i="1" dirty="0" smtClean="0"/>
              <a:t>the Hero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id-ID" sz="2800" i="1" dirty="0" smtClean="0"/>
              <a:t>The Hero </a:t>
            </a:r>
            <a:r>
              <a:rPr lang="id-ID" sz="2800" dirty="0" smtClean="0"/>
              <a:t>dapat digambarkan sebagai karakter sentral dimana cerita berkisar di sekeliling tokoh ini. </a:t>
            </a:r>
            <a:endParaRPr lang="id-ID" sz="2800" dirty="0" smtClean="0"/>
          </a:p>
          <a:p>
            <a:r>
              <a:rPr lang="id-ID" sz="2800" dirty="0" smtClean="0"/>
              <a:t>Disimpulkan </a:t>
            </a:r>
            <a:r>
              <a:rPr lang="id-ID" sz="2800" dirty="0" smtClean="0"/>
              <a:t>bahwa subjek telah beridentifikasi dengan figur ini dan dengan demikian cenderung memproyeksikan </a:t>
            </a:r>
            <a:r>
              <a:rPr lang="id-ID" sz="2800" i="1" dirty="0" smtClean="0"/>
              <a:t>needs </a:t>
            </a:r>
            <a:r>
              <a:rPr lang="id-ID" sz="2800" dirty="0" smtClean="0"/>
              <a:t>personal subjek, sikap-sikapnya, dan perasaan-perasaan terhadap tokoh ini.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dirty="0" smtClean="0"/>
              <a:t>Tokoh (</a:t>
            </a:r>
            <a:r>
              <a:rPr lang="id-ID" i="1" dirty="0" smtClean="0"/>
              <a:t>the Hero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</p:spPr>
        <p:txBody>
          <a:bodyPr/>
          <a:lstStyle/>
          <a:p>
            <a:r>
              <a:rPr lang="id-ID" sz="2800" dirty="0" smtClean="0"/>
              <a:t>Namun </a:t>
            </a:r>
            <a:r>
              <a:rPr lang="id-ID" sz="2800" dirty="0" smtClean="0"/>
              <a:t>demikian, subjek dapat beridentifikasi dengan lebih dari satu karakter. Hal ini akan tampak dari referensi dan atribusi </a:t>
            </a:r>
            <a:r>
              <a:rPr lang="id-ID" sz="2800" i="1" dirty="0" smtClean="0"/>
              <a:t>needs </a:t>
            </a:r>
            <a:r>
              <a:rPr lang="id-ID" sz="2800" dirty="0" smtClean="0"/>
              <a:t>pada figur kedua secara terus menerus. Dalam kasus ini, pembobotan </a:t>
            </a:r>
            <a:r>
              <a:rPr lang="id-ID" sz="2800" i="1" dirty="0" smtClean="0"/>
              <a:t>need </a:t>
            </a:r>
            <a:r>
              <a:rPr lang="id-ID" sz="2800" dirty="0" smtClean="0"/>
              <a:t>dari hero sekunder haruslah dihitung setengah dari hero primernya. </a:t>
            </a:r>
            <a:r>
              <a:rPr lang="id-ID" sz="2800" dirty="0" smtClean="0"/>
              <a:t>Kalau </a:t>
            </a:r>
            <a:r>
              <a:rPr lang="id-ID" sz="2800" dirty="0" smtClean="0"/>
              <a:t>sebaliknya, tidak dijumpai identifikasi yang jelas namun lebih merupakan deskripsi objektif tentang tiap karakter, maka </a:t>
            </a:r>
            <a:r>
              <a:rPr lang="id-ID" sz="2800" i="1" dirty="0" smtClean="0"/>
              <a:t>needs </a:t>
            </a:r>
            <a:r>
              <a:rPr lang="id-ID" sz="2800" dirty="0" smtClean="0"/>
              <a:t>dan </a:t>
            </a:r>
            <a:r>
              <a:rPr lang="id-ID" sz="2800" dirty="0" smtClean="0"/>
              <a:t>harus </a:t>
            </a:r>
            <a:r>
              <a:rPr lang="id-ID" sz="2800" dirty="0" smtClean="0"/>
              <a:t>diberi pembobotan yang sama.</a:t>
            </a:r>
          </a:p>
          <a:p>
            <a:pPr>
              <a:lnSpc>
                <a:spcPct val="90000"/>
              </a:lnSpc>
            </a:pPr>
            <a:endParaRPr lang="id-ID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id-ID" dirty="0" smtClean="0"/>
              <a:t>Kelompok </a:t>
            </a:r>
            <a:r>
              <a:rPr lang="id-ID" i="1" dirty="0" smtClean="0"/>
              <a:t>NEEDS</a:t>
            </a:r>
            <a:endParaRPr lang="id-ID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id-ID" sz="2800" i="1" dirty="0" smtClean="0"/>
              <a:t>Needs</a:t>
            </a:r>
            <a:r>
              <a:rPr lang="id-ID" sz="2800" dirty="0" smtClean="0"/>
              <a:t> yang dimotivasi oleh hasrat akan kekuasaan, pemilikan, prestige, pengetahuan, atau prestasi kreatif.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id-ID" sz="2800" i="1" dirty="0" smtClean="0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id-ID" sz="2800" i="1" dirty="0" smtClean="0"/>
              <a:t>Needs</a:t>
            </a:r>
            <a:r>
              <a:rPr lang="id-ID" sz="2800" dirty="0" smtClean="0"/>
              <a:t> yang dimotivasi oleh kasih sayang, pemujaan, simpati, cinta, dan ketergantungan.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id-ID" sz="2800" i="1" dirty="0" smtClean="0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id-ID" sz="2800" i="1" dirty="0" smtClean="0"/>
              <a:t>Needs</a:t>
            </a:r>
            <a:r>
              <a:rPr lang="id-ID" sz="2800" dirty="0" smtClean="0"/>
              <a:t> yang dimotivasi oleh hasrat akan kebebasan, perubahan, kegirangan, dan permainan. </a:t>
            </a:r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endParaRPr lang="id-ID" sz="2800" i="1" dirty="0" smtClean="0"/>
          </a:p>
          <a:p>
            <a:pPr marL="609600" indent="-609600">
              <a:lnSpc>
                <a:spcPct val="80000"/>
              </a:lnSpc>
              <a:buFontTx/>
              <a:buAutoNum type="alphaUcPeriod"/>
            </a:pPr>
            <a:r>
              <a:rPr lang="id-ID" sz="2800" dirty="0" smtClean="0"/>
              <a:t>Sembarang </a:t>
            </a:r>
            <a:r>
              <a:rPr lang="id-ID" sz="2800" i="1" dirty="0" smtClean="0"/>
              <a:t>needs</a:t>
            </a:r>
            <a:r>
              <a:rPr lang="id-ID" sz="2800" dirty="0" smtClean="0"/>
              <a:t>. </a:t>
            </a:r>
            <a:endParaRPr lang="id-ID" sz="2800" i="1" dirty="0" smtClean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>
                <a:cs typeface="Arial" charset="0"/>
              </a:rPr>
              <a:t>Needs </a:t>
            </a:r>
            <a:r>
              <a:rPr lang="id-ID" dirty="0" smtClean="0"/>
              <a:t>dalam Kel. A</a:t>
            </a:r>
            <a:endParaRPr lang="id-ID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Achievement / </a:t>
            </a:r>
            <a:r>
              <a:rPr lang="id-ID" sz="2800" dirty="0" smtClean="0"/>
              <a:t>Prestasi</a:t>
            </a:r>
            <a:endParaRPr lang="id-ID" sz="2800" i="1" dirty="0" smtClean="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Acquisition / </a:t>
            </a:r>
            <a:r>
              <a:rPr lang="id-ID" sz="2800" dirty="0" smtClean="0"/>
              <a:t>Kemahiran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Aggresion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Construction / </a:t>
            </a:r>
            <a:r>
              <a:rPr lang="id-ID" sz="2800" dirty="0" smtClean="0"/>
              <a:t>Membangun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Counteraction / </a:t>
            </a:r>
            <a:r>
              <a:rPr lang="id-ID" sz="2800" dirty="0" smtClean="0"/>
              <a:t>Menetralisir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Dominance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Exposition / </a:t>
            </a:r>
            <a:r>
              <a:rPr lang="id-ID" sz="2800" dirty="0" smtClean="0"/>
              <a:t>Memamerkan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Recognition / </a:t>
            </a:r>
            <a:r>
              <a:rPr lang="id-ID" sz="2800" dirty="0" smtClean="0"/>
              <a:t>Pengenalan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Understanding</a:t>
            </a:r>
            <a:r>
              <a:rPr lang="id-ID" sz="2800" dirty="0" smtClean="0"/>
              <a:t> / Pemahaman</a:t>
            </a:r>
            <a:endParaRPr lang="id-ID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id-ID" i="1" dirty="0" smtClean="0"/>
              <a:t>Needs </a:t>
            </a:r>
            <a:r>
              <a:rPr lang="id-ID" dirty="0" smtClean="0"/>
              <a:t>dalam Kel. B</a:t>
            </a:r>
            <a:endParaRPr lang="id-ID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Affiliation / </a:t>
            </a:r>
            <a:r>
              <a:rPr lang="en-US"/>
              <a:t>Berteman</a:t>
            </a:r>
            <a:endParaRPr lang="en-US" i="1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Difference / </a:t>
            </a:r>
            <a:r>
              <a:rPr lang="en-US"/>
              <a:t>Menghormati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Nurturance / </a:t>
            </a:r>
            <a:r>
              <a:rPr lang="en-US"/>
              <a:t>Mengayomi</a:t>
            </a:r>
            <a:endParaRPr lang="en-US" i="1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Sex</a:t>
            </a:r>
            <a:endParaRPr lang="en-US"/>
          </a:p>
          <a:p>
            <a:pPr marL="609600" indent="-609600">
              <a:buFontTx/>
              <a:buAutoNum type="arabicPeriod"/>
            </a:pPr>
            <a:r>
              <a:rPr lang="en-US"/>
              <a:t>n </a:t>
            </a:r>
            <a:r>
              <a:rPr lang="en-US" i="1"/>
              <a:t>Succorance / </a:t>
            </a:r>
            <a:r>
              <a:rPr lang="en-US"/>
              <a:t>Dibantu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id-ID" i="1" dirty="0" smtClean="0"/>
              <a:t>Needs </a:t>
            </a:r>
            <a:r>
              <a:rPr lang="id-ID" dirty="0" smtClean="0"/>
              <a:t>dalam Kel. C</a:t>
            </a:r>
            <a:endParaRPr lang="id-ID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id-ID" dirty="0" smtClean="0"/>
              <a:t>n </a:t>
            </a:r>
            <a:r>
              <a:rPr lang="id-ID" i="1" dirty="0" smtClean="0"/>
              <a:t>Autonomy / </a:t>
            </a:r>
            <a:r>
              <a:rPr lang="id-ID" dirty="0" smtClean="0"/>
              <a:t>Kemandirian</a:t>
            </a:r>
            <a:endParaRPr lang="id-ID" i="1" dirty="0" smtClean="0"/>
          </a:p>
          <a:p>
            <a:pPr marL="609600" indent="-609600">
              <a:buFontTx/>
              <a:buAutoNum type="arabicPeriod"/>
            </a:pPr>
            <a:r>
              <a:rPr lang="id-ID" dirty="0" smtClean="0"/>
              <a:t>n </a:t>
            </a:r>
            <a:r>
              <a:rPr lang="id-ID" i="1" dirty="0" smtClean="0"/>
              <a:t>Change / </a:t>
            </a:r>
            <a:r>
              <a:rPr lang="id-ID" dirty="0" smtClean="0"/>
              <a:t>Perubahan,</a:t>
            </a:r>
          </a:p>
          <a:p>
            <a:pPr marL="609600" indent="-609600">
              <a:buFontTx/>
              <a:buNone/>
            </a:pPr>
            <a:r>
              <a:rPr lang="id-ID" i="1" dirty="0" smtClean="0"/>
              <a:t>	Travel / </a:t>
            </a:r>
            <a:r>
              <a:rPr lang="id-ID" dirty="0" smtClean="0"/>
              <a:t>Perjalanan,</a:t>
            </a:r>
          </a:p>
          <a:p>
            <a:pPr marL="609600" indent="-609600">
              <a:buFontTx/>
              <a:buNone/>
            </a:pPr>
            <a:r>
              <a:rPr lang="id-ID" dirty="0" smtClean="0"/>
              <a:t>	</a:t>
            </a:r>
            <a:r>
              <a:rPr lang="id-ID" i="1" dirty="0" smtClean="0"/>
              <a:t>Adventure / </a:t>
            </a:r>
            <a:r>
              <a:rPr lang="id-ID" dirty="0" smtClean="0"/>
              <a:t>Berpetualang</a:t>
            </a:r>
          </a:p>
          <a:p>
            <a:pPr marL="609600" indent="-609600">
              <a:buFontTx/>
              <a:buNone/>
            </a:pPr>
            <a:r>
              <a:rPr lang="id-ID" dirty="0" smtClean="0"/>
              <a:t>3.	n </a:t>
            </a:r>
            <a:r>
              <a:rPr lang="id-ID" i="1" dirty="0" smtClean="0"/>
              <a:t>Excitance / </a:t>
            </a:r>
            <a:r>
              <a:rPr lang="id-ID" dirty="0" smtClean="0"/>
              <a:t>Keriangan</a:t>
            </a:r>
            <a:endParaRPr lang="id-ID" i="1" dirty="0" smtClean="0"/>
          </a:p>
          <a:p>
            <a:pPr marL="609600" indent="-609600">
              <a:buFontTx/>
              <a:buNone/>
            </a:pPr>
            <a:r>
              <a:rPr lang="id-ID" dirty="0" smtClean="0"/>
              <a:t>4.	n </a:t>
            </a:r>
            <a:r>
              <a:rPr lang="id-ID" i="1" dirty="0" smtClean="0"/>
              <a:t>Playmirth / </a:t>
            </a:r>
            <a:r>
              <a:rPr lang="id-ID" dirty="0" smtClean="0"/>
              <a:t>Kegembiraan Bermain</a:t>
            </a:r>
          </a:p>
          <a:p>
            <a:pPr marL="609600" indent="-609600">
              <a:buFontTx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/>
          <a:lstStyle/>
          <a:p>
            <a:r>
              <a:rPr lang="id-ID" i="1" dirty="0" smtClean="0"/>
              <a:t>Needs </a:t>
            </a:r>
            <a:r>
              <a:rPr lang="id-ID" dirty="0" smtClean="0"/>
              <a:t>dalam Kel. D</a:t>
            </a:r>
            <a:endParaRPr lang="id-ID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Abasement / Merendahkan diri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Blame Avoidance / </a:t>
            </a:r>
            <a:r>
              <a:rPr lang="id-ID" sz="2800" dirty="0" smtClean="0"/>
              <a:t>Mengelak mengakui kesalahan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Cognizance / </a:t>
            </a:r>
            <a:r>
              <a:rPr lang="id-ID" sz="2800" dirty="0" smtClean="0"/>
              <a:t>Memiliki Pengetahuan</a:t>
            </a:r>
            <a:endParaRPr lang="id-ID" sz="2800" i="1" dirty="0" smtClean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Harm Avoidance / </a:t>
            </a:r>
            <a:r>
              <a:rPr lang="id-ID" sz="2800" dirty="0" smtClean="0"/>
              <a:t>Mengelak bahaya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Passivity / </a:t>
            </a:r>
            <a:r>
              <a:rPr lang="id-ID" sz="2800" dirty="0" smtClean="0"/>
              <a:t>Pasivitas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Rejection / </a:t>
            </a:r>
            <a:r>
              <a:rPr lang="id-ID" sz="2800" dirty="0" smtClean="0"/>
              <a:t>Penolakan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Retention / </a:t>
            </a:r>
            <a:r>
              <a:rPr lang="id-ID" sz="2800" dirty="0" smtClean="0"/>
              <a:t>Menyimpan, mengingat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id-ID" sz="2800" dirty="0" smtClean="0"/>
              <a:t>n </a:t>
            </a:r>
            <a:r>
              <a:rPr lang="id-ID" sz="2800" i="1" dirty="0" smtClean="0"/>
              <a:t>Sentience / </a:t>
            </a:r>
            <a:r>
              <a:rPr lang="id-ID" sz="2800" dirty="0" smtClean="0"/>
              <a:t>Kemampuan menghayati</a:t>
            </a:r>
          </a:p>
          <a:p>
            <a:pPr marL="609600" indent="-609600">
              <a:lnSpc>
                <a:spcPct val="90000"/>
              </a:lnSpc>
            </a:pPr>
            <a:endParaRPr lang="id-ID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29600" cy="4648200"/>
          </a:xfrm>
          <a:solidFill>
            <a:srgbClr val="FF3300"/>
          </a:solidFill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tx1"/>
                </a:solidFill>
              </a:rPr>
              <a:t>Latihan:</a:t>
            </a: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b="1" dirty="0" smtClean="0">
                <a:solidFill>
                  <a:schemeClr val="bg1"/>
                </a:solidFill>
              </a:rPr>
              <a:t>mengidentifikasi </a:t>
            </a:r>
            <a:r>
              <a:rPr lang="id-ID" b="1" i="1" dirty="0" smtClean="0">
                <a:solidFill>
                  <a:schemeClr val="bg1"/>
                </a:solidFill>
              </a:rPr>
              <a:t>needs</a:t>
            </a: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>dari hasil tes T.A.T</a:t>
            </a:r>
            <a:r>
              <a:rPr lang="id-ID" dirty="0" smtClean="0">
                <a:solidFill>
                  <a:schemeClr val="tx1"/>
                </a:solidFill>
              </a:rPr>
              <a:t/>
            </a:r>
            <a:br>
              <a:rPr lang="id-ID" dirty="0" smtClean="0">
                <a:solidFill>
                  <a:schemeClr val="tx1"/>
                </a:solidFill>
              </a:rPr>
            </a:br>
            <a:r>
              <a:rPr lang="id-ID" dirty="0" smtClean="0">
                <a:solidFill>
                  <a:schemeClr val="bg1"/>
                </a:solidFill>
              </a:rPr>
              <a:t/>
            </a:r>
            <a:br>
              <a:rPr lang="id-ID" dirty="0" smtClean="0">
                <a:solidFill>
                  <a:schemeClr val="bg1"/>
                </a:solidFill>
              </a:rPr>
            </a:br>
            <a:r>
              <a:rPr lang="id-ID" sz="2800" dirty="0" smtClean="0">
                <a:solidFill>
                  <a:schemeClr val="bg1"/>
                </a:solidFill>
              </a:rPr>
              <a:t>(catatan: gunakan materi lengkap </a:t>
            </a:r>
            <a:r>
              <a:rPr lang="id-ID" sz="2800" i="1" dirty="0" smtClean="0">
                <a:solidFill>
                  <a:schemeClr val="bg1"/>
                </a:solidFill>
              </a:rPr>
              <a:t>needs </a:t>
            </a:r>
            <a:br>
              <a:rPr lang="id-ID" sz="2800" i="1" dirty="0" smtClean="0">
                <a:solidFill>
                  <a:schemeClr val="bg1"/>
                </a:solidFill>
              </a:rPr>
            </a:br>
            <a:r>
              <a:rPr lang="id-ID" sz="2800" dirty="0" smtClean="0">
                <a:solidFill>
                  <a:schemeClr val="bg1"/>
                </a:solidFill>
              </a:rPr>
              <a:t>yg ada di </a:t>
            </a:r>
            <a:r>
              <a:rPr lang="id-ID" sz="2800" i="1" dirty="0" smtClean="0">
                <a:solidFill>
                  <a:schemeClr val="bg1"/>
                </a:solidFill>
              </a:rPr>
              <a:t>word</a:t>
            </a:r>
            <a:r>
              <a:rPr lang="id-ID" sz="2800" dirty="0" smtClean="0">
                <a:solidFill>
                  <a:schemeClr val="bg1"/>
                </a:solidFill>
              </a:rPr>
              <a:t>)</a:t>
            </a:r>
            <a:br>
              <a:rPr lang="id-ID" sz="2800" dirty="0" smtClean="0">
                <a:solidFill>
                  <a:schemeClr val="bg1"/>
                </a:solidFill>
              </a:rPr>
            </a:br>
            <a:endParaRPr lang="id-ID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Slide 1</vt:lpstr>
      <vt:lpstr>Tokoh (the Hero)</vt:lpstr>
      <vt:lpstr>Tokoh (the Hero)</vt:lpstr>
      <vt:lpstr>Kelompok NEEDS</vt:lpstr>
      <vt:lpstr>Needs dalam Kel. A</vt:lpstr>
      <vt:lpstr>Needs dalam Kel. B</vt:lpstr>
      <vt:lpstr>Needs dalam Kel. C</vt:lpstr>
      <vt:lpstr>Needs dalam Kel. D</vt:lpstr>
      <vt:lpstr> Latihan: mengidentifikasi needs dari hasil tes T.A.T  (catatan: gunakan materi lengkap needs  yg ada di word) </vt:lpstr>
      <vt:lpstr>Langkah Analisis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 ANALISIS NEED</dc:title>
  <dc:creator>YENNY</dc:creator>
  <cp:lastModifiedBy>user</cp:lastModifiedBy>
  <cp:revision>14</cp:revision>
  <dcterms:created xsi:type="dcterms:W3CDTF">2007-11-22T06:29:39Z</dcterms:created>
  <dcterms:modified xsi:type="dcterms:W3CDTF">2017-11-13T07:52:54Z</dcterms:modified>
</cp:coreProperties>
</file>