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2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66FF"/>
    <a:srgbClr val="0000FF"/>
    <a:srgbClr val="33CC33"/>
    <a:srgbClr val="FFFF00"/>
    <a:srgbClr val="800000"/>
    <a:srgbClr val="FF00FF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46816-7EBB-4B98-9156-06DF25BD4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90AD7-93FC-43B0-9B90-7126DE9A6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0DA5B-47C8-4C5A-932F-A01443246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4DCFC-56CC-4E03-9AE9-2CB6726A2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EF5F-2567-4330-9687-DB06DD651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B77A8-0B34-4C96-AECD-F35BA248F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4E899-97DD-4E10-B268-157D2E55B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051E6-C5F3-4F53-9CCB-53140BE39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89C28-212A-4E1D-924A-B1806674E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F83A8-776A-4B96-A668-22808EF51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8041-48D2-407A-BF21-C8A2F069C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BC853E-BCCB-4FFE-97E3-295C15D979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LATIHAN ANALISIS </a:t>
            </a:r>
            <a:br>
              <a:rPr lang="en-US"/>
            </a:br>
            <a:r>
              <a:rPr lang="en-US" i="1"/>
              <a:t>PRESS</a:t>
            </a:r>
            <a:r>
              <a:rPr lang="en-US"/>
              <a:t> &amp; TEMA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MATERI PERTEMUAN 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Macam </a:t>
            </a:r>
            <a:r>
              <a:rPr lang="en-US" sz="4000" i="1"/>
              <a:t>Press </a:t>
            </a:r>
            <a:r>
              <a:rPr lang="en-US" sz="4000"/>
              <a:t>dalam Kelompok 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p Affiliation</a:t>
            </a:r>
            <a:r>
              <a:rPr lang="en-US"/>
              <a:t> / Berteman</a:t>
            </a:r>
          </a:p>
          <a:p>
            <a:r>
              <a:rPr lang="en-US" i="1"/>
              <a:t>p Deference / </a:t>
            </a:r>
            <a:r>
              <a:rPr lang="en-US"/>
              <a:t>Merendah</a:t>
            </a:r>
          </a:p>
          <a:p>
            <a:r>
              <a:rPr lang="en-US" i="1"/>
              <a:t>p Nurturance / </a:t>
            </a:r>
            <a:r>
              <a:rPr lang="en-US"/>
              <a:t>Mengayomi</a:t>
            </a:r>
          </a:p>
          <a:p>
            <a:r>
              <a:rPr lang="en-US" i="1"/>
              <a:t>p Sex</a:t>
            </a:r>
          </a:p>
          <a:p>
            <a:r>
              <a:rPr lang="en-US" i="1"/>
              <a:t>p Succorance / </a:t>
            </a:r>
            <a:r>
              <a:rPr lang="en-US"/>
              <a:t>Menolong</a:t>
            </a:r>
            <a:endParaRPr lang="en-US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Macam </a:t>
            </a:r>
            <a:r>
              <a:rPr lang="en-US" sz="4000" i="1"/>
              <a:t>Press </a:t>
            </a:r>
            <a:r>
              <a:rPr lang="en-US" sz="4000"/>
              <a:t>dalam Kelompok 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p. Kelahiran keturunan</a:t>
            </a:r>
          </a:p>
          <a:p>
            <a:r>
              <a:rPr lang="en-US"/>
              <a:t>p. Mengungkung</a:t>
            </a:r>
          </a:p>
          <a:p>
            <a:r>
              <a:rPr lang="en-US"/>
              <a:t>p. Untuk dikenali</a:t>
            </a:r>
          </a:p>
          <a:p>
            <a:r>
              <a:rPr lang="en-US"/>
              <a:t>p. Memberi contoh</a:t>
            </a:r>
          </a:p>
          <a:p>
            <a:r>
              <a:rPr lang="en-US"/>
              <a:t>p. Memamerkan</a:t>
            </a:r>
          </a:p>
          <a:p>
            <a:r>
              <a:rPr lang="en-US"/>
              <a:t>p. Keberuntungan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rgbClr val="0000FF"/>
          </a:solidFill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Apakah Anda sudah dapat</a:t>
            </a:r>
            <a:r>
              <a:rPr lang="en-US">
                <a:solidFill>
                  <a:schemeClr val="bg1"/>
                </a:solidFill>
              </a:rPr>
              <a:t>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mengidentifikasi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 i="1">
                <a:solidFill>
                  <a:schemeClr val="bg1"/>
                </a:solidFill>
              </a:rPr>
              <a:t>press &amp; </a:t>
            </a:r>
            <a:r>
              <a:rPr lang="en-US" b="1">
                <a:solidFill>
                  <a:schemeClr val="bg1"/>
                </a:solidFill>
              </a:rPr>
              <a:t>tema</a:t>
            </a:r>
            <a:r>
              <a:rPr lang="en-US">
                <a:solidFill>
                  <a:schemeClr val="bg1"/>
                </a:solidFill>
              </a:rPr>
              <a:t>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tx1"/>
                </a:solidFill>
              </a:rPr>
              <a:t>yang muncul dalam suatu cerita</a:t>
            </a: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/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u="sng" dirty="0" err="1"/>
              <a:t>Umum</a:t>
            </a:r>
            <a:endParaRPr lang="en-US" b="1" u="sng" dirty="0"/>
          </a:p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TAT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b="1" u="sng" dirty="0" err="1"/>
              <a:t>Khusus</a:t>
            </a:r>
            <a:endParaRPr lang="en-US" b="1" u="sng" dirty="0"/>
          </a:p>
          <a:p>
            <a:pPr>
              <a:buFontTx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i="1" dirty="0"/>
              <a:t>press </a:t>
            </a:r>
            <a:r>
              <a:rPr lang="en-US" dirty="0"/>
              <a:t>&amp; </a:t>
            </a:r>
            <a:r>
              <a:rPr lang="en-US" dirty="0" err="1"/>
              <a:t>tema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kartu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Langkah Analisis </a:t>
            </a:r>
            <a:r>
              <a:rPr lang="en-US" i="1"/>
              <a:t>Press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Pahami pengertian macam</a:t>
            </a:r>
            <a:r>
              <a:rPr lang="en-US" sz="2800">
                <a:cs typeface="Arial" charset="0"/>
              </a:rPr>
              <a:t>²</a:t>
            </a:r>
            <a:r>
              <a:rPr lang="en-US" sz="2800"/>
              <a:t> </a:t>
            </a:r>
            <a:r>
              <a:rPr lang="en-US" sz="2800" i="1"/>
              <a:t>press</a:t>
            </a:r>
            <a:endParaRPr lang="en-US" sz="2800"/>
          </a:p>
          <a:p>
            <a:r>
              <a:rPr lang="en-US" sz="2800"/>
              <a:t>Pusatkan pikiran dan siapkan hati untuk: </a:t>
            </a:r>
            <a:r>
              <a:rPr lang="en-US" sz="2800" b="1"/>
              <a:t>MENDENGARKAN </a:t>
            </a:r>
            <a:r>
              <a:rPr lang="en-US" sz="2800"/>
              <a:t>isi hati subyek</a:t>
            </a:r>
          </a:p>
          <a:p>
            <a:r>
              <a:rPr lang="en-US" sz="2800"/>
              <a:t>Pahami cerita dengan cermat</a:t>
            </a:r>
          </a:p>
          <a:p>
            <a:r>
              <a:rPr lang="en-US" sz="2800"/>
              <a:t>Klasifikasikan </a:t>
            </a:r>
            <a:r>
              <a:rPr lang="en-US" sz="2800" i="1"/>
              <a:t>press</a:t>
            </a:r>
            <a:r>
              <a:rPr lang="en-US" sz="2800"/>
              <a:t> yang muncul ke dalam suatu kelompok(A/ B/ C/ D/ E/ F/ G)</a:t>
            </a:r>
          </a:p>
          <a:p>
            <a:r>
              <a:rPr lang="en-US" sz="2800"/>
              <a:t>Telusuri daftar </a:t>
            </a:r>
            <a:r>
              <a:rPr lang="en-US" sz="2800" i="1"/>
              <a:t>press</a:t>
            </a:r>
            <a:r>
              <a:rPr lang="en-US" sz="2800"/>
              <a:t> dlm kelompok</a:t>
            </a:r>
          </a:p>
          <a:p>
            <a:r>
              <a:rPr lang="en-US" sz="2800"/>
              <a:t>Identifikasikan </a:t>
            </a:r>
            <a:r>
              <a:rPr lang="en-US" sz="2800" i="1"/>
              <a:t>press</a:t>
            </a:r>
            <a:r>
              <a:rPr lang="en-US" sz="2800"/>
              <a:t> spesifik</a:t>
            </a:r>
          </a:p>
          <a:p>
            <a:r>
              <a:rPr lang="en-US" sz="2800"/>
              <a:t>Selidiki status </a:t>
            </a:r>
            <a:r>
              <a:rPr lang="en-US" sz="2800" i="1"/>
              <a:t>press </a:t>
            </a:r>
            <a:r>
              <a:rPr lang="en-US" sz="2800"/>
              <a:t>spesifik (</a:t>
            </a:r>
            <a:r>
              <a:rPr lang="en-US" sz="2800" i="1"/>
              <a:t>alpha / beta)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Langkah Analisis Tema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Sintesiskan n dan p yang sudah diidentifikasikan</a:t>
            </a:r>
          </a:p>
          <a:p>
            <a:r>
              <a:rPr lang="en-US"/>
              <a:t>Hasil sintesis adalah tema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Alternatif Aktivitas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Latihan analisis klasikal: 1 contoh jawaban dianalisis bersama-sama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Latihan analisis individual: hasil pribadi</a:t>
            </a:r>
          </a:p>
          <a:p>
            <a:pPr marL="609600" indent="-609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Kelompok </a:t>
            </a:r>
            <a:r>
              <a:rPr lang="en-US" i="1"/>
              <a:t>Press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 dirty="0">
                <a:solidFill>
                  <a:srgbClr val="FF3300"/>
                </a:solidFill>
              </a:rPr>
              <a:t>Press </a:t>
            </a:r>
            <a:r>
              <a:rPr lang="en-US" sz="2800" dirty="0" err="1">
                <a:solidFill>
                  <a:srgbClr val="FF3300"/>
                </a:solidFill>
              </a:rPr>
              <a:t>Deprivasi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900" i="1" dirty="0">
              <a:solidFill>
                <a:srgbClr val="FF33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 dirty="0">
                <a:solidFill>
                  <a:srgbClr val="FF9900"/>
                </a:solidFill>
              </a:rPr>
              <a:t>Press</a:t>
            </a:r>
            <a:r>
              <a:rPr lang="en-US" sz="2800" dirty="0">
                <a:solidFill>
                  <a:srgbClr val="FF9900"/>
                </a:solidFill>
              </a:rPr>
              <a:t> yang </a:t>
            </a:r>
            <a:r>
              <a:rPr lang="en-US" sz="2800" dirty="0" err="1">
                <a:solidFill>
                  <a:srgbClr val="FF9900"/>
                </a:solidFill>
              </a:rPr>
              <a:t>menggambarkan</a:t>
            </a:r>
            <a:r>
              <a:rPr lang="en-US" sz="2800" dirty="0">
                <a:solidFill>
                  <a:srgbClr val="FF9900"/>
                </a:solidFill>
              </a:rPr>
              <a:t> </a:t>
            </a:r>
            <a:r>
              <a:rPr lang="en-US" sz="2800" dirty="0" err="1">
                <a:solidFill>
                  <a:srgbClr val="FF9900"/>
                </a:solidFill>
              </a:rPr>
              <a:t>lingkungan</a:t>
            </a:r>
            <a:r>
              <a:rPr lang="en-US" sz="2800" dirty="0">
                <a:solidFill>
                  <a:srgbClr val="FF9900"/>
                </a:solidFill>
              </a:rPr>
              <a:t> yang </a:t>
            </a:r>
            <a:r>
              <a:rPr lang="en-US" sz="2800" dirty="0" err="1">
                <a:solidFill>
                  <a:srgbClr val="FF9900"/>
                </a:solidFill>
              </a:rPr>
              <a:t>hampa</a:t>
            </a:r>
            <a:r>
              <a:rPr lang="en-US" sz="2800" dirty="0">
                <a:solidFill>
                  <a:srgbClr val="FF9900"/>
                </a:solidFill>
              </a:rPr>
              <a:t>, </a:t>
            </a:r>
            <a:r>
              <a:rPr lang="en-US" sz="2800" dirty="0" err="1">
                <a:solidFill>
                  <a:srgbClr val="FF9900"/>
                </a:solidFill>
              </a:rPr>
              <a:t>asing</a:t>
            </a:r>
            <a:r>
              <a:rPr lang="en-US" sz="2800" dirty="0">
                <a:solidFill>
                  <a:srgbClr val="FF9900"/>
                </a:solidFill>
              </a:rPr>
              <a:t>, </a:t>
            </a:r>
            <a:r>
              <a:rPr lang="en-US" sz="2800" dirty="0" err="1">
                <a:solidFill>
                  <a:srgbClr val="FF9900"/>
                </a:solidFill>
              </a:rPr>
              <a:t>menolak</a:t>
            </a:r>
            <a:r>
              <a:rPr lang="en-US" sz="2800" dirty="0">
                <a:solidFill>
                  <a:srgbClr val="FF99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900" i="1" dirty="0">
              <a:solidFill>
                <a:srgbClr val="FF99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 dirty="0">
                <a:solidFill>
                  <a:srgbClr val="800000"/>
                </a:solidFill>
              </a:rPr>
              <a:t>Press</a:t>
            </a:r>
            <a:r>
              <a:rPr lang="en-US" sz="2800" dirty="0">
                <a:solidFill>
                  <a:srgbClr val="800000"/>
                </a:solidFill>
              </a:rPr>
              <a:t> yang </a:t>
            </a:r>
            <a:r>
              <a:rPr lang="en-US" sz="2800" dirty="0" err="1">
                <a:solidFill>
                  <a:srgbClr val="800000"/>
                </a:solidFill>
              </a:rPr>
              <a:t>mengandung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 err="1">
                <a:solidFill>
                  <a:srgbClr val="800000"/>
                </a:solidFill>
              </a:rPr>
              <a:t>pemaksaan</a:t>
            </a:r>
            <a:r>
              <a:rPr lang="en-US" sz="2800" dirty="0">
                <a:solidFill>
                  <a:srgbClr val="800000"/>
                </a:solidFill>
              </a:rPr>
              <a:t> &amp; </a:t>
            </a:r>
            <a:r>
              <a:rPr lang="en-US" sz="2800" dirty="0" err="1">
                <a:solidFill>
                  <a:srgbClr val="800000"/>
                </a:solidFill>
              </a:rPr>
              <a:t>menahan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 err="1">
                <a:solidFill>
                  <a:srgbClr val="800000"/>
                </a:solidFill>
              </a:rPr>
              <a:t>diri</a:t>
            </a:r>
            <a:r>
              <a:rPr lang="en-US" sz="2800" dirty="0">
                <a:solidFill>
                  <a:srgbClr val="CC99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900" i="1" dirty="0">
              <a:solidFill>
                <a:srgbClr val="CC99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 dirty="0">
                <a:solidFill>
                  <a:srgbClr val="33CC33"/>
                </a:solidFill>
              </a:rPr>
              <a:t>Press</a:t>
            </a:r>
            <a:r>
              <a:rPr lang="en-US" sz="2800" dirty="0">
                <a:solidFill>
                  <a:srgbClr val="33CC33"/>
                </a:solidFill>
              </a:rPr>
              <a:t> yang </a:t>
            </a:r>
            <a:r>
              <a:rPr lang="en-US" sz="2800" dirty="0" err="1">
                <a:solidFill>
                  <a:srgbClr val="33CC33"/>
                </a:solidFill>
              </a:rPr>
              <a:t>mengandung</a:t>
            </a:r>
            <a:r>
              <a:rPr lang="en-US" sz="2800" dirty="0">
                <a:solidFill>
                  <a:srgbClr val="33CC33"/>
                </a:solidFill>
              </a:rPr>
              <a:t> </a:t>
            </a:r>
            <a:r>
              <a:rPr lang="en-US" sz="2800" dirty="0" err="1">
                <a:solidFill>
                  <a:srgbClr val="33CC33"/>
                </a:solidFill>
              </a:rPr>
              <a:t>permusuhan-agresi</a:t>
            </a:r>
            <a:endParaRPr lang="en-US" sz="2800" dirty="0">
              <a:solidFill>
                <a:srgbClr val="33CC33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900" dirty="0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 dirty="0">
                <a:solidFill>
                  <a:srgbClr val="0000FF"/>
                </a:solidFill>
              </a:rPr>
              <a:t>Press </a:t>
            </a:r>
            <a:r>
              <a:rPr lang="en-US" sz="2800" dirty="0" err="1">
                <a:solidFill>
                  <a:srgbClr val="0000FF"/>
                </a:solidFill>
              </a:rPr>
              <a:t>bahaya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luka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kematian</a:t>
            </a:r>
            <a:endParaRPr lang="en-US" sz="2800" dirty="0">
              <a:solidFill>
                <a:srgbClr val="0000FF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900" dirty="0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i="1" dirty="0">
                <a:solidFill>
                  <a:srgbClr val="FF00FF"/>
                </a:solidFill>
              </a:rPr>
              <a:t>Press </a:t>
            </a:r>
            <a:r>
              <a:rPr lang="en-US" sz="2800" dirty="0" err="1">
                <a:solidFill>
                  <a:srgbClr val="FF00FF"/>
                </a:solidFill>
              </a:rPr>
              <a:t>persahabatan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simpati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hormat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ketergantungan</a:t>
            </a:r>
            <a:r>
              <a:rPr lang="en-US" sz="2800" dirty="0">
                <a:solidFill>
                  <a:srgbClr val="FF00FF"/>
                </a:solidFill>
              </a:rPr>
              <a:t>, </a:t>
            </a:r>
            <a:r>
              <a:rPr lang="en-US" sz="2800" dirty="0" err="1">
                <a:solidFill>
                  <a:srgbClr val="FF00FF"/>
                </a:solidFill>
              </a:rPr>
              <a:t>cinta</a:t>
            </a:r>
            <a:endParaRPr lang="en-US" sz="2800" dirty="0">
              <a:solidFill>
                <a:srgbClr val="FF00FF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en-US" sz="900" dirty="0">
              <a:solidFill>
                <a:srgbClr val="FF00FF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sz="2800" dirty="0" err="1">
                <a:solidFill>
                  <a:srgbClr val="9900FF"/>
                </a:solidFill>
              </a:rPr>
              <a:t>Sembarang</a:t>
            </a:r>
            <a:r>
              <a:rPr lang="en-US" sz="2800" dirty="0">
                <a:solidFill>
                  <a:srgbClr val="9900FF"/>
                </a:solidFill>
              </a:rPr>
              <a:t> </a:t>
            </a:r>
            <a:r>
              <a:rPr lang="en-US" sz="2800" i="1" dirty="0">
                <a:solidFill>
                  <a:srgbClr val="9900FF"/>
                </a:solidFill>
              </a:rPr>
              <a:t>Press</a:t>
            </a:r>
            <a:r>
              <a:rPr lang="en-US" sz="2800" i="1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Macam </a:t>
            </a:r>
            <a:r>
              <a:rPr lang="en-US" i="1"/>
              <a:t>Press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dalam Kelompok A</a:t>
            </a:r>
            <a:endParaRPr lang="en-US" sz="2800" i="1"/>
          </a:p>
          <a:p>
            <a:pPr>
              <a:lnSpc>
                <a:spcPct val="80000"/>
              </a:lnSpc>
            </a:pPr>
            <a:r>
              <a:rPr lang="en-US" sz="2800" i="1"/>
              <a:t>p Acquisition / </a:t>
            </a:r>
            <a:r>
              <a:rPr lang="en-US" sz="2800"/>
              <a:t>Kemahiran</a:t>
            </a:r>
          </a:p>
          <a:p>
            <a:pPr>
              <a:lnSpc>
                <a:spcPct val="80000"/>
              </a:lnSpc>
            </a:pPr>
            <a:r>
              <a:rPr lang="en-US" sz="2800" i="1"/>
              <a:t>p Retention / </a:t>
            </a:r>
            <a:r>
              <a:rPr lang="en-US" sz="2800"/>
              <a:t>Menyimpan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dalam Kelompok B</a:t>
            </a:r>
          </a:p>
          <a:p>
            <a:pPr>
              <a:lnSpc>
                <a:spcPct val="80000"/>
              </a:lnSpc>
            </a:pPr>
            <a:r>
              <a:rPr lang="en-US" sz="2800" i="1"/>
              <a:t>p Lack / </a:t>
            </a:r>
            <a:r>
              <a:rPr lang="en-US" sz="2800"/>
              <a:t>Kekurangan</a:t>
            </a:r>
          </a:p>
          <a:p>
            <a:pPr>
              <a:lnSpc>
                <a:spcPct val="80000"/>
              </a:lnSpc>
            </a:pPr>
            <a:r>
              <a:rPr lang="en-US" sz="2800" i="1"/>
              <a:t>p Loss / </a:t>
            </a:r>
            <a:r>
              <a:rPr lang="en-US" sz="2800"/>
              <a:t>Kehilangan</a:t>
            </a:r>
          </a:p>
          <a:p>
            <a:pPr>
              <a:lnSpc>
                <a:spcPct val="80000"/>
              </a:lnSpc>
            </a:pPr>
            <a:r>
              <a:rPr lang="en-US" sz="2800" i="1"/>
              <a:t>p Rejection / Penolakan</a:t>
            </a:r>
          </a:p>
          <a:p>
            <a:pPr>
              <a:lnSpc>
                <a:spcPct val="80000"/>
              </a:lnSpc>
            </a:pPr>
            <a:r>
              <a:rPr lang="en-US" sz="2800" i="1"/>
              <a:t>p Uncongenial Environment / </a:t>
            </a:r>
            <a:r>
              <a:rPr lang="en-US" sz="2800"/>
              <a:t>Lingkungan yang tidak bersahabat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Macam </a:t>
            </a:r>
            <a:r>
              <a:rPr lang="en-US" i="1"/>
              <a:t>Press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dalam Kelompok C</a:t>
            </a:r>
          </a:p>
          <a:p>
            <a:r>
              <a:rPr lang="en-US" i="1"/>
              <a:t>p Dominance</a:t>
            </a:r>
          </a:p>
          <a:p>
            <a:r>
              <a:rPr lang="en-US" i="1"/>
              <a:t>p Imposed Task, Duty, Training / </a:t>
            </a:r>
            <a:r>
              <a:rPr lang="en-US"/>
              <a:t>pemaksaan tugas, kewajiban, dan pelatihan yang dipaksakan</a:t>
            </a:r>
            <a:endParaRPr lang="en-US" i="1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dalam Kelompok D </a:t>
            </a:r>
          </a:p>
          <a:p>
            <a:r>
              <a:rPr lang="en-US" i="1"/>
              <a:t>p Aggression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Macam </a:t>
            </a:r>
            <a:r>
              <a:rPr lang="en-US" sz="4000" i="1"/>
              <a:t>Press </a:t>
            </a:r>
            <a:r>
              <a:rPr lang="en-US" sz="4000"/>
              <a:t>dalam Kelompok 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p Affliction / </a:t>
            </a:r>
            <a:r>
              <a:rPr lang="en-US"/>
              <a:t>Luka</a:t>
            </a:r>
          </a:p>
          <a:p>
            <a:r>
              <a:rPr lang="en-US" i="1"/>
              <a:t>p Death of Hero / </a:t>
            </a:r>
            <a:r>
              <a:rPr lang="en-US"/>
              <a:t>Kematian hero</a:t>
            </a:r>
          </a:p>
          <a:p>
            <a:r>
              <a:rPr lang="en-US" i="1"/>
              <a:t>p Physical danger / </a:t>
            </a:r>
            <a:r>
              <a:rPr lang="en-US"/>
              <a:t>Bahaya fisik</a:t>
            </a:r>
          </a:p>
          <a:p>
            <a:r>
              <a:rPr lang="en-US" i="1"/>
              <a:t>p Physical Injury / </a:t>
            </a:r>
            <a:r>
              <a:rPr lang="en-US"/>
              <a:t>Luka fisik</a:t>
            </a:r>
            <a:endParaRPr lang="en-US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LATIHAN ANALISIS  PRESS &amp; TEMA</vt:lpstr>
      <vt:lpstr>Tujuan</vt:lpstr>
      <vt:lpstr>Langkah Analisis Press</vt:lpstr>
      <vt:lpstr>Langkah Analisis Tema</vt:lpstr>
      <vt:lpstr>Alternatif Aktivitas</vt:lpstr>
      <vt:lpstr>Kelompok Press</vt:lpstr>
      <vt:lpstr>Macam Press</vt:lpstr>
      <vt:lpstr>Macam Press</vt:lpstr>
      <vt:lpstr>Macam Press dalam Kelompok E</vt:lpstr>
      <vt:lpstr>Macam Press dalam Kelompok F</vt:lpstr>
      <vt:lpstr>Macam Press dalam Kelompok G</vt:lpstr>
      <vt:lpstr>Apakah Anda sudah dapat   mengidentifikasi press &amp; tema   yang muncul dalam suatu cerita  ???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ANALISIS  PRESS &amp; TEMA</dc:title>
  <dc:creator>YENNY</dc:creator>
  <cp:lastModifiedBy>Toshiba</cp:lastModifiedBy>
  <cp:revision>5</cp:revision>
  <dcterms:created xsi:type="dcterms:W3CDTF">2007-11-22T07:12:15Z</dcterms:created>
  <dcterms:modified xsi:type="dcterms:W3CDTF">2014-02-17T06:30:34Z</dcterms:modified>
</cp:coreProperties>
</file>