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2"/>
  </p:handoutMasterIdLst>
  <p:sldIdLst>
    <p:sldId id="256" r:id="rId2"/>
    <p:sldId id="267" r:id="rId3"/>
    <p:sldId id="257" r:id="rId4"/>
    <p:sldId id="271" r:id="rId5"/>
    <p:sldId id="265" r:id="rId6"/>
    <p:sldId id="270" r:id="rId7"/>
    <p:sldId id="260" r:id="rId8"/>
    <p:sldId id="268" r:id="rId9"/>
    <p:sldId id="269" r:id="rId10"/>
    <p:sldId id="272" r:id="rId11"/>
    <p:sldId id="273" r:id="rId12"/>
    <p:sldId id="274" r:id="rId13"/>
    <p:sldId id="275" r:id="rId14"/>
    <p:sldId id="276" r:id="rId15"/>
    <p:sldId id="277" r:id="rId16"/>
    <p:sldId id="264" r:id="rId17"/>
    <p:sldId id="261" r:id="rId18"/>
    <p:sldId id="262" r:id="rId19"/>
    <p:sldId id="263" r:id="rId20"/>
    <p:sldId id="266" r:id="rId21"/>
  </p:sldIdLst>
  <p:sldSz cx="9144000" cy="6858000" type="screen4x3"/>
  <p:notesSz cx="6854825" cy="97139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7891" name="Rectangle 3"/>
          <p:cNvSpPr>
            <a:spLocks noGrp="1" noChangeArrowheads="1"/>
          </p:cNvSpPr>
          <p:nvPr>
            <p:ph type="dt" sz="quarter" idx="1"/>
          </p:nvPr>
        </p:nvSpPr>
        <p:spPr bwMode="auto">
          <a:xfrm>
            <a:off x="3883025"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7892" name="Rectangle 4"/>
          <p:cNvSpPr>
            <a:spLocks noGrp="1" noChangeArrowheads="1"/>
          </p:cNvSpPr>
          <p:nvPr>
            <p:ph type="ftr" sz="quarter" idx="2"/>
          </p:nvPr>
        </p:nvSpPr>
        <p:spPr bwMode="auto">
          <a:xfrm>
            <a:off x="0" y="9226550"/>
            <a:ext cx="2970213"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7893" name="Rectangle 5"/>
          <p:cNvSpPr>
            <a:spLocks noGrp="1" noChangeArrowheads="1"/>
          </p:cNvSpPr>
          <p:nvPr>
            <p:ph type="sldNum" sz="quarter" idx="3"/>
          </p:nvPr>
        </p:nvSpPr>
        <p:spPr bwMode="auto">
          <a:xfrm>
            <a:off x="3883025" y="9226550"/>
            <a:ext cx="2970213"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F87CAF2-EC45-429B-92D2-B5652D986ED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id-ID">
                  <a:cs typeface="+mn-cs"/>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id-ID">
                  <a:cs typeface="+mn-cs"/>
                </a:endParaRPr>
              </a:p>
            </p:txBody>
          </p:sp>
        </p:grpSp>
      </p:grpSp>
      <p:sp>
        <p:nvSpPr>
          <p:cNvPr id="3585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585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71E6FD45-E12B-4212-BE66-DFE6554F80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30214B9-19AC-4540-A695-C8FA8FBF22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92A9CE0-BC8C-44F5-B3EB-1B8DF8CA36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9F4F16C-4250-49DD-B8F1-0F9C36A8F8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2803933-A7A2-4BB3-A92E-0DC884A9BD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F5CD6A1-A547-425F-9A2F-26BBE2D0E3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828CF5C-63C5-4666-A09D-691DB91F57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1578DDED-693A-4E50-BCE3-AA0368B630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01ABFDA-A15B-404F-B2BD-C1D54C3B45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1E88E4E-A8B2-4BBA-B30C-9F9B81D3CF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C2EF578-7659-4F8C-A92A-9392C4CDE2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3481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grpSp>
          <p:nvGrpSpPr>
            <p:cNvPr id="1034" name="Group 4"/>
            <p:cNvGrpSpPr>
              <a:grpSpLocks/>
            </p:cNvGrpSpPr>
            <p:nvPr/>
          </p:nvGrpSpPr>
          <p:grpSpPr bwMode="auto">
            <a:xfrm>
              <a:off x="240" y="893"/>
              <a:ext cx="5232" cy="115"/>
              <a:chOff x="240" y="893"/>
              <a:chExt cx="5232" cy="115"/>
            </a:xfrm>
          </p:grpSpPr>
          <p:sp>
            <p:nvSpPr>
              <p:cNvPr id="3482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id-ID" sz="2400">
                  <a:latin typeface="Times New Roman" pitchFamily="18" charset="0"/>
                  <a:cs typeface="+mn-cs"/>
                </a:endParaRPr>
              </a:p>
            </p:txBody>
          </p:sp>
          <p:sp>
            <p:nvSpPr>
              <p:cNvPr id="3482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id-ID">
                  <a:cs typeface="+mn-cs"/>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3482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US"/>
          </a:p>
        </p:txBody>
      </p:sp>
      <p:sp>
        <p:nvSpPr>
          <p:cNvPr id="3482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3B16A01B-6D5B-41BC-BD53-07B622142123}" type="slidenum">
              <a:rPr lang="en-US"/>
              <a:pPr>
                <a:defRPr/>
              </a:pPr>
              <a:t>‹#›</a:t>
            </a:fld>
            <a:endParaRPr lang="en-US"/>
          </a:p>
        </p:txBody>
      </p:sp>
      <p:sp>
        <p:nvSpPr>
          <p:cNvPr id="3482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id-ID">
              <a:cs typeface="+mn-cs"/>
            </a:endParaRP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400" smtClean="0"/>
              <a:t>TAT &amp; CAT                       sebagai Salah Satu Tes Proyeksi</a:t>
            </a:r>
          </a:p>
        </p:txBody>
      </p:sp>
      <p:sp>
        <p:nvSpPr>
          <p:cNvPr id="3075" name="Rectangle 3"/>
          <p:cNvSpPr>
            <a:spLocks noGrp="1" noChangeArrowheads="1"/>
          </p:cNvSpPr>
          <p:nvPr>
            <p:ph type="subTitle" idx="1"/>
          </p:nvPr>
        </p:nvSpPr>
        <p:spPr/>
        <p:txBody>
          <a:bodyPr/>
          <a:lstStyle/>
          <a:p>
            <a:pPr eaLnBrk="1" hangingPunct="1"/>
            <a:r>
              <a:rPr lang="id-ID" smtClean="0"/>
              <a:t>Pertemuan 2</a:t>
            </a:r>
            <a:endParaRPr lang="en-US" smtClean="0"/>
          </a:p>
          <a:p>
            <a:pPr eaLnBrk="1" hangingPunct="1"/>
            <a:endParaRPr lang="en-US" smtClean="0"/>
          </a:p>
          <a:p>
            <a:pPr algn="r" eaLnBrk="1" hangingPunct="1"/>
            <a:r>
              <a:rPr lang="id-ID" smtClean="0"/>
              <a:t>Dra. Sri Hastuti Handayani, M.Si</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5400" b="1" dirty="0"/>
              <a:t>PERSEPSI</a:t>
            </a:r>
          </a:p>
        </p:txBody>
      </p:sp>
      <p:sp>
        <p:nvSpPr>
          <p:cNvPr id="6147" name="Rectangle 3"/>
          <p:cNvSpPr>
            <a:spLocks noGrp="1" noChangeArrowheads="1"/>
          </p:cNvSpPr>
          <p:nvPr>
            <p:ph type="body" idx="1"/>
          </p:nvPr>
        </p:nvSpPr>
        <p:spPr>
          <a:noFill/>
        </p:spPr>
        <p:txBody>
          <a:bodyPr/>
          <a:lstStyle/>
          <a:p>
            <a:pPr marL="609600" indent="-609600">
              <a:lnSpc>
                <a:spcPct val="90000"/>
              </a:lnSpc>
              <a:buFontTx/>
              <a:buNone/>
            </a:pPr>
            <a:r>
              <a:rPr lang="en-US" sz="2800" b="1" dirty="0"/>
              <a:t>PENGERTIAN</a:t>
            </a:r>
          </a:p>
          <a:p>
            <a:pPr marL="609600" indent="-609600">
              <a:lnSpc>
                <a:spcPct val="90000"/>
              </a:lnSpc>
              <a:buFontTx/>
              <a:buNone/>
            </a:pPr>
            <a:r>
              <a:rPr lang="en-US" sz="2800" b="1" dirty="0" err="1"/>
              <a:t>Interpretasi</a:t>
            </a:r>
            <a:r>
              <a:rPr lang="en-US" sz="2800" b="1" dirty="0"/>
              <a:t> </a:t>
            </a:r>
            <a:r>
              <a:rPr lang="en-US" sz="2800" b="1" dirty="0" err="1"/>
              <a:t>hasil</a:t>
            </a:r>
            <a:r>
              <a:rPr lang="en-US" sz="2800" b="1" dirty="0"/>
              <a:t> </a:t>
            </a:r>
            <a:r>
              <a:rPr lang="en-US" sz="2800" b="1" dirty="0" err="1"/>
              <a:t>penginderaan</a:t>
            </a:r>
            <a:endParaRPr lang="en-US" sz="2800" b="1" dirty="0"/>
          </a:p>
          <a:p>
            <a:pPr marL="609600" indent="-609600">
              <a:lnSpc>
                <a:spcPct val="90000"/>
              </a:lnSpc>
              <a:buFontTx/>
              <a:buNone/>
            </a:pPr>
            <a:endParaRPr lang="en-US" sz="2800" b="1" dirty="0"/>
          </a:p>
          <a:p>
            <a:pPr marL="609600" indent="-609600">
              <a:lnSpc>
                <a:spcPct val="90000"/>
              </a:lnSpc>
              <a:buFontTx/>
              <a:buNone/>
            </a:pPr>
            <a:r>
              <a:rPr lang="en-US" sz="2800" b="1" dirty="0"/>
              <a:t>MACAM</a:t>
            </a:r>
          </a:p>
          <a:p>
            <a:pPr marL="609600" indent="-609600">
              <a:lnSpc>
                <a:spcPct val="90000"/>
              </a:lnSpc>
              <a:buClrTx/>
              <a:buFontTx/>
              <a:buAutoNum type="arabicPeriod"/>
            </a:pPr>
            <a:r>
              <a:rPr lang="en-US" sz="2800" b="1" dirty="0" err="1"/>
              <a:t>Persepsi</a:t>
            </a:r>
            <a:r>
              <a:rPr lang="en-US" sz="2800" b="1" dirty="0"/>
              <a:t> </a:t>
            </a:r>
            <a:r>
              <a:rPr lang="en-US" sz="2800" b="1" dirty="0" err="1"/>
              <a:t>direktif</a:t>
            </a:r>
            <a:r>
              <a:rPr lang="en-US" sz="2800" b="1" dirty="0"/>
              <a:t> / </a:t>
            </a:r>
            <a:r>
              <a:rPr lang="en-US" sz="2800" b="1" dirty="0" err="1"/>
              <a:t>obyektif</a:t>
            </a:r>
            <a:endParaRPr lang="en-US" sz="2800" b="1" dirty="0"/>
          </a:p>
          <a:p>
            <a:pPr marL="609600" indent="-609600">
              <a:lnSpc>
                <a:spcPct val="90000"/>
              </a:lnSpc>
              <a:spcAft>
                <a:spcPts val="1800"/>
              </a:spcAft>
              <a:buFontTx/>
              <a:buNone/>
            </a:pPr>
            <a:r>
              <a:rPr lang="en-US" sz="2800" b="1" dirty="0"/>
              <a:t>	(</a:t>
            </a:r>
            <a:r>
              <a:rPr lang="en-US" sz="2800" b="1" dirty="0" err="1"/>
              <a:t>obyek</a:t>
            </a:r>
            <a:r>
              <a:rPr lang="en-US" sz="2800" b="1" dirty="0"/>
              <a:t> yang </a:t>
            </a:r>
            <a:r>
              <a:rPr lang="en-US" sz="2800" b="1" dirty="0" err="1"/>
              <a:t>memunculkan</a:t>
            </a:r>
            <a:r>
              <a:rPr lang="en-US" sz="2800" b="1" dirty="0"/>
              <a:t> </a:t>
            </a:r>
            <a:r>
              <a:rPr lang="en-US" sz="2800" b="1" dirty="0" err="1"/>
              <a:t>interpretasi</a:t>
            </a:r>
            <a:r>
              <a:rPr lang="en-US" sz="2800" b="1" dirty="0"/>
              <a:t>)</a:t>
            </a:r>
          </a:p>
          <a:p>
            <a:pPr marL="609600" indent="-609600">
              <a:lnSpc>
                <a:spcPct val="90000"/>
              </a:lnSpc>
              <a:buFontTx/>
              <a:buNone/>
            </a:pPr>
            <a:r>
              <a:rPr lang="en-US" sz="2800" b="1" dirty="0"/>
              <a:t>2.	</a:t>
            </a:r>
            <a:r>
              <a:rPr lang="en-US" sz="2800" b="1" dirty="0" err="1"/>
              <a:t>Persepsi</a:t>
            </a:r>
            <a:r>
              <a:rPr lang="en-US" sz="2800" b="1" dirty="0"/>
              <a:t> </a:t>
            </a:r>
            <a:r>
              <a:rPr lang="en-US" sz="2800" b="1" dirty="0" err="1"/>
              <a:t>konstruktif</a:t>
            </a:r>
            <a:r>
              <a:rPr lang="en-US" sz="2800" b="1" dirty="0"/>
              <a:t> / </a:t>
            </a:r>
            <a:r>
              <a:rPr lang="en-US" sz="2800" b="1" dirty="0" err="1"/>
              <a:t>subyektif</a:t>
            </a:r>
            <a:endParaRPr lang="en-US" sz="2800" b="1" dirty="0"/>
          </a:p>
          <a:p>
            <a:pPr marL="609600" indent="-609600">
              <a:lnSpc>
                <a:spcPct val="90000"/>
              </a:lnSpc>
              <a:buFontTx/>
              <a:buNone/>
            </a:pPr>
            <a:r>
              <a:rPr lang="en-US" sz="2800" b="1" dirty="0">
                <a:sym typeface="Wingdings" pitchFamily="2" charset="2"/>
              </a:rPr>
              <a:t>	(</a:t>
            </a:r>
            <a:r>
              <a:rPr lang="en-US" sz="2800" b="1" dirty="0" err="1">
                <a:sym typeface="Wingdings" pitchFamily="2" charset="2"/>
              </a:rPr>
              <a:t>subyek</a:t>
            </a:r>
            <a:r>
              <a:rPr lang="en-US" sz="2800" b="1" dirty="0">
                <a:sym typeface="Wingdings" pitchFamily="2" charset="2"/>
              </a:rPr>
              <a:t> yang </a:t>
            </a:r>
            <a:r>
              <a:rPr lang="en-US" sz="2800" b="1" dirty="0" err="1">
                <a:sym typeface="Wingdings" pitchFamily="2" charset="2"/>
              </a:rPr>
              <a:t>membangun</a:t>
            </a:r>
            <a:r>
              <a:rPr lang="en-US" sz="2800" b="1" dirty="0">
                <a:sym typeface="Wingdings" pitchFamily="2" charset="2"/>
              </a:rPr>
              <a:t> </a:t>
            </a:r>
            <a:r>
              <a:rPr lang="en-US" sz="2800" b="1" dirty="0" err="1">
                <a:sym typeface="Wingdings" pitchFamily="2" charset="2"/>
              </a:rPr>
              <a:t>interpretasi</a:t>
            </a:r>
            <a:r>
              <a:rPr lang="en-US" sz="2800" b="1" dirty="0">
                <a:sym typeface="Wingdings" pitchFamily="2" charset="2"/>
              </a:rPr>
              <a:t>)</a:t>
            </a:r>
          </a:p>
          <a:p>
            <a:pPr marL="609600" indent="-609600">
              <a:lnSpc>
                <a:spcPct val="90000"/>
              </a:lnSpc>
              <a:buFontTx/>
              <a:buNone/>
            </a:pPr>
            <a:r>
              <a:rPr lang="en-US" sz="2800" b="1" dirty="0">
                <a:sym typeface="Wingdings" pitchFamily="2" charset="2"/>
              </a:rPr>
              <a:t>	 </a:t>
            </a:r>
            <a:r>
              <a:rPr lang="en-US" sz="2800" b="1" dirty="0" err="1">
                <a:sym typeface="Wingdings" pitchFamily="2" charset="2"/>
              </a:rPr>
              <a:t>apersepsi</a:t>
            </a: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dirty="0"/>
              <a:t>APERSEPSI</a:t>
            </a:r>
          </a:p>
        </p:txBody>
      </p:sp>
      <p:sp>
        <p:nvSpPr>
          <p:cNvPr id="7171" name="Rectangle 3"/>
          <p:cNvSpPr>
            <a:spLocks noGrp="1" noChangeArrowheads="1"/>
          </p:cNvSpPr>
          <p:nvPr>
            <p:ph type="body" idx="1"/>
          </p:nvPr>
        </p:nvSpPr>
        <p:spPr>
          <a:xfrm>
            <a:off x="685800" y="1752600"/>
            <a:ext cx="8001000" cy="4373563"/>
          </a:xfrm>
          <a:noFill/>
        </p:spPr>
        <p:txBody>
          <a:bodyPr/>
          <a:lstStyle/>
          <a:p>
            <a:pPr>
              <a:lnSpc>
                <a:spcPct val="90000"/>
              </a:lnSpc>
              <a:buFontTx/>
              <a:buNone/>
            </a:pPr>
            <a:endParaRPr lang="id-ID" sz="800" b="1" dirty="0" smtClean="0"/>
          </a:p>
          <a:p>
            <a:pPr>
              <a:lnSpc>
                <a:spcPct val="90000"/>
              </a:lnSpc>
              <a:buFontTx/>
              <a:buNone/>
            </a:pPr>
            <a:r>
              <a:rPr lang="en-US" b="1" dirty="0" smtClean="0"/>
              <a:t>PENGERTIAN</a:t>
            </a:r>
            <a:endParaRPr lang="en-US" b="1" dirty="0"/>
          </a:p>
          <a:p>
            <a:pPr>
              <a:lnSpc>
                <a:spcPct val="90000"/>
              </a:lnSpc>
              <a:buFontTx/>
              <a:buNone/>
            </a:pPr>
            <a:r>
              <a:rPr lang="id-ID" dirty="0" smtClean="0"/>
              <a:t>	</a:t>
            </a:r>
            <a:r>
              <a:rPr lang="en-US" dirty="0" err="1" smtClean="0"/>
              <a:t>Interpretasi</a:t>
            </a:r>
            <a:r>
              <a:rPr lang="en-US" dirty="0" smtClean="0"/>
              <a:t> </a:t>
            </a:r>
            <a:r>
              <a:rPr lang="en-US" dirty="0" err="1"/>
              <a:t>hasil</a:t>
            </a:r>
            <a:r>
              <a:rPr lang="en-US" dirty="0"/>
              <a:t> </a:t>
            </a:r>
            <a:r>
              <a:rPr lang="en-US" dirty="0" err="1"/>
              <a:t>penginderaan</a:t>
            </a:r>
            <a:r>
              <a:rPr lang="en-US" dirty="0"/>
              <a:t> yang </a:t>
            </a:r>
            <a:r>
              <a:rPr lang="en-US" dirty="0" err="1"/>
              <a:t>berbeda</a:t>
            </a:r>
            <a:r>
              <a:rPr lang="en-US" dirty="0"/>
              <a:t> </a:t>
            </a:r>
            <a:r>
              <a:rPr lang="en-US" dirty="0" err="1"/>
              <a:t>dengan</a:t>
            </a:r>
            <a:r>
              <a:rPr lang="en-US" dirty="0"/>
              <a:t> </a:t>
            </a:r>
            <a:r>
              <a:rPr lang="en-US" dirty="0" err="1"/>
              <a:t>realita</a:t>
            </a:r>
            <a:r>
              <a:rPr lang="en-US" dirty="0"/>
              <a:t> (</a:t>
            </a:r>
            <a:r>
              <a:rPr lang="en-US" dirty="0" err="1"/>
              <a:t>persepsi</a:t>
            </a:r>
            <a:r>
              <a:rPr lang="en-US" dirty="0"/>
              <a:t> </a:t>
            </a:r>
            <a:r>
              <a:rPr lang="en-US" dirty="0" err="1"/>
              <a:t>subyektif</a:t>
            </a:r>
            <a:r>
              <a:rPr lang="en-US" dirty="0"/>
              <a:t>, </a:t>
            </a:r>
            <a:r>
              <a:rPr lang="en-US" dirty="0" err="1"/>
              <a:t>tergantung</a:t>
            </a:r>
            <a:r>
              <a:rPr lang="en-US" dirty="0"/>
              <a:t> </a:t>
            </a:r>
            <a:r>
              <a:rPr lang="en-US" dirty="0" err="1"/>
              <a:t>kumpulan</a:t>
            </a:r>
            <a:r>
              <a:rPr lang="en-US" dirty="0"/>
              <a:t> </a:t>
            </a:r>
            <a:r>
              <a:rPr lang="en-US" dirty="0" err="1"/>
              <a:t>pengalaman</a:t>
            </a:r>
            <a:r>
              <a:rPr lang="en-US" dirty="0"/>
              <a:t> </a:t>
            </a:r>
            <a:r>
              <a:rPr lang="en-US" dirty="0" err="1"/>
              <a:t>masa</a:t>
            </a:r>
            <a:r>
              <a:rPr lang="en-US" dirty="0"/>
              <a:t> </a:t>
            </a:r>
            <a:r>
              <a:rPr lang="en-US" dirty="0" err="1"/>
              <a:t>lalu</a:t>
            </a:r>
            <a:r>
              <a:rPr lang="en-US" dirty="0"/>
              <a:t>)</a:t>
            </a:r>
          </a:p>
          <a:p>
            <a:pPr>
              <a:lnSpc>
                <a:spcPct val="90000"/>
              </a:lnSpc>
              <a:buFontTx/>
              <a:buNone/>
            </a:pPr>
            <a:endParaRPr lang="en-US" dirty="0"/>
          </a:p>
          <a:p>
            <a:pPr>
              <a:lnSpc>
                <a:spcPct val="90000"/>
              </a:lnSpc>
              <a:buFontTx/>
              <a:buNone/>
            </a:pPr>
            <a:r>
              <a:rPr lang="en-US" b="1" dirty="0"/>
              <a:t>DISTORSI APERSEPSI </a:t>
            </a:r>
          </a:p>
          <a:p>
            <a:pPr>
              <a:lnSpc>
                <a:spcPct val="90000"/>
              </a:lnSpc>
              <a:buFontTx/>
              <a:buNone/>
            </a:pPr>
            <a:r>
              <a:rPr lang="id-ID" dirty="0" smtClean="0"/>
              <a:t>	</a:t>
            </a:r>
            <a:r>
              <a:rPr lang="en-US" dirty="0" err="1" smtClean="0"/>
              <a:t>Apersepsi</a:t>
            </a:r>
            <a:r>
              <a:rPr lang="en-US" dirty="0" smtClean="0"/>
              <a:t> </a:t>
            </a:r>
            <a:r>
              <a:rPr lang="en-US" dirty="0"/>
              <a:t>yang </a:t>
            </a:r>
            <a:r>
              <a:rPr lang="en-US" dirty="0" err="1"/>
              <a:t>signifikan</a:t>
            </a:r>
            <a:r>
              <a:rPr lang="en-US" dirty="0"/>
              <a:t> </a:t>
            </a:r>
            <a:r>
              <a:rPr lang="en-US" dirty="0" err="1"/>
              <a:t>menyimpang</a:t>
            </a:r>
            <a:r>
              <a:rPr lang="en-US" dirty="0"/>
              <a:t> </a:t>
            </a:r>
            <a:r>
              <a:rPr lang="en-US" dirty="0" err="1"/>
              <a:t>dari</a:t>
            </a:r>
            <a:r>
              <a:rPr lang="en-US" dirty="0"/>
              <a:t> </a:t>
            </a:r>
            <a:r>
              <a:rPr lang="en-US" dirty="0" err="1"/>
              <a:t>realita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dirty="0"/>
              <a:t>DISTORSI APERSEPSI</a:t>
            </a:r>
          </a:p>
        </p:txBody>
      </p:sp>
      <p:sp>
        <p:nvSpPr>
          <p:cNvPr id="8195" name="Rectangle 3"/>
          <p:cNvSpPr>
            <a:spLocks noGrp="1" noChangeArrowheads="1"/>
          </p:cNvSpPr>
          <p:nvPr>
            <p:ph type="body" idx="1"/>
          </p:nvPr>
        </p:nvSpPr>
        <p:spPr/>
        <p:txBody>
          <a:bodyPr/>
          <a:lstStyle/>
          <a:p>
            <a:pPr marL="609600" indent="-609600">
              <a:buFontTx/>
              <a:buNone/>
            </a:pPr>
            <a:r>
              <a:rPr lang="en-US" sz="4000" dirty="0"/>
              <a:t>MACAM</a:t>
            </a:r>
          </a:p>
          <a:p>
            <a:pPr marL="1009650" lvl="1" indent="-609600">
              <a:buFontTx/>
              <a:buAutoNum type="arabicPeriod"/>
            </a:pPr>
            <a:r>
              <a:rPr lang="en-US" sz="3600" i="1" dirty="0"/>
              <a:t>Inverted projection</a:t>
            </a:r>
          </a:p>
          <a:p>
            <a:pPr marL="1009650" lvl="1" indent="-609600">
              <a:buFontTx/>
              <a:buAutoNum type="arabicPeriod"/>
            </a:pPr>
            <a:r>
              <a:rPr lang="en-US" sz="3600" dirty="0" err="1"/>
              <a:t>Proyeksi</a:t>
            </a:r>
            <a:r>
              <a:rPr lang="en-US" sz="3600" dirty="0"/>
              <a:t> </a:t>
            </a:r>
            <a:r>
              <a:rPr lang="en-US" sz="3600" dirty="0" err="1"/>
              <a:t>sederhana</a:t>
            </a:r>
            <a:endParaRPr lang="en-US" sz="3600" dirty="0"/>
          </a:p>
          <a:p>
            <a:pPr marL="1009650" lvl="1" indent="-609600">
              <a:buFontTx/>
              <a:buAutoNum type="arabicPeriod"/>
            </a:pPr>
            <a:r>
              <a:rPr lang="en-US" sz="3600" dirty="0" err="1"/>
              <a:t>Sensitisasi</a:t>
            </a:r>
            <a:endParaRPr lang="en-US" sz="3600" dirty="0"/>
          </a:p>
          <a:p>
            <a:pPr marL="1009650" lvl="1" indent="-609600">
              <a:buFontTx/>
              <a:buAutoNum type="arabicPeriod"/>
            </a:pPr>
            <a:r>
              <a:rPr lang="en-US" sz="3600" dirty="0" err="1"/>
              <a:t>Persepsi</a:t>
            </a:r>
            <a:r>
              <a:rPr lang="en-US" sz="3600" dirty="0"/>
              <a:t> </a:t>
            </a:r>
            <a:r>
              <a:rPr lang="en-US" sz="3600" dirty="0" err="1"/>
              <a:t>autistik</a:t>
            </a:r>
            <a:endParaRPr lang="en-US" sz="3600" dirty="0"/>
          </a:p>
          <a:p>
            <a:pPr marL="1009650" lvl="1" indent="-609600">
              <a:buFontTx/>
              <a:buAutoNum type="arabicPeriod"/>
            </a:pPr>
            <a:r>
              <a:rPr lang="en-US" sz="3600" dirty="0" err="1"/>
              <a:t>Eksternalisasi</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79438"/>
            <a:ext cx="8229600" cy="639762"/>
          </a:xfrm>
        </p:spPr>
        <p:txBody>
          <a:bodyPr/>
          <a:lstStyle/>
          <a:p>
            <a:r>
              <a:rPr lang="en-US" dirty="0"/>
              <a:t>CONTOH</a:t>
            </a:r>
          </a:p>
        </p:txBody>
      </p:sp>
      <p:sp>
        <p:nvSpPr>
          <p:cNvPr id="9219" name="Rectangle 3"/>
          <p:cNvSpPr>
            <a:spLocks noGrp="1" noChangeArrowheads="1"/>
          </p:cNvSpPr>
          <p:nvPr>
            <p:ph type="body" idx="1"/>
          </p:nvPr>
        </p:nvSpPr>
        <p:spPr>
          <a:xfrm>
            <a:off x="762000" y="1752600"/>
            <a:ext cx="7924800" cy="4724400"/>
          </a:xfrm>
          <a:noFill/>
          <a:ln>
            <a:noFill/>
          </a:ln>
        </p:spPr>
        <p:txBody>
          <a:bodyPr/>
          <a:lstStyle/>
          <a:p>
            <a:pPr marL="609600" indent="-609600">
              <a:buClrTx/>
              <a:buFontTx/>
              <a:buAutoNum type="arabicPeriod"/>
            </a:pPr>
            <a:r>
              <a:rPr lang="en-US" sz="2600" b="1" i="1" dirty="0"/>
              <a:t>Inverted projection: </a:t>
            </a:r>
            <a:r>
              <a:rPr lang="en-US" sz="2600" b="1" dirty="0" err="1"/>
              <a:t>reaksi</a:t>
            </a:r>
            <a:r>
              <a:rPr lang="en-US" sz="2600" b="1" dirty="0"/>
              <a:t> </a:t>
            </a:r>
            <a:r>
              <a:rPr lang="en-US" sz="2600" b="1" dirty="0" err="1"/>
              <a:t>formasi</a:t>
            </a:r>
            <a:endParaRPr lang="en-US" sz="2600" b="1" dirty="0"/>
          </a:p>
          <a:p>
            <a:pPr marL="609600" indent="-609600">
              <a:buFontTx/>
              <a:buNone/>
            </a:pPr>
            <a:r>
              <a:rPr lang="en-US" sz="2600" dirty="0"/>
              <a:t>	</a:t>
            </a:r>
            <a:r>
              <a:rPr lang="en-US" sz="2600" dirty="0" err="1"/>
              <a:t>Saya</a:t>
            </a:r>
            <a:r>
              <a:rPr lang="en-US" sz="2600" dirty="0"/>
              <a:t> </a:t>
            </a:r>
            <a:r>
              <a:rPr lang="en-US" sz="2600" dirty="0" err="1"/>
              <a:t>bukan</a:t>
            </a:r>
            <a:r>
              <a:rPr lang="en-US" sz="2600" dirty="0"/>
              <a:t> </a:t>
            </a:r>
            <a:r>
              <a:rPr lang="en-US" sz="2600" dirty="0" err="1"/>
              <a:t>pencemburu</a:t>
            </a:r>
            <a:r>
              <a:rPr lang="en-US" sz="2600" dirty="0"/>
              <a:t> (</a:t>
            </a:r>
            <a:r>
              <a:rPr lang="en-US" sz="2600" i="1" dirty="0" err="1"/>
              <a:t>padahal</a:t>
            </a:r>
            <a:r>
              <a:rPr lang="en-US" sz="2600" i="1" dirty="0"/>
              <a:t> </a:t>
            </a:r>
            <a:r>
              <a:rPr lang="en-US" sz="2600" i="1" dirty="0" err="1"/>
              <a:t>realitanya</a:t>
            </a:r>
            <a:r>
              <a:rPr lang="en-US" sz="2600" i="1" dirty="0"/>
              <a:t> </a:t>
            </a:r>
            <a:r>
              <a:rPr lang="en-US" sz="2600" i="1" dirty="0" err="1"/>
              <a:t>saya</a:t>
            </a:r>
            <a:r>
              <a:rPr lang="en-US" sz="2600" i="1" dirty="0"/>
              <a:t> </a:t>
            </a:r>
            <a:r>
              <a:rPr lang="en-US" sz="2600" i="1" dirty="0" err="1"/>
              <a:t>amat</a:t>
            </a:r>
            <a:r>
              <a:rPr lang="en-US" sz="2600" i="1" dirty="0"/>
              <a:t> </a:t>
            </a:r>
            <a:r>
              <a:rPr lang="en-US" sz="2600" i="1" dirty="0" err="1"/>
              <a:t>mudah</a:t>
            </a:r>
            <a:r>
              <a:rPr lang="en-US" sz="2600" i="1" dirty="0"/>
              <a:t>  </a:t>
            </a:r>
            <a:r>
              <a:rPr lang="en-US" sz="2600" i="1" dirty="0" err="1"/>
              <a:t>cemburuan</a:t>
            </a:r>
            <a:r>
              <a:rPr lang="en-US" sz="2600" i="1" dirty="0"/>
              <a:t>)</a:t>
            </a:r>
          </a:p>
          <a:p>
            <a:pPr marL="609600" indent="-609600">
              <a:buFontTx/>
              <a:buNone/>
            </a:pPr>
            <a:r>
              <a:rPr lang="en-US" sz="2600" dirty="0"/>
              <a:t>	</a:t>
            </a:r>
            <a:r>
              <a:rPr lang="en-US" sz="2600" i="1" dirty="0">
                <a:solidFill>
                  <a:srgbClr val="FD4945"/>
                </a:solidFill>
                <a:sym typeface="Wingdings" pitchFamily="2" charset="2"/>
              </a:rPr>
              <a:t> </a:t>
            </a:r>
            <a:r>
              <a:rPr lang="en-US" sz="2600" i="1" dirty="0" err="1">
                <a:solidFill>
                  <a:srgbClr val="FD4945"/>
                </a:solidFill>
                <a:sym typeface="Wingdings" pitchFamily="2" charset="2"/>
              </a:rPr>
              <a:t>menekan</a:t>
            </a:r>
            <a:r>
              <a:rPr lang="en-US" sz="2600" i="1" dirty="0">
                <a:solidFill>
                  <a:srgbClr val="FD4945"/>
                </a:solidFill>
                <a:sym typeface="Wingdings" pitchFamily="2" charset="2"/>
              </a:rPr>
              <a:t> </a:t>
            </a:r>
            <a:r>
              <a:rPr lang="en-US" sz="2600" i="1" dirty="0" err="1">
                <a:solidFill>
                  <a:srgbClr val="FD4945"/>
                </a:solidFill>
                <a:sym typeface="Wingdings" pitchFamily="2" charset="2"/>
              </a:rPr>
              <a:t>dorongan</a:t>
            </a:r>
            <a:r>
              <a:rPr lang="en-US" sz="2600" i="1" dirty="0">
                <a:solidFill>
                  <a:srgbClr val="FD4945"/>
                </a:solidFill>
                <a:sym typeface="Wingdings" pitchFamily="2" charset="2"/>
              </a:rPr>
              <a:t> id yang </a:t>
            </a:r>
            <a:r>
              <a:rPr lang="en-US" sz="2600" i="1" dirty="0" err="1">
                <a:solidFill>
                  <a:srgbClr val="FD4945"/>
                </a:solidFill>
                <a:sym typeface="Wingdings" pitchFamily="2" charset="2"/>
              </a:rPr>
              <a:t>tidak</a:t>
            </a:r>
            <a:r>
              <a:rPr lang="en-US" sz="2600" i="1" dirty="0">
                <a:solidFill>
                  <a:srgbClr val="FD4945"/>
                </a:solidFill>
                <a:sym typeface="Wingdings" pitchFamily="2" charset="2"/>
              </a:rPr>
              <a:t> </a:t>
            </a:r>
            <a:r>
              <a:rPr lang="en-US" sz="2600" i="1" dirty="0" err="1">
                <a:solidFill>
                  <a:srgbClr val="FD4945"/>
                </a:solidFill>
                <a:sym typeface="Wingdings" pitchFamily="2" charset="2"/>
              </a:rPr>
              <a:t>diterima</a:t>
            </a:r>
            <a:endParaRPr lang="en-US" sz="2600" i="1" dirty="0">
              <a:solidFill>
                <a:srgbClr val="FD4945"/>
              </a:solidFill>
            </a:endParaRPr>
          </a:p>
          <a:p>
            <a:pPr marL="609600" indent="-609600">
              <a:buFontTx/>
              <a:buNone/>
            </a:pPr>
            <a:r>
              <a:rPr lang="en-US" sz="2600" dirty="0"/>
              <a:t>2. </a:t>
            </a:r>
            <a:r>
              <a:rPr lang="id-ID" sz="2600" dirty="0" smtClean="0"/>
              <a:t>  </a:t>
            </a:r>
            <a:r>
              <a:rPr lang="en-US" sz="2600" b="1" dirty="0" err="1" smtClean="0"/>
              <a:t>Proyeksi</a:t>
            </a:r>
            <a:r>
              <a:rPr lang="en-US" sz="2600" b="1" dirty="0" smtClean="0"/>
              <a:t> </a:t>
            </a:r>
            <a:r>
              <a:rPr lang="en-US" sz="2600" b="1" dirty="0" err="1"/>
              <a:t>sederhana</a:t>
            </a:r>
            <a:r>
              <a:rPr lang="en-US" sz="2600" b="1" dirty="0"/>
              <a:t>: </a:t>
            </a:r>
            <a:r>
              <a:rPr lang="en-US" sz="2600" dirty="0" err="1"/>
              <a:t>menganggap</a:t>
            </a:r>
            <a:r>
              <a:rPr lang="en-US" sz="2600" dirty="0"/>
              <a:t> </a:t>
            </a:r>
            <a:r>
              <a:rPr lang="en-US" sz="2600" dirty="0" err="1"/>
              <a:t>orang</a:t>
            </a:r>
            <a:r>
              <a:rPr lang="en-US" sz="2600" dirty="0"/>
              <a:t> lain </a:t>
            </a:r>
            <a:r>
              <a:rPr lang="en-US" sz="2600" dirty="0" err="1"/>
              <a:t>berpikiran</a:t>
            </a:r>
            <a:r>
              <a:rPr lang="en-US" sz="2600" dirty="0"/>
              <a:t> &amp; </a:t>
            </a:r>
            <a:r>
              <a:rPr lang="en-US" sz="2600" dirty="0" err="1"/>
              <a:t>merasa</a:t>
            </a:r>
            <a:r>
              <a:rPr lang="en-US" sz="2600" dirty="0"/>
              <a:t> </a:t>
            </a:r>
            <a:r>
              <a:rPr lang="en-US" sz="2600" dirty="0" err="1"/>
              <a:t>sama</a:t>
            </a:r>
            <a:r>
              <a:rPr lang="en-US" sz="2600" dirty="0"/>
              <a:t> </a:t>
            </a:r>
            <a:r>
              <a:rPr lang="en-US" sz="2600" dirty="0" err="1"/>
              <a:t>spt</a:t>
            </a:r>
            <a:r>
              <a:rPr lang="en-US" sz="2600" dirty="0"/>
              <a:t> </a:t>
            </a:r>
            <a:r>
              <a:rPr lang="en-US" sz="2600" dirty="0" err="1"/>
              <a:t>pengalaman</a:t>
            </a:r>
            <a:r>
              <a:rPr lang="en-US" sz="2600" dirty="0"/>
              <a:t> </a:t>
            </a:r>
            <a:r>
              <a:rPr lang="en-US" sz="2600" dirty="0" err="1"/>
              <a:t>saya</a:t>
            </a:r>
            <a:endParaRPr lang="en-US" sz="2600" dirty="0"/>
          </a:p>
          <a:p>
            <a:pPr marL="609600" indent="-609600">
              <a:buFontTx/>
              <a:buNone/>
            </a:pPr>
            <a:r>
              <a:rPr lang="en-US" sz="2600" dirty="0"/>
              <a:t>	</a:t>
            </a:r>
            <a:r>
              <a:rPr lang="en-US" sz="2600" dirty="0" err="1"/>
              <a:t>Pacar</a:t>
            </a:r>
            <a:r>
              <a:rPr lang="en-US" sz="2600" dirty="0"/>
              <a:t> </a:t>
            </a:r>
            <a:r>
              <a:rPr lang="en-US" sz="2600" dirty="0" err="1"/>
              <a:t>saya</a:t>
            </a:r>
            <a:r>
              <a:rPr lang="en-US" sz="2600" dirty="0"/>
              <a:t> </a:t>
            </a:r>
            <a:r>
              <a:rPr lang="en-US" sz="2600" dirty="0" err="1"/>
              <a:t>pasti</a:t>
            </a:r>
            <a:r>
              <a:rPr lang="en-US" sz="2600" dirty="0"/>
              <a:t> </a:t>
            </a:r>
            <a:r>
              <a:rPr lang="en-US" sz="2600" dirty="0" err="1"/>
              <a:t>tidak</a:t>
            </a:r>
            <a:r>
              <a:rPr lang="en-US" sz="2600" dirty="0"/>
              <a:t> </a:t>
            </a:r>
            <a:r>
              <a:rPr lang="en-US" sz="2600" dirty="0" err="1"/>
              <a:t>suka</a:t>
            </a:r>
            <a:r>
              <a:rPr lang="en-US" sz="2600" dirty="0"/>
              <a:t> </a:t>
            </a:r>
            <a:r>
              <a:rPr lang="en-US" sz="2600" dirty="0" err="1"/>
              <a:t>saya</a:t>
            </a:r>
            <a:r>
              <a:rPr lang="en-US" sz="2600" dirty="0"/>
              <a:t> </a:t>
            </a:r>
            <a:r>
              <a:rPr lang="en-US" sz="2600" dirty="0" err="1"/>
              <a:t>bepergian</a:t>
            </a:r>
            <a:r>
              <a:rPr lang="en-US" sz="2600" dirty="0"/>
              <a:t> </a:t>
            </a:r>
            <a:r>
              <a:rPr lang="en-US" sz="2600" dirty="0" err="1"/>
              <a:t>berdua</a:t>
            </a:r>
            <a:r>
              <a:rPr lang="en-US" sz="2600" dirty="0"/>
              <a:t> </a:t>
            </a:r>
            <a:r>
              <a:rPr lang="en-US" sz="2600" dirty="0" err="1"/>
              <a:t>dengan</a:t>
            </a:r>
            <a:r>
              <a:rPr lang="en-US" sz="2600" dirty="0"/>
              <a:t> </a:t>
            </a:r>
            <a:r>
              <a:rPr lang="en-US" sz="2600" dirty="0" err="1"/>
              <a:t>teman</a:t>
            </a:r>
            <a:r>
              <a:rPr lang="en-US" sz="2600" dirty="0"/>
              <a:t> </a:t>
            </a:r>
            <a:r>
              <a:rPr lang="en-US" sz="2600" dirty="0" err="1"/>
              <a:t>lawan</a:t>
            </a:r>
            <a:r>
              <a:rPr lang="en-US" sz="2600" dirty="0"/>
              <a:t> </a:t>
            </a:r>
            <a:r>
              <a:rPr lang="en-US" sz="2600" dirty="0" err="1"/>
              <a:t>jenis</a:t>
            </a:r>
            <a:r>
              <a:rPr lang="en-US" sz="2600" dirty="0"/>
              <a:t> (</a:t>
            </a:r>
            <a:r>
              <a:rPr lang="en-US" sz="2600" i="1" dirty="0" err="1"/>
              <a:t>padahal</a:t>
            </a:r>
            <a:r>
              <a:rPr lang="en-US" sz="2600" i="1" dirty="0"/>
              <a:t> </a:t>
            </a:r>
            <a:r>
              <a:rPr lang="en-US" sz="2600" i="1" dirty="0" err="1"/>
              <a:t>mantan</a:t>
            </a:r>
            <a:r>
              <a:rPr lang="en-US" sz="2600" i="1" dirty="0"/>
              <a:t> </a:t>
            </a:r>
            <a:r>
              <a:rPr lang="en-US" sz="2600" i="1" dirty="0" err="1"/>
              <a:t>pacar</a:t>
            </a:r>
            <a:r>
              <a:rPr lang="en-US" sz="2600" i="1" dirty="0"/>
              <a:t> </a:t>
            </a:r>
            <a:r>
              <a:rPr lang="en-US" sz="2600" i="1" dirty="0" err="1"/>
              <a:t>saya</a:t>
            </a:r>
            <a:r>
              <a:rPr lang="en-US" sz="2600" i="1" dirty="0"/>
              <a:t> yang </a:t>
            </a:r>
            <a:r>
              <a:rPr lang="en-US" sz="2600" i="1" dirty="0" err="1"/>
              <a:t>tidak</a:t>
            </a:r>
            <a:r>
              <a:rPr lang="en-US" sz="2600" i="1" dirty="0"/>
              <a:t> </a:t>
            </a:r>
            <a:r>
              <a:rPr lang="en-US" sz="2600" i="1" dirty="0" err="1"/>
              <a:t>suka</a:t>
            </a:r>
            <a:r>
              <a:rPr lang="en-US" sz="2600" i="1" dirty="0"/>
              <a:t> </a:t>
            </a:r>
            <a:r>
              <a:rPr lang="en-US" sz="2600" i="1" dirty="0" err="1"/>
              <a:t>bila</a:t>
            </a:r>
            <a:r>
              <a:rPr lang="en-US" sz="2600" i="1" dirty="0"/>
              <a:t> </a:t>
            </a:r>
            <a:r>
              <a:rPr lang="en-US" sz="2600" i="1" dirty="0" err="1"/>
              <a:t>saya</a:t>
            </a:r>
            <a:r>
              <a:rPr lang="en-US" sz="2600" i="1" dirty="0"/>
              <a:t> </a:t>
            </a:r>
            <a:r>
              <a:rPr lang="en-US" sz="2600" i="1" dirty="0" err="1"/>
              <a:t>bepergian</a:t>
            </a:r>
            <a:r>
              <a:rPr lang="en-US" sz="2600" i="1" dirty="0"/>
              <a:t> </a:t>
            </a:r>
            <a:r>
              <a:rPr lang="en-US" sz="2600" i="1" dirty="0" err="1"/>
              <a:t>berdua</a:t>
            </a:r>
            <a:r>
              <a:rPr lang="en-US" sz="2600" i="1" dirty="0"/>
              <a:t> </a:t>
            </a:r>
            <a:r>
              <a:rPr lang="en-US" sz="2600" i="1" dirty="0" err="1"/>
              <a:t>dng</a:t>
            </a:r>
            <a:r>
              <a:rPr lang="en-US" sz="2600" i="1" dirty="0"/>
              <a:t> </a:t>
            </a:r>
            <a:r>
              <a:rPr lang="en-US" sz="2600" i="1" dirty="0" err="1"/>
              <a:t>teman</a:t>
            </a:r>
            <a:r>
              <a:rPr lang="en-US" sz="2600" i="1" dirty="0"/>
              <a:t> </a:t>
            </a:r>
            <a:r>
              <a:rPr lang="en-US" sz="2600" i="1" dirty="0" err="1"/>
              <a:t>lawan</a:t>
            </a:r>
            <a:r>
              <a:rPr lang="en-US" sz="2600" i="1" dirty="0"/>
              <a:t> </a:t>
            </a:r>
            <a:r>
              <a:rPr lang="en-US" sz="2600" i="1" dirty="0" err="1"/>
              <a:t>jenisnya</a:t>
            </a:r>
            <a:r>
              <a:rPr lang="en-US" sz="2600" i="1"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57200"/>
            <a:ext cx="8229600" cy="685800"/>
          </a:xfrm>
        </p:spPr>
        <p:txBody>
          <a:bodyPr/>
          <a:lstStyle/>
          <a:p>
            <a:r>
              <a:rPr lang="en-US" dirty="0"/>
              <a:t>CONTOH</a:t>
            </a:r>
          </a:p>
        </p:txBody>
      </p:sp>
      <p:sp>
        <p:nvSpPr>
          <p:cNvPr id="10243" name="Rectangle 3"/>
          <p:cNvSpPr>
            <a:spLocks noGrp="1" noChangeArrowheads="1"/>
          </p:cNvSpPr>
          <p:nvPr>
            <p:ph type="body" idx="1"/>
          </p:nvPr>
        </p:nvSpPr>
        <p:spPr>
          <a:xfrm>
            <a:off x="685800" y="1752600"/>
            <a:ext cx="8229600" cy="4724400"/>
          </a:xfrm>
          <a:noFill/>
          <a:ln>
            <a:noFill/>
          </a:ln>
        </p:spPr>
        <p:txBody>
          <a:bodyPr/>
          <a:lstStyle/>
          <a:p>
            <a:pPr marL="432000" indent="-432000">
              <a:lnSpc>
                <a:spcPct val="90000"/>
              </a:lnSpc>
              <a:buFontTx/>
              <a:buNone/>
            </a:pPr>
            <a:r>
              <a:rPr lang="en-US" sz="2500" dirty="0" smtClean="0"/>
              <a:t>3.</a:t>
            </a:r>
            <a:r>
              <a:rPr lang="id-ID" sz="2500" dirty="0" smtClean="0"/>
              <a:t> </a:t>
            </a:r>
            <a:r>
              <a:rPr lang="en-US" sz="2500" b="1" dirty="0" err="1" smtClean="0"/>
              <a:t>Sensitisasi</a:t>
            </a:r>
            <a:r>
              <a:rPr lang="en-US" sz="2500" b="1" dirty="0" smtClean="0"/>
              <a:t>:</a:t>
            </a:r>
            <a:r>
              <a:rPr lang="en-US" sz="2500" dirty="0" smtClean="0"/>
              <a:t> </a:t>
            </a:r>
            <a:r>
              <a:rPr lang="en-US" sz="2500" dirty="0" err="1" smtClean="0"/>
              <a:t>menyerupai</a:t>
            </a:r>
            <a:r>
              <a:rPr lang="en-US" sz="2500" dirty="0" smtClean="0"/>
              <a:t> </a:t>
            </a:r>
            <a:r>
              <a:rPr lang="en-US" sz="2500" dirty="0" err="1"/>
              <a:t>proyeksi</a:t>
            </a:r>
            <a:r>
              <a:rPr lang="en-US" sz="2500" dirty="0"/>
              <a:t> </a:t>
            </a:r>
            <a:r>
              <a:rPr lang="en-US" sz="2500" dirty="0" err="1"/>
              <a:t>sederhana</a:t>
            </a:r>
            <a:r>
              <a:rPr lang="en-US" sz="2500" dirty="0"/>
              <a:t> </a:t>
            </a:r>
            <a:r>
              <a:rPr lang="id-ID" sz="2500" dirty="0" smtClean="0"/>
              <a:t> </a:t>
            </a:r>
            <a:r>
              <a:rPr lang="en-US" sz="2500" dirty="0" err="1" smtClean="0"/>
              <a:t>tetapi</a:t>
            </a:r>
            <a:r>
              <a:rPr lang="en-US" sz="2500" dirty="0" smtClean="0"/>
              <a:t> </a:t>
            </a:r>
            <a:r>
              <a:rPr lang="en-US" sz="2500" dirty="0" err="1"/>
              <a:t>tanpa</a:t>
            </a:r>
            <a:r>
              <a:rPr lang="en-US" sz="2500" dirty="0"/>
              <a:t> </a:t>
            </a:r>
            <a:r>
              <a:rPr lang="en-US" sz="2500" dirty="0" err="1"/>
              <a:t>objek</a:t>
            </a:r>
            <a:r>
              <a:rPr lang="en-US" sz="2500" dirty="0"/>
              <a:t> yang </a:t>
            </a:r>
            <a:r>
              <a:rPr lang="en-US" sz="2500" dirty="0" err="1"/>
              <a:t>jelas</a:t>
            </a:r>
            <a:endParaRPr lang="en-US" sz="2500" dirty="0"/>
          </a:p>
          <a:p>
            <a:pPr marL="432000" indent="-432000">
              <a:lnSpc>
                <a:spcPct val="90000"/>
              </a:lnSpc>
              <a:buFontTx/>
              <a:buNone/>
            </a:pPr>
            <a:r>
              <a:rPr lang="en-US" sz="2500" dirty="0"/>
              <a:t>	</a:t>
            </a:r>
            <a:r>
              <a:rPr lang="en-US" sz="2500" dirty="0" err="1" smtClean="0"/>
              <a:t>Pacar</a:t>
            </a:r>
            <a:r>
              <a:rPr lang="en-US" sz="2500" dirty="0" smtClean="0"/>
              <a:t> </a:t>
            </a:r>
            <a:r>
              <a:rPr lang="en-US" sz="2500" dirty="0" err="1"/>
              <a:t>saya</a:t>
            </a:r>
            <a:r>
              <a:rPr lang="en-US" sz="2500" dirty="0"/>
              <a:t> </a:t>
            </a:r>
            <a:r>
              <a:rPr lang="en-US" sz="2500" dirty="0" err="1"/>
              <a:t>menanyakan</a:t>
            </a:r>
            <a:r>
              <a:rPr lang="en-US" sz="2500" dirty="0"/>
              <a:t> </a:t>
            </a:r>
            <a:r>
              <a:rPr lang="en-US" sz="2500" dirty="0" err="1"/>
              <a:t>keberadaan</a:t>
            </a:r>
            <a:r>
              <a:rPr lang="en-US" sz="2500" dirty="0"/>
              <a:t> </a:t>
            </a:r>
            <a:r>
              <a:rPr lang="en-US" sz="2500" dirty="0" err="1"/>
              <a:t>saya</a:t>
            </a:r>
            <a:r>
              <a:rPr lang="en-US" sz="2500" dirty="0"/>
              <a:t> </a:t>
            </a:r>
            <a:r>
              <a:rPr lang="en-US" sz="2500" dirty="0" err="1"/>
              <a:t>saat</a:t>
            </a:r>
            <a:r>
              <a:rPr lang="en-US" sz="2500" dirty="0"/>
              <a:t> </a:t>
            </a:r>
            <a:r>
              <a:rPr lang="en-US" sz="2500" dirty="0" err="1"/>
              <a:t>saya</a:t>
            </a:r>
            <a:r>
              <a:rPr lang="en-US" sz="2500" dirty="0"/>
              <a:t> </a:t>
            </a:r>
            <a:r>
              <a:rPr lang="en-US" sz="2500" dirty="0" err="1"/>
              <a:t>tidak</a:t>
            </a:r>
            <a:r>
              <a:rPr lang="en-US" sz="2500" dirty="0"/>
              <a:t> </a:t>
            </a:r>
            <a:r>
              <a:rPr lang="en-US" sz="2500" dirty="0" err="1"/>
              <a:t>memberitahukannya</a:t>
            </a:r>
            <a:r>
              <a:rPr lang="en-US" sz="2500" dirty="0"/>
              <a:t> </a:t>
            </a:r>
            <a:r>
              <a:rPr lang="en-US" sz="2500" dirty="0" err="1"/>
              <a:t>kemana</a:t>
            </a:r>
            <a:r>
              <a:rPr lang="en-US" sz="2500" dirty="0"/>
              <a:t> </a:t>
            </a:r>
            <a:r>
              <a:rPr lang="en-US" sz="2500" dirty="0" err="1"/>
              <a:t>saya</a:t>
            </a:r>
            <a:r>
              <a:rPr lang="en-US" sz="2500" dirty="0"/>
              <a:t> </a:t>
            </a:r>
            <a:r>
              <a:rPr lang="en-US" sz="2500" dirty="0" err="1"/>
              <a:t>pergi</a:t>
            </a:r>
            <a:r>
              <a:rPr lang="en-US" sz="2500" dirty="0"/>
              <a:t>. </a:t>
            </a:r>
            <a:r>
              <a:rPr lang="en-US" sz="2500" dirty="0" err="1"/>
              <a:t>Saya</a:t>
            </a:r>
            <a:r>
              <a:rPr lang="en-US" sz="2500" dirty="0"/>
              <a:t> </a:t>
            </a:r>
            <a:r>
              <a:rPr lang="en-US" sz="2500" dirty="0" err="1"/>
              <a:t>merasa</a:t>
            </a:r>
            <a:r>
              <a:rPr lang="en-US" sz="2500" dirty="0"/>
              <a:t> </a:t>
            </a:r>
            <a:r>
              <a:rPr lang="en-US" sz="2500" dirty="0" err="1"/>
              <a:t>pacar</a:t>
            </a:r>
            <a:r>
              <a:rPr lang="en-US" sz="2500" dirty="0"/>
              <a:t> </a:t>
            </a:r>
            <a:r>
              <a:rPr lang="en-US" sz="2500" dirty="0" err="1"/>
              <a:t>saya</a:t>
            </a:r>
            <a:r>
              <a:rPr lang="en-US" sz="2500" dirty="0"/>
              <a:t> </a:t>
            </a:r>
            <a:r>
              <a:rPr lang="en-US" sz="2500" dirty="0" err="1"/>
              <a:t>marah</a:t>
            </a:r>
            <a:r>
              <a:rPr lang="en-US" sz="2500" dirty="0"/>
              <a:t>. (</a:t>
            </a:r>
            <a:r>
              <a:rPr lang="en-US" sz="2500" i="1" dirty="0" err="1"/>
              <a:t>padahal</a:t>
            </a:r>
            <a:r>
              <a:rPr lang="en-US" sz="2500" i="1" dirty="0"/>
              <a:t> </a:t>
            </a:r>
            <a:r>
              <a:rPr lang="en-US" sz="2500" i="1" dirty="0" err="1"/>
              <a:t>menurut</a:t>
            </a:r>
            <a:r>
              <a:rPr lang="en-US" sz="2500" i="1" dirty="0"/>
              <a:t> </a:t>
            </a:r>
            <a:r>
              <a:rPr lang="en-US" sz="2500" i="1" dirty="0" err="1"/>
              <a:t>temannya</a:t>
            </a:r>
            <a:r>
              <a:rPr lang="en-US" sz="2500" i="1" dirty="0"/>
              <a:t> yang lain </a:t>
            </a:r>
            <a:r>
              <a:rPr lang="en-US" sz="2500" i="1" dirty="0" err="1"/>
              <a:t>pacarnya</a:t>
            </a:r>
            <a:r>
              <a:rPr lang="en-US" sz="2500" i="1" dirty="0"/>
              <a:t> </a:t>
            </a:r>
            <a:r>
              <a:rPr lang="en-US" sz="2500" i="1" dirty="0" err="1"/>
              <a:t>terlihat</a:t>
            </a:r>
            <a:r>
              <a:rPr lang="en-US" sz="2500" i="1" dirty="0"/>
              <a:t> </a:t>
            </a:r>
            <a:r>
              <a:rPr lang="en-US" sz="2500" i="1" dirty="0" err="1"/>
              <a:t>khawatir</a:t>
            </a:r>
            <a:r>
              <a:rPr lang="en-US" sz="2500" i="1" dirty="0"/>
              <a:t>)</a:t>
            </a:r>
          </a:p>
          <a:p>
            <a:pPr marL="432000" indent="-432000">
              <a:lnSpc>
                <a:spcPct val="90000"/>
              </a:lnSpc>
              <a:buFontTx/>
              <a:buNone/>
            </a:pPr>
            <a:endParaRPr lang="en-US" sz="2500" i="1" dirty="0"/>
          </a:p>
          <a:p>
            <a:pPr marL="432000" indent="-432000">
              <a:lnSpc>
                <a:spcPct val="90000"/>
              </a:lnSpc>
              <a:buFontTx/>
              <a:buNone/>
            </a:pPr>
            <a:r>
              <a:rPr lang="en-US" sz="2500" dirty="0"/>
              <a:t>4.</a:t>
            </a:r>
            <a:r>
              <a:rPr lang="en-US" sz="2500" i="1" dirty="0"/>
              <a:t> </a:t>
            </a:r>
            <a:r>
              <a:rPr lang="en-US" sz="2500" b="1" dirty="0" err="1"/>
              <a:t>Persepsi</a:t>
            </a:r>
            <a:r>
              <a:rPr lang="en-US" sz="2500" b="1" dirty="0"/>
              <a:t> </a:t>
            </a:r>
            <a:r>
              <a:rPr lang="en-US" sz="2500" b="1" dirty="0" err="1"/>
              <a:t>autistik</a:t>
            </a:r>
            <a:r>
              <a:rPr lang="en-US" sz="2500" dirty="0"/>
              <a:t>: </a:t>
            </a:r>
            <a:r>
              <a:rPr lang="en-US" sz="2500" dirty="0" err="1"/>
              <a:t>mempersepsikan</a:t>
            </a:r>
            <a:r>
              <a:rPr lang="en-US" sz="2500" dirty="0"/>
              <a:t> </a:t>
            </a:r>
            <a:r>
              <a:rPr lang="en-US" sz="2500" dirty="0" err="1"/>
              <a:t>apa</a:t>
            </a:r>
            <a:r>
              <a:rPr lang="en-US" sz="2500" dirty="0"/>
              <a:t> yang </a:t>
            </a:r>
            <a:r>
              <a:rPr lang="id-ID" sz="2500" dirty="0" smtClean="0"/>
              <a:t>tdk </a:t>
            </a:r>
            <a:r>
              <a:rPr lang="en-US" sz="2500" dirty="0" err="1" smtClean="0"/>
              <a:t>ada</a:t>
            </a:r>
            <a:endParaRPr lang="en-US" sz="2500" dirty="0"/>
          </a:p>
          <a:p>
            <a:pPr marL="432000" indent="-432000">
              <a:lnSpc>
                <a:spcPct val="90000"/>
              </a:lnSpc>
              <a:buFontTx/>
              <a:buNone/>
            </a:pPr>
            <a:r>
              <a:rPr lang="en-US" sz="2500" dirty="0"/>
              <a:t>	</a:t>
            </a:r>
            <a:r>
              <a:rPr lang="en-US" sz="2500" dirty="0" err="1"/>
              <a:t>Saya</a:t>
            </a:r>
            <a:r>
              <a:rPr lang="en-US" sz="2500" dirty="0"/>
              <a:t> </a:t>
            </a:r>
            <a:r>
              <a:rPr lang="en-US" sz="2500" dirty="0" err="1"/>
              <a:t>merasa</a:t>
            </a:r>
            <a:r>
              <a:rPr lang="en-US" sz="2500" dirty="0"/>
              <a:t> </a:t>
            </a:r>
            <a:r>
              <a:rPr lang="en-US" sz="2500" dirty="0" err="1"/>
              <a:t>pacar</a:t>
            </a:r>
            <a:r>
              <a:rPr lang="en-US" sz="2500" dirty="0"/>
              <a:t> </a:t>
            </a:r>
            <a:r>
              <a:rPr lang="en-US" sz="2500" dirty="0" err="1"/>
              <a:t>saya</a:t>
            </a:r>
            <a:r>
              <a:rPr lang="en-US" sz="2500" dirty="0"/>
              <a:t> </a:t>
            </a:r>
            <a:r>
              <a:rPr lang="en-US" sz="2500" dirty="0" err="1"/>
              <a:t>mengawasi</a:t>
            </a:r>
            <a:r>
              <a:rPr lang="en-US" sz="2500" dirty="0"/>
              <a:t> </a:t>
            </a:r>
            <a:r>
              <a:rPr lang="en-US" sz="2500" dirty="0" err="1"/>
              <a:t>setiap</a:t>
            </a:r>
            <a:r>
              <a:rPr lang="en-US" sz="2500" dirty="0"/>
              <a:t> </a:t>
            </a:r>
            <a:r>
              <a:rPr lang="en-US" sz="2500" dirty="0" err="1"/>
              <a:t>gerak</a:t>
            </a:r>
            <a:r>
              <a:rPr lang="en-US" sz="2500" dirty="0"/>
              <a:t> </a:t>
            </a:r>
            <a:r>
              <a:rPr lang="en-US" sz="2500" dirty="0" err="1"/>
              <a:t>gerik</a:t>
            </a:r>
            <a:r>
              <a:rPr lang="en-US" sz="2500" dirty="0"/>
              <a:t> </a:t>
            </a:r>
            <a:r>
              <a:rPr lang="en-US" sz="2500" dirty="0" err="1"/>
              <a:t>saya</a:t>
            </a:r>
            <a:r>
              <a:rPr lang="en-US" sz="2500" dirty="0"/>
              <a:t> </a:t>
            </a:r>
            <a:r>
              <a:rPr lang="en-US" sz="2500" dirty="0" err="1"/>
              <a:t>di</a:t>
            </a:r>
            <a:r>
              <a:rPr lang="en-US" sz="2500" dirty="0"/>
              <a:t> </a:t>
            </a:r>
            <a:r>
              <a:rPr lang="en-US" sz="2500" dirty="0" err="1"/>
              <a:t>mana</a:t>
            </a:r>
            <a:r>
              <a:rPr lang="en-US" sz="2500" dirty="0"/>
              <a:t> pun </a:t>
            </a:r>
            <a:r>
              <a:rPr lang="en-US" sz="2500" dirty="0" err="1"/>
              <a:t>saya</a:t>
            </a:r>
            <a:r>
              <a:rPr lang="en-US" sz="2500" dirty="0"/>
              <a:t> </a:t>
            </a:r>
            <a:r>
              <a:rPr lang="en-US" sz="2500" dirty="0" err="1"/>
              <a:t>berada</a:t>
            </a:r>
            <a:r>
              <a:rPr lang="en-US" sz="2500" dirty="0"/>
              <a:t> (</a:t>
            </a:r>
            <a:r>
              <a:rPr lang="en-US" sz="2500" i="1" dirty="0" err="1"/>
              <a:t>padahal</a:t>
            </a:r>
            <a:r>
              <a:rPr lang="en-US" sz="2500" i="1" dirty="0"/>
              <a:t> </a:t>
            </a:r>
            <a:r>
              <a:rPr lang="en-US" sz="2500" i="1" dirty="0" err="1"/>
              <a:t>pacar</a:t>
            </a:r>
            <a:r>
              <a:rPr lang="en-US" sz="2500" i="1" dirty="0"/>
              <a:t> </a:t>
            </a:r>
            <a:r>
              <a:rPr lang="en-US" sz="2500" i="1" dirty="0" err="1"/>
              <a:t>tidak</a:t>
            </a:r>
            <a:r>
              <a:rPr lang="en-US" sz="2500" i="1" dirty="0"/>
              <a:t> </a:t>
            </a:r>
            <a:r>
              <a:rPr lang="en-US" sz="2500" i="1" dirty="0" err="1"/>
              <a:t>bersamanya</a:t>
            </a:r>
            <a:r>
              <a:rPr lang="en-US" sz="25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427038"/>
            <a:ext cx="7772400" cy="792162"/>
          </a:xfrm>
        </p:spPr>
        <p:txBody>
          <a:bodyPr/>
          <a:lstStyle/>
          <a:p>
            <a:r>
              <a:rPr lang="en-US" dirty="0"/>
              <a:t>CONTOH</a:t>
            </a:r>
          </a:p>
        </p:txBody>
      </p:sp>
      <p:sp>
        <p:nvSpPr>
          <p:cNvPr id="11267" name="Rectangle 3"/>
          <p:cNvSpPr>
            <a:spLocks noGrp="1" noChangeArrowheads="1"/>
          </p:cNvSpPr>
          <p:nvPr>
            <p:ph type="body" idx="1"/>
          </p:nvPr>
        </p:nvSpPr>
        <p:spPr>
          <a:xfrm>
            <a:off x="838200" y="1828800"/>
            <a:ext cx="7848600" cy="4572000"/>
          </a:xfrm>
          <a:noFill/>
          <a:ln>
            <a:noFill/>
          </a:ln>
        </p:spPr>
        <p:txBody>
          <a:bodyPr/>
          <a:lstStyle/>
          <a:p>
            <a:pPr marL="468000" indent="-468000">
              <a:lnSpc>
                <a:spcPct val="90000"/>
              </a:lnSpc>
              <a:buFontTx/>
              <a:buNone/>
            </a:pPr>
            <a:r>
              <a:rPr lang="en-US" dirty="0" smtClean="0"/>
              <a:t>5.</a:t>
            </a:r>
            <a:r>
              <a:rPr lang="id-ID" dirty="0" smtClean="0"/>
              <a:t> </a:t>
            </a:r>
            <a:r>
              <a:rPr lang="en-US" b="1" dirty="0" err="1" smtClean="0"/>
              <a:t>Eksternalisasi</a:t>
            </a:r>
            <a:r>
              <a:rPr lang="en-US" b="1" dirty="0"/>
              <a:t>:</a:t>
            </a:r>
            <a:r>
              <a:rPr lang="en-US" dirty="0"/>
              <a:t> </a:t>
            </a:r>
            <a:r>
              <a:rPr lang="en-US" dirty="0" err="1"/>
              <a:t>proyeksi</a:t>
            </a:r>
            <a:r>
              <a:rPr lang="en-US" dirty="0"/>
              <a:t> yang </a:t>
            </a:r>
            <a:r>
              <a:rPr lang="en-US" dirty="0" err="1"/>
              <a:t>disadari</a:t>
            </a:r>
            <a:r>
              <a:rPr lang="en-US" dirty="0"/>
              <a:t>   </a:t>
            </a:r>
            <a:r>
              <a:rPr lang="id-ID" dirty="0" smtClean="0"/>
              <a:t> </a:t>
            </a:r>
            <a:r>
              <a:rPr lang="en-US" dirty="0" err="1" smtClean="0"/>
              <a:t>kemudian</a:t>
            </a:r>
            <a:endParaRPr lang="en-US" dirty="0"/>
          </a:p>
          <a:p>
            <a:pPr marL="468000" indent="-468000">
              <a:lnSpc>
                <a:spcPct val="90000"/>
              </a:lnSpc>
              <a:buFontTx/>
              <a:buNone/>
            </a:pPr>
            <a:r>
              <a:rPr lang="en-US" dirty="0"/>
              <a:t>	</a:t>
            </a:r>
            <a:r>
              <a:rPr lang="en-US" dirty="0" err="1" smtClean="0"/>
              <a:t>Melihat</a:t>
            </a:r>
            <a:r>
              <a:rPr lang="en-US" dirty="0" smtClean="0"/>
              <a:t> </a:t>
            </a:r>
            <a:r>
              <a:rPr lang="en-US" dirty="0" err="1"/>
              <a:t>sepasang</a:t>
            </a:r>
            <a:r>
              <a:rPr lang="en-US" dirty="0"/>
              <a:t> </a:t>
            </a:r>
            <a:r>
              <a:rPr lang="en-US" dirty="0" err="1"/>
              <a:t>muda</a:t>
            </a:r>
            <a:r>
              <a:rPr lang="en-US" dirty="0"/>
              <a:t> </a:t>
            </a:r>
            <a:r>
              <a:rPr lang="en-US" dirty="0" err="1"/>
              <a:t>mudi</a:t>
            </a:r>
            <a:r>
              <a:rPr lang="en-US" dirty="0"/>
              <a:t> </a:t>
            </a:r>
            <a:r>
              <a:rPr lang="en-US" dirty="0" err="1"/>
              <a:t>sedang</a:t>
            </a:r>
            <a:r>
              <a:rPr lang="en-US" dirty="0"/>
              <a:t> </a:t>
            </a:r>
            <a:r>
              <a:rPr lang="en-US" dirty="0" err="1"/>
              <a:t>makan</a:t>
            </a:r>
            <a:r>
              <a:rPr lang="en-US" dirty="0"/>
              <a:t> </a:t>
            </a:r>
            <a:r>
              <a:rPr lang="en-US" dirty="0" err="1"/>
              <a:t>di</a:t>
            </a:r>
            <a:r>
              <a:rPr lang="en-US" dirty="0"/>
              <a:t> </a:t>
            </a:r>
            <a:r>
              <a:rPr lang="en-US" dirty="0" err="1"/>
              <a:t>restoran</a:t>
            </a:r>
            <a:r>
              <a:rPr lang="en-US" dirty="0"/>
              <a:t> </a:t>
            </a:r>
            <a:r>
              <a:rPr lang="en-US" dirty="0" err="1"/>
              <a:t>sambil</a:t>
            </a:r>
            <a:r>
              <a:rPr lang="en-US" dirty="0"/>
              <a:t> </a:t>
            </a:r>
            <a:r>
              <a:rPr lang="en-US" dirty="0" err="1"/>
              <a:t>berdiam</a:t>
            </a:r>
            <a:r>
              <a:rPr lang="en-US" dirty="0"/>
              <a:t> </a:t>
            </a:r>
            <a:r>
              <a:rPr lang="en-US" dirty="0" err="1"/>
              <a:t>diri</a:t>
            </a:r>
            <a:r>
              <a:rPr lang="en-US" dirty="0"/>
              <a:t>. </a:t>
            </a:r>
            <a:r>
              <a:rPr lang="en-US" dirty="0" err="1"/>
              <a:t>Lalu</a:t>
            </a:r>
            <a:r>
              <a:rPr lang="en-US" dirty="0"/>
              <a:t> </a:t>
            </a:r>
            <a:r>
              <a:rPr lang="en-US" dirty="0" err="1"/>
              <a:t>saya</a:t>
            </a:r>
            <a:r>
              <a:rPr lang="en-US" dirty="0"/>
              <a:t> </a:t>
            </a:r>
            <a:r>
              <a:rPr lang="en-US" dirty="0" err="1"/>
              <a:t>cerita</a:t>
            </a:r>
            <a:r>
              <a:rPr lang="en-US" dirty="0"/>
              <a:t> </a:t>
            </a:r>
            <a:r>
              <a:rPr lang="en-US" dirty="0" err="1"/>
              <a:t>kepada</a:t>
            </a:r>
            <a:r>
              <a:rPr lang="en-US" dirty="0"/>
              <a:t> </a:t>
            </a:r>
            <a:r>
              <a:rPr lang="en-US" dirty="0" err="1"/>
              <a:t>teman</a:t>
            </a:r>
            <a:r>
              <a:rPr lang="en-US" dirty="0"/>
              <a:t> “</a:t>
            </a:r>
            <a:r>
              <a:rPr lang="en-US" dirty="0" err="1"/>
              <a:t>pasti</a:t>
            </a:r>
            <a:r>
              <a:rPr lang="en-US" dirty="0"/>
              <a:t> </a:t>
            </a:r>
            <a:r>
              <a:rPr lang="en-US" dirty="0" err="1"/>
              <a:t>mereka</a:t>
            </a:r>
            <a:r>
              <a:rPr lang="en-US" dirty="0"/>
              <a:t> </a:t>
            </a:r>
            <a:r>
              <a:rPr lang="en-US" dirty="0" err="1"/>
              <a:t>sedang</a:t>
            </a:r>
            <a:r>
              <a:rPr lang="en-US" dirty="0"/>
              <a:t> </a:t>
            </a:r>
            <a:r>
              <a:rPr lang="en-US" dirty="0" err="1"/>
              <a:t>bertengkar</a:t>
            </a:r>
            <a:r>
              <a:rPr lang="en-US" dirty="0"/>
              <a:t>” </a:t>
            </a:r>
            <a:r>
              <a:rPr lang="en-US" dirty="0" err="1"/>
              <a:t>saat</a:t>
            </a:r>
            <a:r>
              <a:rPr lang="en-US" dirty="0"/>
              <a:t> </a:t>
            </a:r>
            <a:r>
              <a:rPr lang="en-US" dirty="0" err="1"/>
              <a:t>ditanya</a:t>
            </a:r>
            <a:r>
              <a:rPr lang="en-US" dirty="0"/>
              <a:t> </a:t>
            </a:r>
            <a:r>
              <a:rPr lang="en-US" dirty="0" err="1"/>
              <a:t>teman</a:t>
            </a:r>
            <a:r>
              <a:rPr lang="en-US" dirty="0"/>
              <a:t> </a:t>
            </a:r>
            <a:r>
              <a:rPr lang="en-US" dirty="0" err="1"/>
              <a:t>alasan</a:t>
            </a:r>
            <a:r>
              <a:rPr lang="en-US" dirty="0"/>
              <a:t> </a:t>
            </a:r>
            <a:r>
              <a:rPr lang="en-US" dirty="0" err="1"/>
              <a:t>saya</a:t>
            </a:r>
            <a:r>
              <a:rPr lang="en-US" dirty="0"/>
              <a:t> </a:t>
            </a:r>
            <a:r>
              <a:rPr lang="en-US" dirty="0" err="1"/>
              <a:t>tahu</a:t>
            </a:r>
            <a:r>
              <a:rPr lang="en-US" dirty="0"/>
              <a:t> – </a:t>
            </a:r>
            <a:r>
              <a:rPr lang="en-US" i="1" dirty="0" err="1"/>
              <a:t>mungkin</a:t>
            </a:r>
            <a:r>
              <a:rPr lang="en-US" dirty="0"/>
              <a:t> </a:t>
            </a:r>
            <a:r>
              <a:rPr lang="en-US" dirty="0" err="1"/>
              <a:t>saya</a:t>
            </a:r>
            <a:r>
              <a:rPr lang="en-US" dirty="0"/>
              <a:t> </a:t>
            </a:r>
            <a:r>
              <a:rPr lang="en-US" i="1" dirty="0" err="1"/>
              <a:t>terpikir</a:t>
            </a:r>
            <a:r>
              <a:rPr lang="en-US" i="1" dirty="0"/>
              <a:t> </a:t>
            </a:r>
            <a:r>
              <a:rPr lang="en-US" i="1" dirty="0" err="1"/>
              <a:t>demikian</a:t>
            </a:r>
            <a:r>
              <a:rPr lang="en-US" i="1" dirty="0"/>
              <a:t> </a:t>
            </a:r>
            <a:r>
              <a:rPr lang="en-US" i="1" dirty="0" err="1"/>
              <a:t>karena</a:t>
            </a:r>
            <a:r>
              <a:rPr lang="en-US" i="1" dirty="0"/>
              <a:t> </a:t>
            </a:r>
            <a:r>
              <a:rPr lang="en-US" i="1" dirty="0" err="1"/>
              <a:t>situasinya</a:t>
            </a:r>
            <a:r>
              <a:rPr lang="en-US" i="1" dirty="0"/>
              <a:t> </a:t>
            </a:r>
            <a:r>
              <a:rPr lang="en-US" i="1" dirty="0" err="1"/>
              <a:t>seperti</a:t>
            </a:r>
            <a:r>
              <a:rPr lang="en-US" i="1" dirty="0"/>
              <a:t> </a:t>
            </a:r>
            <a:r>
              <a:rPr lang="en-US" i="1" dirty="0" err="1"/>
              <a:t>saya</a:t>
            </a:r>
            <a:r>
              <a:rPr lang="en-US" i="1" dirty="0"/>
              <a:t> </a:t>
            </a:r>
            <a:r>
              <a:rPr lang="en-US" i="1" dirty="0" err="1"/>
              <a:t>dan</a:t>
            </a:r>
            <a:r>
              <a:rPr lang="en-US" i="1" dirty="0"/>
              <a:t> </a:t>
            </a:r>
            <a:r>
              <a:rPr lang="en-US" i="1" dirty="0" err="1"/>
              <a:t>pacar</a:t>
            </a:r>
            <a:r>
              <a:rPr lang="en-US" i="1" dirty="0"/>
              <a:t> </a:t>
            </a:r>
            <a:r>
              <a:rPr lang="en-US" i="1" dirty="0" err="1"/>
              <a:t>saya</a:t>
            </a:r>
            <a:r>
              <a:rPr lang="en-US" i="1" dirty="0"/>
              <a:t> </a:t>
            </a:r>
            <a:r>
              <a:rPr lang="en-US" i="1" dirty="0" err="1"/>
              <a:t>beberapa</a:t>
            </a:r>
            <a:r>
              <a:rPr lang="en-US" i="1" dirty="0"/>
              <a:t> </a:t>
            </a:r>
            <a:r>
              <a:rPr lang="en-US" i="1" dirty="0" err="1"/>
              <a:t>hari</a:t>
            </a:r>
            <a:r>
              <a:rPr lang="en-US" i="1" dirty="0"/>
              <a:t> yang </a:t>
            </a:r>
            <a:r>
              <a:rPr lang="en-US" i="1" dirty="0" err="1"/>
              <a:t>lalu</a:t>
            </a:r>
            <a:r>
              <a:rPr lang="en-US" i="1"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smtClean="0"/>
              <a:t>Perbedaan </a:t>
            </a:r>
            <a:r>
              <a:rPr lang="en-US" i="1" smtClean="0"/>
              <a:t>TAT</a:t>
            </a:r>
            <a:r>
              <a:rPr lang="en-US" smtClean="0"/>
              <a:t> dan </a:t>
            </a:r>
            <a:r>
              <a:rPr lang="en-US" i="1" smtClean="0"/>
              <a:t>Ro</a:t>
            </a:r>
          </a:p>
        </p:txBody>
      </p:sp>
      <p:sp>
        <p:nvSpPr>
          <p:cNvPr id="14341" name="Rectangle 5"/>
          <p:cNvSpPr>
            <a:spLocks noGrp="1" noChangeArrowheads="1"/>
          </p:cNvSpPr>
          <p:nvPr>
            <p:ph type="body" sz="half" idx="1"/>
          </p:nvPr>
        </p:nvSpPr>
        <p:spPr>
          <a:xfrm>
            <a:off x="685800" y="1828800"/>
            <a:ext cx="4038600" cy="4572000"/>
          </a:xfrm>
          <a:solidFill>
            <a:schemeClr val="bg2">
              <a:lumMod val="10000"/>
              <a:lumOff val="90000"/>
            </a:schemeClr>
          </a:solidFill>
        </p:spPr>
        <p:txBody>
          <a:bodyPr/>
          <a:lstStyle/>
          <a:p>
            <a:pPr marL="533400" indent="-533400" algn="ctr" eaLnBrk="1" hangingPunct="1">
              <a:lnSpc>
                <a:spcPct val="90000"/>
              </a:lnSpc>
              <a:spcBef>
                <a:spcPct val="0"/>
              </a:spcBef>
              <a:buFont typeface="Wingdings" pitchFamily="2" charset="2"/>
              <a:buNone/>
            </a:pPr>
            <a:r>
              <a:rPr lang="en-US" sz="2400" b="1" i="1" smtClean="0"/>
              <a:t>TAT</a:t>
            </a:r>
            <a:endParaRPr lang="id-ID" sz="2400" b="1" i="1" smtClean="0"/>
          </a:p>
          <a:p>
            <a:pPr marL="533400" indent="-533400" algn="ctr" eaLnBrk="1" hangingPunct="1">
              <a:lnSpc>
                <a:spcPct val="90000"/>
              </a:lnSpc>
              <a:spcBef>
                <a:spcPct val="0"/>
              </a:spcBef>
              <a:buFont typeface="Wingdings" pitchFamily="2" charset="2"/>
              <a:buNone/>
            </a:pPr>
            <a:endParaRPr lang="en-US" sz="1600" b="1" i="1" smtClean="0"/>
          </a:p>
          <a:p>
            <a:pPr marL="533400" indent="-533400" eaLnBrk="1" hangingPunct="1">
              <a:lnSpc>
                <a:spcPct val="90000"/>
              </a:lnSpc>
              <a:spcBef>
                <a:spcPct val="0"/>
              </a:spcBef>
              <a:spcAft>
                <a:spcPct val="10000"/>
              </a:spcAft>
              <a:buFontTx/>
              <a:buAutoNum type="arabicPeriod"/>
            </a:pPr>
            <a:r>
              <a:rPr lang="en-US" sz="2400" smtClean="0"/>
              <a:t>Stimuli yang ditampilkan lebih berstruktur </a:t>
            </a:r>
            <a:r>
              <a:rPr lang="en-US" sz="2400" smtClean="0">
                <a:sym typeface="Wingdings" pitchFamily="2" charset="2"/>
              </a:rPr>
              <a:t> gambar</a:t>
            </a:r>
          </a:p>
          <a:p>
            <a:pPr marL="533400" indent="-533400" eaLnBrk="1" hangingPunct="1">
              <a:lnSpc>
                <a:spcPct val="90000"/>
              </a:lnSpc>
              <a:spcBef>
                <a:spcPct val="0"/>
              </a:spcBef>
              <a:spcAft>
                <a:spcPct val="10000"/>
              </a:spcAft>
              <a:buFontTx/>
              <a:buAutoNum type="arabicPeriod"/>
            </a:pPr>
            <a:r>
              <a:rPr lang="en-US" sz="2400" smtClean="0"/>
              <a:t>Respon verbal klien lebih kompleks dan terorganisir</a:t>
            </a:r>
          </a:p>
          <a:p>
            <a:pPr marL="533400" indent="-533400" eaLnBrk="1" hangingPunct="1">
              <a:lnSpc>
                <a:spcPct val="90000"/>
              </a:lnSpc>
              <a:spcAft>
                <a:spcPct val="10000"/>
              </a:spcAft>
              <a:buFontTx/>
              <a:buAutoNum type="arabicPeriod"/>
            </a:pPr>
            <a:r>
              <a:rPr lang="en-US" sz="2400" smtClean="0"/>
              <a:t>Metode interpretasi lebih kualitatif dan mengukur ciri</a:t>
            </a:r>
            <a:r>
              <a:rPr lang="id-ID" sz="2400" smtClean="0"/>
              <a:t>2 </a:t>
            </a:r>
            <a:r>
              <a:rPr lang="en-US" sz="2400" smtClean="0"/>
              <a:t>‘di sini dan sekarang’</a:t>
            </a:r>
            <a:r>
              <a:rPr lang="id-ID" sz="2400" smtClean="0"/>
              <a:t> </a:t>
            </a:r>
            <a:r>
              <a:rPr lang="en-US" sz="2400" smtClean="0"/>
              <a:t>dari situasi hidup sso</a:t>
            </a:r>
            <a:endParaRPr lang="id-ID" sz="2400" smtClean="0"/>
          </a:p>
        </p:txBody>
      </p:sp>
      <p:sp>
        <p:nvSpPr>
          <p:cNvPr id="14342" name="Rectangle 6"/>
          <p:cNvSpPr>
            <a:spLocks noGrp="1" noChangeArrowheads="1"/>
          </p:cNvSpPr>
          <p:nvPr>
            <p:ph type="body" sz="half" idx="2"/>
          </p:nvPr>
        </p:nvSpPr>
        <p:spPr>
          <a:xfrm>
            <a:off x="4948238" y="1828800"/>
            <a:ext cx="3967162" cy="4529138"/>
          </a:xfrm>
          <a:solidFill>
            <a:schemeClr val="bg2">
              <a:lumMod val="10000"/>
              <a:lumOff val="90000"/>
            </a:schemeClr>
          </a:solidFill>
        </p:spPr>
        <p:txBody>
          <a:bodyPr/>
          <a:lstStyle/>
          <a:p>
            <a:pPr marL="533400" indent="-533400" algn="ctr" eaLnBrk="1" hangingPunct="1">
              <a:lnSpc>
                <a:spcPct val="90000"/>
              </a:lnSpc>
              <a:spcBef>
                <a:spcPts val="0"/>
              </a:spcBef>
              <a:buFont typeface="Wingdings" pitchFamily="2" charset="2"/>
              <a:buNone/>
              <a:defRPr/>
            </a:pPr>
            <a:r>
              <a:rPr lang="en-US" sz="2400" b="1" i="1" dirty="0" smtClean="0"/>
              <a:t>Rorschach</a:t>
            </a:r>
            <a:endParaRPr lang="id-ID" sz="2400" b="1" i="1" dirty="0" smtClean="0"/>
          </a:p>
          <a:p>
            <a:pPr marL="533400" indent="-533400" algn="ctr" eaLnBrk="1" hangingPunct="1">
              <a:lnSpc>
                <a:spcPct val="90000"/>
              </a:lnSpc>
              <a:spcBef>
                <a:spcPts val="0"/>
              </a:spcBef>
              <a:buFont typeface="Wingdings" pitchFamily="2" charset="2"/>
              <a:buNone/>
              <a:defRPr/>
            </a:pPr>
            <a:endParaRPr lang="en-US" sz="2400" b="1" i="1" dirty="0"/>
          </a:p>
          <a:p>
            <a:pPr marL="360000" indent="-360000" eaLnBrk="1" hangingPunct="1">
              <a:lnSpc>
                <a:spcPct val="90000"/>
              </a:lnSpc>
              <a:spcBef>
                <a:spcPts val="0"/>
              </a:spcBef>
              <a:buFontTx/>
              <a:buAutoNum type="arabicPeriod"/>
              <a:defRPr/>
            </a:pPr>
            <a:r>
              <a:rPr lang="en-US" sz="2400" dirty="0"/>
              <a:t>Stimuli </a:t>
            </a:r>
            <a:r>
              <a:rPr lang="en-US" sz="2400" dirty="0" err="1"/>
              <a:t>tidak</a:t>
            </a:r>
            <a:r>
              <a:rPr lang="en-US" sz="2400" dirty="0"/>
              <a:t> </a:t>
            </a:r>
            <a:r>
              <a:rPr lang="en-US" sz="2400" dirty="0" err="1"/>
              <a:t>berstruktur</a:t>
            </a:r>
            <a:r>
              <a:rPr lang="en-US" sz="2400" dirty="0"/>
              <a:t> </a:t>
            </a:r>
            <a:r>
              <a:rPr lang="en-US" sz="2400" dirty="0">
                <a:sym typeface="Wingdings" pitchFamily="2" charset="2"/>
              </a:rPr>
              <a:t> </a:t>
            </a:r>
            <a:r>
              <a:rPr lang="en-US" sz="2400" dirty="0" err="1">
                <a:sym typeface="Wingdings" pitchFamily="2" charset="2"/>
              </a:rPr>
              <a:t>bercak</a:t>
            </a:r>
            <a:r>
              <a:rPr lang="en-US" sz="2400" dirty="0">
                <a:sym typeface="Wingdings" pitchFamily="2" charset="2"/>
              </a:rPr>
              <a:t> </a:t>
            </a:r>
            <a:r>
              <a:rPr lang="en-US" sz="2400" dirty="0" err="1" smtClean="0">
                <a:sym typeface="Wingdings" pitchFamily="2" charset="2"/>
              </a:rPr>
              <a:t>tinta</a:t>
            </a:r>
            <a:endParaRPr lang="id-ID" sz="2400" dirty="0" smtClean="0">
              <a:sym typeface="Wingdings" pitchFamily="2" charset="2"/>
            </a:endParaRPr>
          </a:p>
          <a:p>
            <a:pPr marL="360000" indent="-360000" eaLnBrk="1" hangingPunct="1">
              <a:lnSpc>
                <a:spcPct val="90000"/>
              </a:lnSpc>
              <a:spcBef>
                <a:spcPts val="0"/>
              </a:spcBef>
              <a:spcAft>
                <a:spcPts val="0"/>
              </a:spcAft>
              <a:buFontTx/>
              <a:buAutoNum type="arabicPeriod"/>
              <a:defRPr/>
            </a:pPr>
            <a:endParaRPr lang="en-US" sz="2000" dirty="0">
              <a:sym typeface="Wingdings" pitchFamily="2" charset="2"/>
            </a:endParaRPr>
          </a:p>
          <a:p>
            <a:pPr marL="360000" indent="-360000" eaLnBrk="1" hangingPunct="1">
              <a:lnSpc>
                <a:spcPct val="90000"/>
              </a:lnSpc>
              <a:spcBef>
                <a:spcPts val="0"/>
              </a:spcBef>
              <a:spcAft>
                <a:spcPts val="0"/>
              </a:spcAft>
              <a:buFontTx/>
              <a:buAutoNum type="arabicPeriod"/>
              <a:defRPr/>
            </a:pPr>
            <a:r>
              <a:rPr lang="en-US" sz="2400" dirty="0" err="1">
                <a:sym typeface="Wingdings" pitchFamily="2" charset="2"/>
              </a:rPr>
              <a:t>Respon</a:t>
            </a:r>
            <a:r>
              <a:rPr lang="en-US" sz="2400" dirty="0">
                <a:sym typeface="Wingdings" pitchFamily="2" charset="2"/>
              </a:rPr>
              <a:t> verbal </a:t>
            </a:r>
            <a:r>
              <a:rPr lang="en-US" sz="2400" dirty="0" err="1">
                <a:sym typeface="Wingdings" pitchFamily="2" charset="2"/>
              </a:rPr>
              <a:t>kurang</a:t>
            </a:r>
            <a:r>
              <a:rPr lang="en-US" sz="2400" dirty="0">
                <a:sym typeface="Wingdings" pitchFamily="2" charset="2"/>
              </a:rPr>
              <a:t> </a:t>
            </a:r>
            <a:r>
              <a:rPr lang="en-US" sz="2400" dirty="0" err="1">
                <a:sym typeface="Wingdings" pitchFamily="2" charset="2"/>
              </a:rPr>
              <a:t>terorganisir</a:t>
            </a:r>
            <a:endParaRPr lang="en-US" sz="2400" dirty="0">
              <a:sym typeface="Wingdings" pitchFamily="2" charset="2"/>
            </a:endParaRPr>
          </a:p>
          <a:p>
            <a:pPr marL="360000" indent="-360000" eaLnBrk="1" hangingPunct="1">
              <a:lnSpc>
                <a:spcPct val="90000"/>
              </a:lnSpc>
              <a:spcBef>
                <a:spcPts val="0"/>
              </a:spcBef>
              <a:buFontTx/>
              <a:buAutoNum type="arabicPeriod"/>
              <a:defRPr/>
            </a:pPr>
            <a:endParaRPr lang="en-US" sz="2000" dirty="0">
              <a:sym typeface="Wingdings" pitchFamily="2" charset="2"/>
            </a:endParaRPr>
          </a:p>
          <a:p>
            <a:pPr marL="360000" indent="-360000" eaLnBrk="1" hangingPunct="1">
              <a:lnSpc>
                <a:spcPct val="90000"/>
              </a:lnSpc>
              <a:spcBef>
                <a:spcPts val="0"/>
              </a:spcBef>
              <a:spcAft>
                <a:spcPts val="1200"/>
              </a:spcAft>
              <a:buFontTx/>
              <a:buAutoNum type="arabicPeriod"/>
              <a:defRPr/>
            </a:pPr>
            <a:r>
              <a:rPr lang="en-US" sz="2400" dirty="0" err="1">
                <a:sym typeface="Wingdings" pitchFamily="2" charset="2"/>
              </a:rPr>
              <a:t>Lebih</a:t>
            </a:r>
            <a:r>
              <a:rPr lang="en-US" sz="2400" dirty="0">
                <a:sym typeface="Wingdings" pitchFamily="2" charset="2"/>
              </a:rPr>
              <a:t> </a:t>
            </a:r>
            <a:r>
              <a:rPr lang="en-US" sz="2400" dirty="0" err="1" smtClean="0">
                <a:sym typeface="Wingdings" pitchFamily="2" charset="2"/>
              </a:rPr>
              <a:t>melihat</a:t>
            </a:r>
            <a:r>
              <a:rPr lang="id-ID" sz="2400" dirty="0" smtClean="0">
                <a:sym typeface="Wingdings" pitchFamily="2" charset="2"/>
              </a:rPr>
              <a:t> pd </a:t>
            </a:r>
            <a:r>
              <a:rPr lang="en-US" sz="2400" dirty="0" err="1" smtClean="0">
                <a:sym typeface="Wingdings" pitchFamily="2" charset="2"/>
              </a:rPr>
              <a:t>struktur</a:t>
            </a:r>
            <a:r>
              <a:rPr lang="en-US" sz="2400" dirty="0" smtClean="0">
                <a:sym typeface="Wingdings" pitchFamily="2" charset="2"/>
              </a:rPr>
              <a:t> </a:t>
            </a:r>
            <a:r>
              <a:rPr lang="en-US" sz="2400" dirty="0" err="1">
                <a:sym typeface="Wingdings" pitchFamily="2" charset="2"/>
              </a:rPr>
              <a:t>kepribadian</a:t>
            </a:r>
            <a:r>
              <a:rPr lang="en-US" sz="2400" dirty="0">
                <a:sym typeface="Wingdings" pitchFamily="2" charset="2"/>
              </a:rPr>
              <a:t> </a:t>
            </a:r>
            <a:r>
              <a:rPr lang="en-US" sz="2400" dirty="0" err="1">
                <a:sym typeface="Wingdings" pitchFamily="2" charset="2"/>
              </a:rPr>
              <a:t>tersembunyi</a:t>
            </a:r>
            <a:r>
              <a:rPr lang="en-US" sz="2400" dirty="0">
                <a:sym typeface="Wingdings" pitchFamily="2" charset="2"/>
              </a:rPr>
              <a:t> </a:t>
            </a:r>
            <a:r>
              <a:rPr lang="en-US" sz="2400" dirty="0" err="1">
                <a:sym typeface="Wingdings" pitchFamily="2" charset="2"/>
              </a:rPr>
              <a:t>dari</a:t>
            </a:r>
            <a:r>
              <a:rPr lang="en-US" sz="2400" dirty="0">
                <a:sym typeface="Wingdings" pitchFamily="2" charset="2"/>
              </a:rPr>
              <a:t> </a:t>
            </a:r>
            <a:r>
              <a:rPr lang="en-US" sz="2400" dirty="0" err="1" smtClean="0">
                <a:sym typeface="Wingdings" pitchFamily="2" charset="2"/>
              </a:rPr>
              <a:t>individu</a:t>
            </a:r>
            <a:endParaRPr lang="en-US" sz="2400" dirty="0"/>
          </a:p>
          <a:p>
            <a:pPr marL="533400" indent="-533400" eaLnBrk="1" hangingPunct="1">
              <a:lnSpc>
                <a:spcPct val="90000"/>
              </a:lnSpc>
              <a:buFontTx/>
              <a:buNone/>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smtClean="0"/>
              <a:t>Lanjutan Perbedaan TAT dan Ro</a:t>
            </a:r>
          </a:p>
        </p:txBody>
      </p:sp>
      <p:sp>
        <p:nvSpPr>
          <p:cNvPr id="8197" name="Rectangle 5"/>
          <p:cNvSpPr>
            <a:spLocks noGrp="1" noChangeArrowheads="1"/>
          </p:cNvSpPr>
          <p:nvPr>
            <p:ph type="body" sz="half" idx="1"/>
          </p:nvPr>
        </p:nvSpPr>
        <p:spPr>
          <a:xfrm>
            <a:off x="838200" y="1793875"/>
            <a:ext cx="3814763" cy="3997325"/>
          </a:xfrm>
          <a:solidFill>
            <a:schemeClr val="bg2">
              <a:lumMod val="10000"/>
              <a:lumOff val="90000"/>
            </a:schemeClr>
          </a:solidFill>
        </p:spPr>
        <p:txBody>
          <a:bodyPr/>
          <a:lstStyle/>
          <a:p>
            <a:pPr algn="ctr" eaLnBrk="1" hangingPunct="1">
              <a:buFont typeface="Wingdings" pitchFamily="2" charset="2"/>
              <a:buNone/>
              <a:defRPr/>
            </a:pPr>
            <a:r>
              <a:rPr lang="en-US" sz="2400" b="1" i="1" dirty="0" smtClean="0"/>
              <a:t>TAT</a:t>
            </a:r>
            <a:endParaRPr lang="id-ID" sz="2400" b="1" i="1" dirty="0" smtClean="0"/>
          </a:p>
          <a:p>
            <a:pPr algn="ctr" eaLnBrk="1" hangingPunct="1">
              <a:buFont typeface="Wingdings" pitchFamily="2" charset="2"/>
              <a:buNone/>
              <a:defRPr/>
            </a:pPr>
            <a:endParaRPr lang="en-US" sz="2400" b="1" i="1" dirty="0"/>
          </a:p>
          <a:p>
            <a:pPr eaLnBrk="1" hangingPunct="1">
              <a:buFont typeface="Wingdings" pitchFamily="2" charset="2"/>
              <a:buNone/>
              <a:defRPr/>
            </a:pPr>
            <a:r>
              <a:rPr lang="en-US" sz="2400" dirty="0" smtClean="0"/>
              <a:t>4</a:t>
            </a:r>
            <a:r>
              <a:rPr lang="en-US" sz="2400" dirty="0"/>
              <a:t>. </a:t>
            </a:r>
            <a:r>
              <a:rPr lang="en-US" sz="2400" dirty="0" err="1"/>
              <a:t>Analisa</a:t>
            </a:r>
            <a:r>
              <a:rPr lang="en-US" sz="2400" dirty="0"/>
              <a:t> </a:t>
            </a:r>
            <a:r>
              <a:rPr lang="en-US" sz="2400" dirty="0" err="1"/>
              <a:t>isi</a:t>
            </a:r>
            <a:r>
              <a:rPr lang="en-US" sz="2400" dirty="0"/>
              <a:t> (content) </a:t>
            </a:r>
            <a:r>
              <a:rPr lang="en-US" sz="2400" dirty="0" err="1"/>
              <a:t>ttg</a:t>
            </a:r>
            <a:r>
              <a:rPr lang="en-US" sz="2400" dirty="0"/>
              <a:t> </a:t>
            </a:r>
            <a:r>
              <a:rPr lang="en-US" sz="2400" dirty="0" err="1"/>
              <a:t>dinamika</a:t>
            </a:r>
            <a:r>
              <a:rPr lang="en-US" sz="2400" dirty="0"/>
              <a:t> interpersonal relationship: hub </a:t>
            </a:r>
            <a:r>
              <a:rPr lang="en-US" sz="2400" dirty="0" err="1"/>
              <a:t>klien</a:t>
            </a:r>
            <a:r>
              <a:rPr lang="en-US" sz="2400" dirty="0"/>
              <a:t> </a:t>
            </a:r>
            <a:r>
              <a:rPr lang="en-US" sz="2400" dirty="0" err="1"/>
              <a:t>dengan</a:t>
            </a:r>
            <a:r>
              <a:rPr lang="en-US" sz="2400" dirty="0"/>
              <a:t> </a:t>
            </a:r>
            <a:r>
              <a:rPr lang="en-US" sz="2400" dirty="0" err="1"/>
              <a:t>pria</a:t>
            </a:r>
            <a:r>
              <a:rPr lang="en-US" sz="2400" dirty="0"/>
              <a:t>, </a:t>
            </a:r>
            <a:r>
              <a:rPr lang="en-US" sz="2400" dirty="0" err="1"/>
              <a:t>wanita</a:t>
            </a:r>
            <a:r>
              <a:rPr lang="en-US" sz="2400" dirty="0"/>
              <a:t>, </a:t>
            </a:r>
            <a:r>
              <a:rPr lang="en-US" sz="2400" dirty="0" err="1"/>
              <a:t>tokoh</a:t>
            </a:r>
            <a:r>
              <a:rPr lang="en-US" sz="2400" dirty="0"/>
              <a:t> </a:t>
            </a:r>
            <a:r>
              <a:rPr lang="en-US" sz="2400" dirty="0" err="1"/>
              <a:t>otoritas</a:t>
            </a:r>
            <a:r>
              <a:rPr lang="en-US" sz="2400" dirty="0"/>
              <a:t>, </a:t>
            </a:r>
            <a:r>
              <a:rPr lang="en-US" sz="2400" dirty="0" err="1"/>
              <a:t>serta</a:t>
            </a:r>
            <a:r>
              <a:rPr lang="en-US" sz="2400" dirty="0"/>
              <a:t> </a:t>
            </a:r>
            <a:r>
              <a:rPr lang="en-US" sz="2400" dirty="0" err="1"/>
              <a:t>relasi</a:t>
            </a:r>
            <a:r>
              <a:rPr lang="en-US" sz="2400" dirty="0"/>
              <a:t> </a:t>
            </a:r>
            <a:r>
              <a:rPr lang="en-US" sz="2400" dirty="0" err="1"/>
              <a:t>keluarga</a:t>
            </a:r>
            <a:endParaRPr lang="en-US" sz="2400" dirty="0"/>
          </a:p>
        </p:txBody>
      </p:sp>
      <p:sp>
        <p:nvSpPr>
          <p:cNvPr id="8198" name="Rectangle 6"/>
          <p:cNvSpPr>
            <a:spLocks noGrp="1" noChangeArrowheads="1"/>
          </p:cNvSpPr>
          <p:nvPr>
            <p:ph type="body" sz="half" idx="2"/>
          </p:nvPr>
        </p:nvSpPr>
        <p:spPr>
          <a:xfrm>
            <a:off x="4872038" y="1793875"/>
            <a:ext cx="3814762" cy="3997325"/>
          </a:xfrm>
          <a:solidFill>
            <a:schemeClr val="bg2">
              <a:lumMod val="10000"/>
              <a:lumOff val="90000"/>
            </a:schemeClr>
          </a:solidFill>
        </p:spPr>
        <p:txBody>
          <a:bodyPr/>
          <a:lstStyle/>
          <a:p>
            <a:pPr algn="ctr" eaLnBrk="1" hangingPunct="1">
              <a:buFont typeface="Wingdings" pitchFamily="2" charset="2"/>
              <a:buNone/>
              <a:defRPr/>
            </a:pPr>
            <a:r>
              <a:rPr lang="en-US" sz="2400" b="1" i="1" dirty="0"/>
              <a:t>Rorschach</a:t>
            </a:r>
          </a:p>
          <a:p>
            <a:pPr algn="ctr" eaLnBrk="1" hangingPunct="1">
              <a:buFont typeface="Wingdings" pitchFamily="2" charset="2"/>
              <a:buNone/>
              <a:defRPr/>
            </a:pPr>
            <a:endParaRPr lang="en-US" sz="2400" i="1" dirty="0"/>
          </a:p>
          <a:p>
            <a:pPr eaLnBrk="1" hangingPunct="1">
              <a:buFont typeface="Wingdings" pitchFamily="2" charset="2"/>
              <a:buNone/>
              <a:defRPr/>
            </a:pPr>
            <a:r>
              <a:rPr lang="en-US" sz="2400" dirty="0"/>
              <a:t>4. </a:t>
            </a:r>
            <a:r>
              <a:rPr lang="en-US" sz="2400" dirty="0" err="1"/>
              <a:t>Titik</a:t>
            </a:r>
            <a:r>
              <a:rPr lang="en-US" sz="2400" dirty="0"/>
              <a:t> </a:t>
            </a:r>
            <a:r>
              <a:rPr lang="en-US" sz="2400" dirty="0" err="1"/>
              <a:t>berat</a:t>
            </a:r>
            <a:r>
              <a:rPr lang="en-US" sz="2400" dirty="0"/>
              <a:t> </a:t>
            </a:r>
            <a:r>
              <a:rPr lang="en-US" sz="2400" dirty="0" err="1"/>
              <a:t>analisa</a:t>
            </a:r>
            <a:r>
              <a:rPr lang="en-US" sz="2400" dirty="0"/>
              <a:t> </a:t>
            </a:r>
            <a:r>
              <a:rPr lang="en-US" sz="2400" dirty="0" err="1"/>
              <a:t>pada</a:t>
            </a:r>
            <a:r>
              <a:rPr lang="en-US" sz="2400" dirty="0"/>
              <a:t> </a:t>
            </a:r>
            <a:r>
              <a:rPr lang="en-US" sz="2400" dirty="0" err="1"/>
              <a:t>analisa</a:t>
            </a:r>
            <a:r>
              <a:rPr lang="en-US" sz="2400" dirty="0"/>
              <a:t> </a:t>
            </a:r>
            <a:r>
              <a:rPr lang="en-US" sz="2400" dirty="0" err="1"/>
              <a:t>persepsi</a:t>
            </a:r>
            <a:r>
              <a:rPr lang="en-US" sz="2400" dirty="0"/>
              <a:t> </a:t>
            </a:r>
            <a:r>
              <a:rPr lang="en-US" sz="2400" dirty="0" err="1"/>
              <a:t>bentuk</a:t>
            </a:r>
            <a:r>
              <a:rPr lang="en-US" sz="2400" dirty="0"/>
              <a:t> </a:t>
            </a:r>
            <a:r>
              <a:rPr lang="en-US" sz="2400" dirty="0" err="1"/>
              <a:t>dari</a:t>
            </a:r>
            <a:r>
              <a:rPr lang="en-US" sz="2400" dirty="0"/>
              <a:t> </a:t>
            </a:r>
            <a:r>
              <a:rPr lang="en-US" sz="2400" dirty="0" err="1"/>
              <a:t>proses</a:t>
            </a:r>
            <a:r>
              <a:rPr lang="en-US" sz="2400" dirty="0"/>
              <a:t> </a:t>
            </a:r>
            <a:r>
              <a:rPr lang="en-US" sz="2400" dirty="0" err="1"/>
              <a:t>berpikir</a:t>
            </a:r>
            <a:r>
              <a:rPr lang="en-US" sz="2400" dirty="0"/>
              <a:t> </a:t>
            </a:r>
            <a:r>
              <a:rPr lang="en-US" sz="2400" dirty="0" err="1"/>
              <a:t>dan</a:t>
            </a:r>
            <a:r>
              <a:rPr lang="en-US" sz="2400" dirty="0"/>
              <a:t> </a:t>
            </a:r>
            <a:r>
              <a:rPr lang="en-US" sz="2400" dirty="0" err="1"/>
              <a:t>organisasi</a:t>
            </a:r>
            <a:r>
              <a:rPr lang="en-US" sz="2400" dirty="0"/>
              <a:t> </a:t>
            </a:r>
            <a:r>
              <a:rPr lang="en-US" sz="2400" dirty="0" err="1"/>
              <a:t>emosi</a:t>
            </a:r>
            <a:r>
              <a:rPr lang="en-US" sz="2400" dirty="0"/>
              <a:t>, </a:t>
            </a:r>
            <a:r>
              <a:rPr lang="en-US" sz="2400" dirty="0" err="1"/>
              <a:t>bukan</a:t>
            </a:r>
            <a:r>
              <a:rPr lang="en-US" sz="2400" dirty="0"/>
              <a:t> </a:t>
            </a:r>
            <a:r>
              <a:rPr lang="en-US" sz="2400" dirty="0" err="1"/>
              <a:t>pada</a:t>
            </a:r>
            <a:r>
              <a:rPr lang="en-US" sz="2400" dirty="0"/>
              <a:t> content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Lanjutan Perbedaan TAT dan Ro</a:t>
            </a:r>
          </a:p>
        </p:txBody>
      </p:sp>
      <p:sp>
        <p:nvSpPr>
          <p:cNvPr id="10244" name="Rectangle 4"/>
          <p:cNvSpPr>
            <a:spLocks noGrp="1" noChangeArrowheads="1"/>
          </p:cNvSpPr>
          <p:nvPr>
            <p:ph type="body" sz="half" idx="1"/>
          </p:nvPr>
        </p:nvSpPr>
        <p:spPr>
          <a:xfrm>
            <a:off x="914400" y="1717675"/>
            <a:ext cx="3814763" cy="4530725"/>
          </a:xfrm>
          <a:solidFill>
            <a:schemeClr val="bg2">
              <a:lumMod val="10000"/>
              <a:lumOff val="90000"/>
            </a:schemeClr>
          </a:solidFill>
        </p:spPr>
        <p:txBody>
          <a:bodyPr/>
          <a:lstStyle/>
          <a:p>
            <a:pPr algn="ctr" eaLnBrk="1" hangingPunct="1">
              <a:buFont typeface="Wingdings" pitchFamily="2" charset="2"/>
              <a:buNone/>
            </a:pPr>
            <a:r>
              <a:rPr lang="en-US" sz="2400" b="1" i="1" smtClean="0"/>
              <a:t>TAT</a:t>
            </a:r>
          </a:p>
          <a:p>
            <a:pPr algn="ctr" eaLnBrk="1" hangingPunct="1">
              <a:buFont typeface="Wingdings" pitchFamily="2" charset="2"/>
              <a:buNone/>
            </a:pPr>
            <a:endParaRPr lang="en-US" sz="2400" i="1" smtClean="0"/>
          </a:p>
          <a:p>
            <a:pPr eaLnBrk="1" hangingPunct="1">
              <a:buFont typeface="Wingdings" pitchFamily="2" charset="2"/>
              <a:buNone/>
            </a:pPr>
            <a:r>
              <a:rPr lang="en-US" sz="2400" smtClean="0"/>
              <a:t>5. Memberi informasi mengenai ketakutan kehilangan dukungan atau ketakutan akan serangan indv. lain dalam situasi tertentu (hierarki needs, struktur kompromi id, ego, super ego)</a:t>
            </a:r>
          </a:p>
        </p:txBody>
      </p:sp>
      <p:sp>
        <p:nvSpPr>
          <p:cNvPr id="10245" name="Rectangle 5"/>
          <p:cNvSpPr>
            <a:spLocks noGrp="1" noChangeArrowheads="1"/>
          </p:cNvSpPr>
          <p:nvPr>
            <p:ph type="body" sz="half" idx="2"/>
          </p:nvPr>
        </p:nvSpPr>
        <p:spPr>
          <a:xfrm>
            <a:off x="4872038" y="1717675"/>
            <a:ext cx="3814762" cy="4530725"/>
          </a:xfrm>
          <a:solidFill>
            <a:schemeClr val="bg2">
              <a:lumMod val="10000"/>
              <a:lumOff val="90000"/>
            </a:schemeClr>
          </a:solidFill>
        </p:spPr>
        <p:txBody>
          <a:bodyPr/>
          <a:lstStyle/>
          <a:p>
            <a:pPr algn="ctr" eaLnBrk="1" hangingPunct="1">
              <a:buFont typeface="Wingdings" pitchFamily="2" charset="2"/>
              <a:buNone/>
              <a:defRPr/>
            </a:pPr>
            <a:r>
              <a:rPr lang="en-US" sz="2400" b="1" i="1" dirty="0"/>
              <a:t>Rorschach</a:t>
            </a:r>
          </a:p>
          <a:p>
            <a:pPr algn="ctr" eaLnBrk="1" hangingPunct="1">
              <a:buFont typeface="Wingdings" pitchFamily="2" charset="2"/>
              <a:buNone/>
              <a:defRPr/>
            </a:pPr>
            <a:endParaRPr lang="en-US" sz="2400" i="1" dirty="0"/>
          </a:p>
          <a:p>
            <a:pPr eaLnBrk="1" hangingPunct="1">
              <a:buFont typeface="Wingdings" pitchFamily="2" charset="2"/>
              <a:buNone/>
              <a:defRPr/>
            </a:pPr>
            <a:r>
              <a:rPr lang="en-US" sz="2400" dirty="0"/>
              <a:t>5. </a:t>
            </a:r>
            <a:r>
              <a:rPr lang="en-US" sz="2400" dirty="0" err="1"/>
              <a:t>Lebih</a:t>
            </a:r>
            <a:r>
              <a:rPr lang="en-US" sz="2400" dirty="0"/>
              <a:t> </a:t>
            </a:r>
            <a:r>
              <a:rPr lang="en-US" sz="2400" dirty="0" err="1"/>
              <a:t>banyak</a:t>
            </a:r>
            <a:r>
              <a:rPr lang="en-US" sz="2400" dirty="0"/>
              <a:t> </a:t>
            </a:r>
            <a:r>
              <a:rPr lang="en-US" sz="2400" dirty="0" err="1"/>
              <a:t>menjelaskan</a:t>
            </a:r>
            <a:r>
              <a:rPr lang="en-US" sz="2400" dirty="0"/>
              <a:t> </a:t>
            </a:r>
            <a:r>
              <a:rPr lang="en-US" sz="2400" dirty="0" err="1"/>
              <a:t>intensitas</a:t>
            </a:r>
            <a:r>
              <a:rPr lang="en-US" sz="2400" dirty="0"/>
              <a:t> </a:t>
            </a:r>
            <a:r>
              <a:rPr lang="en-US" sz="2400" dirty="0" err="1"/>
              <a:t>dan</a:t>
            </a:r>
            <a:r>
              <a:rPr lang="en-US" sz="2400" dirty="0"/>
              <a:t> </a:t>
            </a:r>
            <a:r>
              <a:rPr lang="en-US" sz="2400" dirty="0" err="1"/>
              <a:t>kualitas</a:t>
            </a:r>
            <a:r>
              <a:rPr lang="en-US" sz="2400" dirty="0"/>
              <a:t> </a:t>
            </a:r>
            <a:r>
              <a:rPr lang="en-US" sz="2400" dirty="0" err="1"/>
              <a:t>perasaan</a:t>
            </a:r>
            <a:r>
              <a:rPr lang="en-US" sz="2400" dirty="0"/>
              <a:t> </a:t>
            </a:r>
            <a:r>
              <a:rPr lang="en-US" sz="2400" dirty="0" err="1"/>
              <a:t>takut</a:t>
            </a:r>
            <a:r>
              <a:rPr lang="en-US" sz="2400" dirty="0"/>
              <a:t> (</a:t>
            </a:r>
            <a:r>
              <a:rPr lang="en-US" sz="2400" i="1" dirty="0"/>
              <a:t>fears</a:t>
            </a:r>
            <a:r>
              <a:rPr lang="en-US" sz="24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smtClean="0"/>
              <a:t>Lanjutan Perbedaan TAT dan Ro</a:t>
            </a:r>
          </a:p>
        </p:txBody>
      </p:sp>
      <p:sp>
        <p:nvSpPr>
          <p:cNvPr id="12293" name="Rectangle 5"/>
          <p:cNvSpPr>
            <a:spLocks noGrp="1" noChangeArrowheads="1"/>
          </p:cNvSpPr>
          <p:nvPr>
            <p:ph type="body" sz="half" idx="1"/>
          </p:nvPr>
        </p:nvSpPr>
        <p:spPr>
          <a:xfrm>
            <a:off x="914400" y="1717675"/>
            <a:ext cx="3814763" cy="4530725"/>
          </a:xfrm>
          <a:solidFill>
            <a:schemeClr val="bg2">
              <a:lumMod val="10000"/>
              <a:lumOff val="90000"/>
            </a:schemeClr>
          </a:solidFill>
        </p:spPr>
        <p:txBody>
          <a:bodyPr/>
          <a:lstStyle/>
          <a:p>
            <a:pPr algn="ctr" eaLnBrk="1" hangingPunct="1">
              <a:buFont typeface="Wingdings" pitchFamily="2" charset="2"/>
              <a:buNone/>
              <a:defRPr/>
            </a:pPr>
            <a:r>
              <a:rPr lang="en-US" sz="2400" b="1" i="1" dirty="0"/>
              <a:t>TAT</a:t>
            </a:r>
          </a:p>
          <a:p>
            <a:pPr algn="ctr" eaLnBrk="1" hangingPunct="1">
              <a:buFont typeface="Wingdings" pitchFamily="2" charset="2"/>
              <a:buNone/>
              <a:defRPr/>
            </a:pPr>
            <a:endParaRPr lang="en-US" sz="2400" dirty="0"/>
          </a:p>
          <a:p>
            <a:pPr eaLnBrk="1" hangingPunct="1">
              <a:buFont typeface="Wingdings" pitchFamily="2" charset="2"/>
              <a:buNone/>
              <a:defRPr/>
            </a:pPr>
            <a:r>
              <a:rPr lang="en-US" sz="2400" dirty="0"/>
              <a:t>6. </a:t>
            </a:r>
            <a:r>
              <a:rPr lang="en-US" sz="2400" dirty="0" err="1"/>
              <a:t>Tidak</a:t>
            </a:r>
            <a:r>
              <a:rPr lang="en-US" sz="2400" dirty="0"/>
              <a:t> </a:t>
            </a:r>
            <a:r>
              <a:rPr lang="en-US" sz="2400" dirty="0" err="1"/>
              <a:t>selalu</a:t>
            </a:r>
            <a:r>
              <a:rPr lang="en-US" sz="2400" dirty="0"/>
              <a:t> </a:t>
            </a:r>
            <a:r>
              <a:rPr lang="en-US" sz="2400" dirty="0" err="1"/>
              <a:t>berhasil</a:t>
            </a:r>
            <a:r>
              <a:rPr lang="en-US" sz="2400" dirty="0"/>
              <a:t> </a:t>
            </a:r>
            <a:r>
              <a:rPr lang="en-US" sz="2400" dirty="0" err="1"/>
              <a:t>dalam</a:t>
            </a:r>
            <a:r>
              <a:rPr lang="en-US" sz="2400" dirty="0"/>
              <a:t> diagnosis. </a:t>
            </a:r>
            <a:r>
              <a:rPr lang="en-US" sz="2400" dirty="0" err="1"/>
              <a:t>Identifikasi</a:t>
            </a:r>
            <a:r>
              <a:rPr lang="en-US" sz="2400" dirty="0"/>
              <a:t> </a:t>
            </a:r>
            <a:r>
              <a:rPr lang="en-US" sz="2400" dirty="0" err="1"/>
              <a:t>kelainan</a:t>
            </a:r>
            <a:r>
              <a:rPr lang="en-US" sz="2400" dirty="0"/>
              <a:t> (disorder </a:t>
            </a:r>
            <a:r>
              <a:rPr lang="en-US" sz="2400" dirty="0" err="1"/>
              <a:t>klien</a:t>
            </a:r>
            <a:r>
              <a:rPr lang="en-US" sz="2400" dirty="0"/>
              <a:t>) </a:t>
            </a:r>
            <a:r>
              <a:rPr lang="en-US" sz="2400" dirty="0">
                <a:sym typeface="Wingdings" pitchFamily="2" charset="2"/>
              </a:rPr>
              <a:t> </a:t>
            </a:r>
            <a:r>
              <a:rPr lang="en-US" sz="2400" dirty="0" err="1">
                <a:sym typeface="Wingdings" pitchFamily="2" charset="2"/>
              </a:rPr>
              <a:t>lebih</a:t>
            </a:r>
            <a:r>
              <a:rPr lang="en-US" sz="2400" dirty="0">
                <a:sym typeface="Wingdings" pitchFamily="2" charset="2"/>
              </a:rPr>
              <a:t> </a:t>
            </a:r>
            <a:r>
              <a:rPr lang="en-US" sz="2400" dirty="0" err="1">
                <a:sym typeface="Wingdings" pitchFamily="2" charset="2"/>
              </a:rPr>
              <a:t>digunakan</a:t>
            </a:r>
            <a:r>
              <a:rPr lang="en-US" sz="2400" dirty="0">
                <a:sym typeface="Wingdings" pitchFamily="2" charset="2"/>
              </a:rPr>
              <a:t> </a:t>
            </a:r>
            <a:r>
              <a:rPr lang="en-US" sz="2400" dirty="0" err="1">
                <a:sym typeface="Wingdings" pitchFamily="2" charset="2"/>
              </a:rPr>
              <a:t>pada</a:t>
            </a:r>
            <a:r>
              <a:rPr lang="en-US" sz="2400" dirty="0">
                <a:sym typeface="Wingdings" pitchFamily="2" charset="2"/>
              </a:rPr>
              <a:t> </a:t>
            </a:r>
            <a:r>
              <a:rPr lang="en-US" sz="2400" dirty="0" err="1">
                <a:sym typeface="Wingdings" pitchFamily="2" charset="2"/>
              </a:rPr>
              <a:t>kasus</a:t>
            </a:r>
            <a:r>
              <a:rPr lang="en-US" sz="2400" dirty="0">
                <a:sym typeface="Wingdings" pitchFamily="2" charset="2"/>
              </a:rPr>
              <a:t> yang </a:t>
            </a:r>
            <a:r>
              <a:rPr lang="en-US" sz="2400" dirty="0" err="1">
                <a:sym typeface="Wingdings" pitchFamily="2" charset="2"/>
              </a:rPr>
              <a:t>lebih</a:t>
            </a:r>
            <a:r>
              <a:rPr lang="en-US" sz="2400" dirty="0">
                <a:sym typeface="Wingdings" pitchFamily="2" charset="2"/>
              </a:rPr>
              <a:t> </a:t>
            </a:r>
            <a:r>
              <a:rPr lang="en-US" sz="2400" dirty="0" err="1">
                <a:sym typeface="Wingdings" pitchFamily="2" charset="2"/>
              </a:rPr>
              <a:t>ringan</a:t>
            </a:r>
            <a:endParaRPr lang="en-US" sz="2400" dirty="0">
              <a:sym typeface="Wingdings" pitchFamily="2" charset="2"/>
            </a:endParaRPr>
          </a:p>
        </p:txBody>
      </p:sp>
      <p:sp>
        <p:nvSpPr>
          <p:cNvPr id="12294" name="Rectangle 6"/>
          <p:cNvSpPr>
            <a:spLocks noGrp="1" noChangeArrowheads="1"/>
          </p:cNvSpPr>
          <p:nvPr>
            <p:ph type="body" sz="half" idx="2"/>
          </p:nvPr>
        </p:nvSpPr>
        <p:spPr>
          <a:xfrm>
            <a:off x="4872038" y="1717675"/>
            <a:ext cx="3814762" cy="4530725"/>
          </a:xfrm>
          <a:solidFill>
            <a:schemeClr val="bg2">
              <a:lumMod val="10000"/>
              <a:lumOff val="90000"/>
            </a:schemeClr>
          </a:solidFill>
        </p:spPr>
        <p:txBody>
          <a:bodyPr/>
          <a:lstStyle/>
          <a:p>
            <a:pPr algn="ctr" eaLnBrk="1" hangingPunct="1">
              <a:buFont typeface="Wingdings" pitchFamily="2" charset="2"/>
              <a:buNone/>
              <a:defRPr/>
            </a:pPr>
            <a:r>
              <a:rPr lang="en-US" sz="2400" b="1" i="1" dirty="0"/>
              <a:t>Rorschach</a:t>
            </a:r>
          </a:p>
          <a:p>
            <a:pPr algn="ctr" eaLnBrk="1" hangingPunct="1">
              <a:buFont typeface="Wingdings" pitchFamily="2" charset="2"/>
              <a:buNone/>
              <a:defRPr/>
            </a:pPr>
            <a:endParaRPr lang="en-US" sz="2400" dirty="0"/>
          </a:p>
          <a:p>
            <a:pPr eaLnBrk="1" hangingPunct="1">
              <a:buFont typeface="Wingdings" pitchFamily="2" charset="2"/>
              <a:buNone/>
              <a:defRPr/>
            </a:pPr>
            <a:r>
              <a:rPr lang="en-US" sz="2400" dirty="0"/>
              <a:t>6. </a:t>
            </a:r>
            <a:r>
              <a:rPr lang="en-US" sz="2400" dirty="0" err="1"/>
              <a:t>Lebih</a:t>
            </a:r>
            <a:r>
              <a:rPr lang="en-US" sz="2400" dirty="0"/>
              <a:t> </a:t>
            </a:r>
            <a:r>
              <a:rPr lang="en-US" sz="2400" dirty="0" err="1"/>
              <a:t>sering</a:t>
            </a:r>
            <a:r>
              <a:rPr lang="en-US" sz="2400" dirty="0"/>
              <a:t> </a:t>
            </a:r>
            <a:r>
              <a:rPr lang="en-US" sz="2400" dirty="0" err="1"/>
              <a:t>berhasil</a:t>
            </a:r>
            <a:r>
              <a:rPr lang="en-US" sz="2400" dirty="0"/>
              <a:t> </a:t>
            </a:r>
            <a:r>
              <a:rPr lang="en-US" sz="2400" dirty="0" err="1"/>
              <a:t>dalam</a:t>
            </a:r>
            <a:r>
              <a:rPr lang="en-US" sz="2400" dirty="0"/>
              <a:t> diagnosis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Apakah TAT dan CAT itu?</a:t>
            </a:r>
          </a:p>
        </p:txBody>
      </p:sp>
      <p:sp>
        <p:nvSpPr>
          <p:cNvPr id="4099" name="Rectangle 3"/>
          <p:cNvSpPr>
            <a:spLocks noGrp="1" noChangeArrowheads="1"/>
          </p:cNvSpPr>
          <p:nvPr>
            <p:ph type="body" idx="1"/>
          </p:nvPr>
        </p:nvSpPr>
        <p:spPr>
          <a:xfrm>
            <a:off x="457200" y="1600200"/>
            <a:ext cx="8229600" cy="4419600"/>
          </a:xfrm>
        </p:spPr>
        <p:txBody>
          <a:bodyPr/>
          <a:lstStyle/>
          <a:p>
            <a:pPr eaLnBrk="1" hangingPunct="1">
              <a:lnSpc>
                <a:spcPct val="90000"/>
              </a:lnSpc>
              <a:spcAft>
                <a:spcPts val="1800"/>
              </a:spcAft>
            </a:pPr>
            <a:r>
              <a:rPr lang="en-US" smtClean="0"/>
              <a:t>Singkatan dari </a:t>
            </a:r>
            <a:r>
              <a:rPr lang="en-US" i="1" smtClean="0"/>
              <a:t>Thematic Apperception Test</a:t>
            </a:r>
            <a:r>
              <a:rPr lang="en-US" smtClean="0"/>
              <a:t> dan </a:t>
            </a:r>
            <a:r>
              <a:rPr lang="en-US" i="1" smtClean="0"/>
              <a:t>Children Apperception Test</a:t>
            </a:r>
            <a:r>
              <a:rPr lang="en-US" smtClean="0"/>
              <a:t> </a:t>
            </a:r>
            <a:r>
              <a:rPr lang="en-US" smtClean="0">
                <a:sym typeface="Wingdings" pitchFamily="2" charset="2"/>
              </a:rPr>
              <a:t> Turunan dari </a:t>
            </a:r>
            <a:r>
              <a:rPr lang="en-US" i="1" smtClean="0">
                <a:sym typeface="Wingdings" pitchFamily="2" charset="2"/>
              </a:rPr>
              <a:t>TAT</a:t>
            </a:r>
            <a:r>
              <a:rPr lang="en-US" smtClean="0">
                <a:sym typeface="Wingdings" pitchFamily="2" charset="2"/>
              </a:rPr>
              <a:t> untuk anak usia 3-10 tahun</a:t>
            </a:r>
          </a:p>
          <a:p>
            <a:pPr eaLnBrk="1" hangingPunct="1">
              <a:lnSpc>
                <a:spcPct val="90000"/>
              </a:lnSpc>
              <a:spcAft>
                <a:spcPts val="1800"/>
              </a:spcAft>
              <a:buClr>
                <a:schemeClr val="tx1"/>
              </a:buClr>
            </a:pPr>
            <a:r>
              <a:rPr lang="en-US" smtClean="0"/>
              <a:t>TAT adalah suatu teknik untuk </a:t>
            </a:r>
            <a:r>
              <a:rPr lang="id-ID" smtClean="0"/>
              <a:t>mengungkap dinamika </a:t>
            </a:r>
            <a:r>
              <a:rPr lang="en-US" smtClean="0"/>
              <a:t>kepribadian yang tampak dalam hubungan interpersonal </a:t>
            </a:r>
            <a:r>
              <a:rPr lang="id-ID" smtClean="0"/>
              <a:t>dan dalam </a:t>
            </a:r>
            <a:r>
              <a:rPr lang="en-US" smtClean="0"/>
              <a:t>apersepsi </a:t>
            </a:r>
            <a:r>
              <a:rPr lang="en-US" smtClean="0">
                <a:sym typeface="Wingdings" pitchFamily="2" charset="2"/>
              </a:rPr>
              <a:t> terkait dengan lingkungan</a:t>
            </a:r>
            <a:endParaRPr lang="id-ID" smtClean="0">
              <a:sym typeface="Wingdings" pitchFamily="2" charset="2"/>
            </a:endParaRPr>
          </a:p>
          <a:p>
            <a:pPr eaLnBrk="1" hangingPunct="1">
              <a:lnSpc>
                <a:spcPct val="90000"/>
              </a:lnSpc>
              <a:buClr>
                <a:schemeClr val="tx1"/>
              </a:buClr>
            </a:pPr>
            <a:r>
              <a:rPr lang="id-ID" smtClean="0"/>
              <a:t>Dpt mengungkap dorongan2, emosi, sentimen, dan konflik2 pribadi yg dominan</a:t>
            </a:r>
            <a:endParaRPr lang="en-US" smtClean="0">
              <a:sym typeface="Wingdings" pitchFamily="2" charset="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a:xfrm>
            <a:off x="685800" y="1752600"/>
            <a:ext cx="7772400" cy="1470025"/>
          </a:xfrm>
        </p:spPr>
        <p:txBody>
          <a:bodyPr/>
          <a:lstStyle/>
          <a:p>
            <a:pPr eaLnBrk="1" hangingPunct="1"/>
            <a:r>
              <a:rPr lang="en-US" sz="4400" smtClean="0"/>
              <a:t>Sekian dan Terima Kasih </a:t>
            </a:r>
          </a:p>
        </p:txBody>
      </p:sp>
      <p:sp>
        <p:nvSpPr>
          <p:cNvPr id="14339" name="Rectangle 5"/>
          <p:cNvSpPr>
            <a:spLocks noGrp="1" noChangeArrowheads="1"/>
          </p:cNvSpPr>
          <p:nvPr>
            <p:ph type="subTitle" idx="1"/>
          </p:nvPr>
        </p:nvSpPr>
        <p:spPr/>
        <p:txBody>
          <a:bodyPr/>
          <a:lstStyle/>
          <a:p>
            <a:pPr eaLnBrk="1" hangingPunct="1"/>
            <a:r>
              <a:rPr lang="en-US" smtClean="0"/>
              <a:t>Topik Minggu Depan: </a:t>
            </a:r>
          </a:p>
          <a:p>
            <a:pPr eaLnBrk="1" hangingPunct="1">
              <a:spcBef>
                <a:spcPct val="0"/>
              </a:spcBef>
            </a:pPr>
            <a:r>
              <a:rPr lang="en-US" smtClean="0"/>
              <a:t>Dasar Pemikiran TAT dan CAT </a:t>
            </a:r>
          </a:p>
          <a:p>
            <a:pPr eaLnBrk="1" hangingPunct="1">
              <a:spcBef>
                <a:spcPct val="0"/>
              </a:spcBef>
            </a:pPr>
            <a:r>
              <a:rPr lang="en-US" smtClean="0"/>
              <a:t>Sebagai Salah Satu Tes Proyeksi</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Apakah TAT dan CAT itu?</a:t>
            </a:r>
          </a:p>
        </p:txBody>
      </p:sp>
      <p:sp>
        <p:nvSpPr>
          <p:cNvPr id="5123" name="Rectangle 3"/>
          <p:cNvSpPr>
            <a:spLocks noGrp="1" noChangeArrowheads="1"/>
          </p:cNvSpPr>
          <p:nvPr>
            <p:ph type="body" idx="1"/>
          </p:nvPr>
        </p:nvSpPr>
        <p:spPr>
          <a:xfrm>
            <a:off x="609600" y="1752600"/>
            <a:ext cx="8153400" cy="4648200"/>
          </a:xfrm>
        </p:spPr>
        <p:txBody>
          <a:bodyPr/>
          <a:lstStyle/>
          <a:p>
            <a:pPr eaLnBrk="1" hangingPunct="1">
              <a:lnSpc>
                <a:spcPct val="90000"/>
              </a:lnSpc>
              <a:spcAft>
                <a:spcPct val="10000"/>
              </a:spcAft>
              <a:buClr>
                <a:schemeClr val="tx1"/>
              </a:buClr>
            </a:pPr>
            <a:r>
              <a:rPr lang="en-US" smtClean="0"/>
              <a:t>Tes proyektif yang berisi satu seri gambar (30), testee diminta untuk menciptakan suatu cerita tentang apa yang diyakini tengah terjadi</a:t>
            </a:r>
          </a:p>
          <a:p>
            <a:pPr eaLnBrk="1" hangingPunct="1">
              <a:lnSpc>
                <a:spcPct val="90000"/>
              </a:lnSpc>
              <a:spcAft>
                <a:spcPct val="10000"/>
              </a:spcAft>
              <a:buClr>
                <a:schemeClr val="tx1"/>
              </a:buClr>
            </a:pPr>
            <a:r>
              <a:rPr lang="en-US" smtClean="0"/>
              <a:t>Teste diminta utk menceritakan peristiwa apa yg tjd dlm gbr tsb, apa yg tjd wkt itu, apa yg tjd sebelumnya, apa yg dipikirkan dan dirasakan oleh karakter dlm gbr tesb kmd mberikan hasilnya. </a:t>
            </a:r>
          </a:p>
          <a:p>
            <a:pPr eaLnBrk="1" hangingPunct="1">
              <a:lnSpc>
                <a:spcPct val="90000"/>
              </a:lnSpc>
              <a:spcAft>
                <a:spcPct val="10000"/>
              </a:spcAft>
              <a:buClr>
                <a:schemeClr val="tx1"/>
              </a:buClr>
            </a:pPr>
            <a:r>
              <a:rPr lang="en-US" smtClean="0"/>
              <a:t>Disusun pertama kali oleh Christian D. Morgan dan Henry A. Murray (1930) di Harvard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PELOPOR TAT</a:t>
            </a:r>
          </a:p>
        </p:txBody>
      </p:sp>
      <p:sp>
        <p:nvSpPr>
          <p:cNvPr id="29699" name="Rectangle 3"/>
          <p:cNvSpPr>
            <a:spLocks noGrp="1" noChangeArrowheads="1"/>
          </p:cNvSpPr>
          <p:nvPr>
            <p:ph type="body" idx="1"/>
          </p:nvPr>
        </p:nvSpPr>
        <p:spPr>
          <a:xfrm>
            <a:off x="914400" y="1870075"/>
            <a:ext cx="7772400" cy="4225925"/>
          </a:xfrm>
        </p:spPr>
        <p:txBody>
          <a:bodyPr/>
          <a:lstStyle/>
          <a:p>
            <a:r>
              <a:rPr lang="en-US" sz="2400" smtClean="0"/>
              <a:t>Henry A. Murray, 1935, </a:t>
            </a:r>
            <a:r>
              <a:rPr lang="en-US" sz="2400" i="1" smtClean="0"/>
              <a:t>Archieve-archieve Neurology Psychiatry: “A Method of Apperception Test”.</a:t>
            </a:r>
          </a:p>
          <a:p>
            <a:r>
              <a:rPr lang="en-US" sz="2400" smtClean="0"/>
              <a:t>L. Bellak, 1947: </a:t>
            </a:r>
            <a:r>
              <a:rPr lang="en-US" sz="2400" i="1" smtClean="0"/>
              <a:t>“A Guide to The Interpretation of The Thematic Apperception Test”.</a:t>
            </a:r>
          </a:p>
          <a:p>
            <a:r>
              <a:rPr lang="en-US" sz="2400" smtClean="0"/>
              <a:t>Rappaport: </a:t>
            </a:r>
            <a:r>
              <a:rPr lang="en-US" sz="2400" i="1" smtClean="0"/>
              <a:t>“The Clinical of The Thematic Apperception Test”.</a:t>
            </a:r>
          </a:p>
          <a:p>
            <a:r>
              <a:rPr lang="en-US" sz="2400" smtClean="0"/>
              <a:t>JB. Ratter, 1940-1946: </a:t>
            </a:r>
            <a:r>
              <a:rPr lang="en-US" sz="2400" i="1" smtClean="0"/>
              <a:t>“Sugestion for Administration of The TAT”.</a:t>
            </a:r>
          </a:p>
          <a:p>
            <a:r>
              <a:rPr lang="en-US" sz="2400" smtClean="0"/>
              <a:t>F. Wyaat, 1947: </a:t>
            </a:r>
            <a:r>
              <a:rPr lang="en-US" sz="2400" i="1" smtClean="0"/>
              <a:t>“The Scoring and Analysis of The Thematic Apperception Test”.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Manfaat Penggunaan TAT</a:t>
            </a:r>
          </a:p>
        </p:txBody>
      </p:sp>
      <p:sp>
        <p:nvSpPr>
          <p:cNvPr id="6147" name="Rectangle 3"/>
          <p:cNvSpPr>
            <a:spLocks noGrp="1" noChangeArrowheads="1"/>
          </p:cNvSpPr>
          <p:nvPr>
            <p:ph type="body" idx="1"/>
          </p:nvPr>
        </p:nvSpPr>
        <p:spPr>
          <a:xfrm>
            <a:off x="609600" y="1600200"/>
            <a:ext cx="8077200" cy="4876800"/>
          </a:xfrm>
        </p:spPr>
        <p:txBody>
          <a:bodyPr/>
          <a:lstStyle/>
          <a:p>
            <a:pPr eaLnBrk="1" hangingPunct="1">
              <a:lnSpc>
                <a:spcPct val="90000"/>
              </a:lnSpc>
              <a:spcAft>
                <a:spcPct val="5000"/>
              </a:spcAft>
            </a:pPr>
            <a:r>
              <a:rPr lang="en-US" sz="2400" smtClean="0"/>
              <a:t>Untuk mempelajari kepribadian seseorang secara menyeluruh, dapat menginterpretasi perilaku abnormal/kelainan perilaku, penyakit</a:t>
            </a:r>
            <a:r>
              <a:rPr lang="id-ID" sz="2400" smtClean="0"/>
              <a:t>2</a:t>
            </a:r>
            <a:r>
              <a:rPr lang="en-US" sz="2400" smtClean="0"/>
              <a:t> psikosomatis,neuroses, dan psikotis.</a:t>
            </a:r>
          </a:p>
          <a:p>
            <a:pPr eaLnBrk="1" hangingPunct="1">
              <a:lnSpc>
                <a:spcPct val="90000"/>
              </a:lnSpc>
              <a:spcAft>
                <a:spcPct val="5000"/>
              </a:spcAft>
            </a:pPr>
            <a:r>
              <a:rPr lang="en-US" sz="2400" smtClean="0"/>
              <a:t>Bisa digunakan dlm konteks kejiwaan/psikologis utk menilai gangguan kepribadian, ganguan pikiran atau dlm pemeriksaan forensik utk mengevaluasi tersangka kejahatan.</a:t>
            </a:r>
          </a:p>
          <a:p>
            <a:pPr eaLnBrk="1" hangingPunct="1">
              <a:lnSpc>
                <a:spcPct val="90000"/>
              </a:lnSpc>
              <a:spcAft>
                <a:spcPct val="5000"/>
              </a:spcAft>
            </a:pPr>
            <a:r>
              <a:rPr lang="en-US" sz="2400" smtClean="0"/>
              <a:t>Bisa utk keperluan screening bg kandidat pekerjaan yg menuntut stres tinggi.</a:t>
            </a:r>
          </a:p>
          <a:p>
            <a:pPr eaLnBrk="1" hangingPunct="1">
              <a:lnSpc>
                <a:spcPct val="90000"/>
              </a:lnSpc>
              <a:spcAft>
                <a:spcPct val="5000"/>
              </a:spcAft>
            </a:pPr>
            <a:r>
              <a:rPr lang="en-US" sz="2400" smtClean="0"/>
              <a:t>Untuk evaluasi psikologis rutin, terutama utk mengungkap pola eksplorasi ketika ind mengalami konflik emosional.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US" smtClean="0"/>
              <a:t>Manfaat Penggunaan TAT</a:t>
            </a:r>
          </a:p>
        </p:txBody>
      </p:sp>
      <p:sp>
        <p:nvSpPr>
          <p:cNvPr id="28675" name="Rectangle 3"/>
          <p:cNvSpPr>
            <a:spLocks noGrp="1" noChangeArrowheads="1"/>
          </p:cNvSpPr>
          <p:nvPr>
            <p:ph type="body" idx="4294967295"/>
          </p:nvPr>
        </p:nvSpPr>
        <p:spPr>
          <a:xfrm>
            <a:off x="609600" y="1600200"/>
            <a:ext cx="8077200" cy="4876800"/>
          </a:xfrm>
        </p:spPr>
        <p:txBody>
          <a:bodyPr/>
          <a:lstStyle/>
          <a:p>
            <a:pPr eaLnBrk="1" hangingPunct="1">
              <a:spcAft>
                <a:spcPct val="5000"/>
              </a:spcAft>
            </a:pPr>
            <a:r>
              <a:rPr lang="en-US" sz="2400" smtClean="0"/>
              <a:t>Sbg pendahuluan dlm interview terapi dan mrpk langkah pertama dlm psikoanalisa.</a:t>
            </a:r>
          </a:p>
          <a:p>
            <a:pPr eaLnBrk="1" hangingPunct="1">
              <a:spcAft>
                <a:spcPct val="5000"/>
              </a:spcAft>
            </a:pPr>
            <a:r>
              <a:rPr lang="en-US" sz="2400" smtClean="0"/>
              <a:t>Dapat digunakan untuk anak</a:t>
            </a:r>
            <a:r>
              <a:rPr lang="id-ID" sz="2400" smtClean="0"/>
              <a:t>2</a:t>
            </a:r>
            <a:r>
              <a:rPr lang="en-US" sz="2400" smtClean="0"/>
              <a:t> sekitar usia 4 th </a:t>
            </a:r>
            <a:r>
              <a:rPr lang="en-US" sz="2400" smtClean="0">
                <a:sym typeface="Wingdings" pitchFamily="2" charset="2"/>
              </a:rPr>
              <a:t> tapi umumnya untuk anak</a:t>
            </a:r>
            <a:r>
              <a:rPr lang="id-ID" sz="2400" smtClean="0">
                <a:sym typeface="Wingdings" pitchFamily="2" charset="2"/>
              </a:rPr>
              <a:t>2</a:t>
            </a:r>
            <a:r>
              <a:rPr lang="en-US" sz="2400" smtClean="0">
                <a:sym typeface="Wingdings" pitchFamily="2" charset="2"/>
              </a:rPr>
              <a:t> digunakan </a:t>
            </a:r>
            <a:r>
              <a:rPr lang="en-US" sz="2400" b="1" i="1" smtClean="0">
                <a:sym typeface="Wingdings" pitchFamily="2" charset="2"/>
              </a:rPr>
              <a:t>CAT</a:t>
            </a:r>
            <a:r>
              <a:rPr lang="en-US" sz="2400" smtClean="0">
                <a:sym typeface="Wingdings" pitchFamily="2" charset="2"/>
              </a:rPr>
              <a:t>  perhatikan latar belakang budaya.</a:t>
            </a:r>
          </a:p>
          <a:p>
            <a:pPr eaLnBrk="1" hangingPunct="1">
              <a:spcAft>
                <a:spcPct val="5000"/>
              </a:spcAft>
            </a:pPr>
            <a:r>
              <a:rPr lang="en-US" sz="2400" smtClean="0"/>
              <a:t>Sangat populer di Perancis dan Argentina dg menggunakan pendekatan psikodinamik.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800" i="1" smtClean="0"/>
              <a:t>TAT</a:t>
            </a:r>
            <a:r>
              <a:rPr lang="en-US" sz="3800" smtClean="0"/>
              <a:t> dan </a:t>
            </a:r>
            <a:r>
              <a:rPr lang="en-US" sz="3800" i="1" smtClean="0"/>
              <a:t>CAT</a:t>
            </a:r>
            <a:r>
              <a:rPr lang="en-US" sz="3800" smtClean="0"/>
              <a:t> </a:t>
            </a:r>
            <a:br>
              <a:rPr lang="en-US" sz="3800" smtClean="0"/>
            </a:br>
            <a:r>
              <a:rPr lang="en-US" sz="3800" smtClean="0"/>
              <a:t>Sebagai Bagian dari Tes Proyeksi</a:t>
            </a:r>
          </a:p>
        </p:txBody>
      </p:sp>
      <p:sp>
        <p:nvSpPr>
          <p:cNvPr id="7171" name="Rectangle 3"/>
          <p:cNvSpPr>
            <a:spLocks noGrp="1" noChangeArrowheads="1"/>
          </p:cNvSpPr>
          <p:nvPr>
            <p:ph type="body" idx="1"/>
          </p:nvPr>
        </p:nvSpPr>
        <p:spPr>
          <a:xfrm>
            <a:off x="533400" y="1600200"/>
            <a:ext cx="8077200" cy="4953000"/>
          </a:xfrm>
        </p:spPr>
        <p:txBody>
          <a:bodyPr/>
          <a:lstStyle/>
          <a:p>
            <a:pPr eaLnBrk="1" hangingPunct="1">
              <a:lnSpc>
                <a:spcPct val="90000"/>
              </a:lnSpc>
              <a:spcAft>
                <a:spcPct val="15000"/>
              </a:spcAft>
            </a:pPr>
            <a:r>
              <a:rPr lang="en-US" i="1" smtClean="0"/>
              <a:t>TAT</a:t>
            </a:r>
            <a:r>
              <a:rPr lang="en-US" smtClean="0"/>
              <a:t> dan </a:t>
            </a:r>
            <a:r>
              <a:rPr lang="en-US" i="1" smtClean="0"/>
              <a:t>CAT </a:t>
            </a:r>
            <a:r>
              <a:rPr lang="en-US" smtClean="0"/>
              <a:t>digolongkan sebagai tes proyeksi seperti Rorschach.</a:t>
            </a:r>
            <a:endParaRPr lang="id-ID" smtClean="0"/>
          </a:p>
          <a:p>
            <a:pPr eaLnBrk="1" hangingPunct="1">
              <a:lnSpc>
                <a:spcPct val="90000"/>
              </a:lnSpc>
              <a:spcAft>
                <a:spcPct val="15000"/>
              </a:spcAft>
            </a:pPr>
            <a:r>
              <a:rPr lang="id-ID" smtClean="0"/>
              <a:t>Diantara tes proyeksi, TAT/CAT diletakkan pd urutan kedua setelah tes Rorschach dlm mengungkap kepribadian </a:t>
            </a:r>
            <a:endParaRPr lang="en-US" smtClean="0"/>
          </a:p>
          <a:p>
            <a:pPr eaLnBrk="1" hangingPunct="1">
              <a:lnSpc>
                <a:spcPct val="90000"/>
              </a:lnSpc>
              <a:spcAft>
                <a:spcPct val="15000"/>
              </a:spcAft>
            </a:pPr>
            <a:r>
              <a:rPr lang="en-US" smtClean="0"/>
              <a:t>Disebut tes proyeksi krn klien berespon thd stimulus yg tdk terstruktur dan ambigu, shg tanpa sadar klien mengungkap struktur dasar dan dinamika kepribadiannya.</a:t>
            </a:r>
            <a:endParaRPr lang="id-ID" smtClean="0"/>
          </a:p>
          <a:p>
            <a:pPr eaLnBrk="1" hangingPunct="1">
              <a:lnSpc>
                <a:spcPct val="90000"/>
              </a:lnSpc>
              <a:spcAft>
                <a:spcPct val="15000"/>
              </a:spcAft>
            </a:pPr>
            <a:r>
              <a:rPr lang="en-US" smtClean="0"/>
              <a:t>Yang diproyeksikan</a:t>
            </a:r>
            <a:r>
              <a:rPr lang="en-US" smtClean="0">
                <a:sym typeface="Wingdings" pitchFamily="2" charset="2"/>
              </a:rPr>
              <a:t> perasaan, sentimen/ kecenderungan, kebutuhan, atau dorongan</a:t>
            </a:r>
          </a:p>
          <a:p>
            <a:pPr eaLnBrk="1" hangingPunct="1">
              <a:lnSpc>
                <a:spcPct val="90000"/>
              </a:lnSpc>
              <a:buFont typeface="Wingdings" pitchFamily="2" charset="2"/>
              <a:buNone/>
            </a:pPr>
            <a:endParaRPr lang="en-US" smtClean="0">
              <a:sym typeface="Wingdings" pitchFamily="2"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800" i="1" smtClean="0"/>
              <a:t>TAT</a:t>
            </a:r>
            <a:r>
              <a:rPr lang="en-US" sz="3800" smtClean="0"/>
              <a:t> dan </a:t>
            </a:r>
            <a:r>
              <a:rPr lang="en-US" sz="3800" i="1" smtClean="0"/>
              <a:t>CAT</a:t>
            </a:r>
            <a:r>
              <a:rPr lang="en-US" sz="3800" smtClean="0"/>
              <a:t> </a:t>
            </a:r>
            <a:br>
              <a:rPr lang="en-US" sz="3800" smtClean="0"/>
            </a:br>
            <a:r>
              <a:rPr lang="en-US" sz="3800" smtClean="0"/>
              <a:t>Sebagai Bagian dari Tes Proyeksi</a:t>
            </a:r>
          </a:p>
        </p:txBody>
      </p:sp>
      <p:sp>
        <p:nvSpPr>
          <p:cNvPr id="8195" name="Rectangle 3"/>
          <p:cNvSpPr>
            <a:spLocks noGrp="1" noChangeArrowheads="1"/>
          </p:cNvSpPr>
          <p:nvPr>
            <p:ph type="body" idx="1"/>
          </p:nvPr>
        </p:nvSpPr>
        <p:spPr>
          <a:xfrm>
            <a:off x="609600" y="1905000"/>
            <a:ext cx="8077200" cy="4724400"/>
          </a:xfrm>
        </p:spPr>
        <p:txBody>
          <a:bodyPr/>
          <a:lstStyle/>
          <a:p>
            <a:pPr eaLnBrk="1" hangingPunct="1"/>
            <a:r>
              <a:rPr lang="en-US" smtClean="0">
                <a:sym typeface="Wingdings" pitchFamily="2" charset="2"/>
              </a:rPr>
              <a:t>Proyeksi = mekanisme yang digunakan ego sebagai pertahanan diri terhadap kekuatan/ tekanan yang tidak dapat diterima dan terjadi pada alam pra sadar  bentuk distorsi persepsi yang paling berat  karena terjadi pada ‘alam tak sadar’  sadar mll psikoterapi</a:t>
            </a:r>
          </a:p>
          <a:p>
            <a:pPr eaLnBrk="1" hangingPunct="1"/>
            <a:r>
              <a:rPr lang="en-US" smtClean="0">
                <a:sym typeface="Wingdings" pitchFamily="2" charset="2"/>
              </a:rPr>
              <a:t>Dasar asumsi : fantasi dasar ketidaksadaran yg diinterpretasikan dr cerita2 subjek, berdasarkan ambigu gambar.</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FUNGSI GAMBAR TAT</a:t>
            </a:r>
          </a:p>
        </p:txBody>
      </p:sp>
      <p:sp>
        <p:nvSpPr>
          <p:cNvPr id="27651" name="Rectangle 3"/>
          <p:cNvSpPr>
            <a:spLocks noGrp="1" noChangeArrowheads="1"/>
          </p:cNvSpPr>
          <p:nvPr>
            <p:ph type="body" idx="1"/>
          </p:nvPr>
        </p:nvSpPr>
        <p:spPr>
          <a:xfrm>
            <a:off x="914400" y="1793875"/>
            <a:ext cx="7772400" cy="4530725"/>
          </a:xfrm>
        </p:spPr>
        <p:txBody>
          <a:bodyPr/>
          <a:lstStyle/>
          <a:p>
            <a:pPr>
              <a:lnSpc>
                <a:spcPct val="90000"/>
              </a:lnSpc>
            </a:pPr>
            <a:r>
              <a:rPr lang="en-US" smtClean="0"/>
              <a:t>Efektif dlm memancing imajinasi.</a:t>
            </a:r>
          </a:p>
          <a:p>
            <a:pPr>
              <a:lnSpc>
                <a:spcPct val="90000"/>
              </a:lnSpc>
            </a:pPr>
            <a:r>
              <a:rPr lang="en-US" smtClean="0"/>
              <a:t>Mendorong subjek utk dg caranya sendiri masuk ke dlm situasi2 mns yg “klasik/ manusiasi” ttt.</a:t>
            </a:r>
          </a:p>
          <a:p>
            <a:pPr>
              <a:lnSpc>
                <a:spcPct val="90000"/>
              </a:lnSpc>
            </a:pPr>
            <a:r>
              <a:rPr lang="en-US" smtClean="0"/>
              <a:t>Dpt diperoleh banyak manfaat dg menggunakan stimuli standar spt juga tes lain. </a:t>
            </a:r>
          </a:p>
          <a:p>
            <a:pPr lvl="1">
              <a:lnSpc>
                <a:spcPct val="90000"/>
              </a:lnSpc>
              <a:buFontTx/>
              <a:buChar char="•"/>
            </a:pPr>
            <a:r>
              <a:rPr lang="en-US" smtClean="0"/>
              <a:t>Disesuaikan dg jenis kelamin.</a:t>
            </a:r>
          </a:p>
          <a:p>
            <a:pPr lvl="1">
              <a:lnSpc>
                <a:spcPct val="90000"/>
              </a:lnSpc>
              <a:buFontTx/>
              <a:buChar char="•"/>
            </a:pPr>
            <a:r>
              <a:rPr lang="en-US" smtClean="0"/>
              <a:t>Ada yg dibuat tidak biasa (unusual), lbh dramatik dan aneh.</a:t>
            </a:r>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195</TotalTime>
  <Words>808</Words>
  <Application>Microsoft Office PowerPoint</Application>
  <PresentationFormat>On-screen Show (4:3)</PresentationFormat>
  <Paragraphs>118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Layers</vt:lpstr>
      <vt:lpstr>TAT &amp; CAT                       sebagai Salah Satu Tes Proyeksi</vt:lpstr>
      <vt:lpstr>Apakah TAT dan CAT itu?</vt:lpstr>
      <vt:lpstr>Apakah TAT dan CAT itu?</vt:lpstr>
      <vt:lpstr>PELOPOR TAT</vt:lpstr>
      <vt:lpstr>Manfaat Penggunaan TAT</vt:lpstr>
      <vt:lpstr>Manfaat Penggunaan TAT</vt:lpstr>
      <vt:lpstr>TAT dan CAT  Sebagai Bagian dari Tes Proyeksi</vt:lpstr>
      <vt:lpstr>TAT dan CAT  Sebagai Bagian dari Tes Proyeksi</vt:lpstr>
      <vt:lpstr>FUNGSI GAMBAR TAT</vt:lpstr>
      <vt:lpstr>PERSEPSI</vt:lpstr>
      <vt:lpstr>APERSEPSI</vt:lpstr>
      <vt:lpstr>DISTORSI APERSEPSI</vt:lpstr>
      <vt:lpstr>CONTOH</vt:lpstr>
      <vt:lpstr>CONTOH</vt:lpstr>
      <vt:lpstr>CONTOH</vt:lpstr>
      <vt:lpstr>Perbedaan TAT dan Ro</vt:lpstr>
      <vt:lpstr>Lanjutan Perbedaan TAT dan Ro</vt:lpstr>
      <vt:lpstr>Lanjutan Perbedaan TAT dan Ro</vt:lpstr>
      <vt:lpstr>Lanjutan Perbedaan TAT dan Ro</vt:lpstr>
      <vt:lpstr>Sekian dan Terima Kasih </vt:lpstr>
    </vt:vector>
  </TitlesOfParts>
  <Company>TBP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TAT &amp; CAT                       sebagai Salah Satu Tes Proyeksi</dc:title>
  <dc:creator>YENNY</dc:creator>
  <cp:lastModifiedBy>Toshiba</cp:lastModifiedBy>
  <cp:revision>20</cp:revision>
  <dcterms:created xsi:type="dcterms:W3CDTF">2007-09-09T00:13:20Z</dcterms:created>
  <dcterms:modified xsi:type="dcterms:W3CDTF">2014-02-17T06:40:40Z</dcterms:modified>
</cp:coreProperties>
</file>