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2150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2150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0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1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1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1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1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1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151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1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1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1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1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2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2152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2152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2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2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152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2152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2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2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152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215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153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153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3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3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153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153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3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4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154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4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4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4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4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4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4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154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5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414302D-D54B-4C16-A609-AC566EF41A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55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5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9B831-2E89-4C31-AD6E-60D390007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EB408-D162-4039-B81B-CA8D53284B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319B9-DF7A-439B-AD7F-63671F91B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FA8EA-7444-485D-8563-3844B0D682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EEAED-8F16-42D6-AF04-5B4495E0A3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C929E-9EEB-4E57-8D35-12066115B5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B5498-23CD-4A34-873B-098F6F83B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16BBF-1E0B-4AB7-BBDB-DFEDFE652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C33DE-1772-4AEF-9A14-915DA3B02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829C2-8B11-42EF-849F-F90A64CA5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048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grpSp>
          <p:nvGrpSpPr>
            <p:cNvPr id="2048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048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48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48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048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grpSp>
          <p:nvGrpSpPr>
            <p:cNvPr id="2048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049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49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49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49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49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2049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049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049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049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grpSp>
          <p:nvGrpSpPr>
            <p:cNvPr id="2049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050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0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0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050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050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0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0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050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050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0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1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051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051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1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1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1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1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1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1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1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2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2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2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2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2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052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052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052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3070236-EEAE-4675-9C84-01B8DA7748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96900"/>
            <a:ext cx="8115301" cy="2603500"/>
          </a:xfrm>
        </p:spPr>
        <p:txBody>
          <a:bodyPr/>
          <a:lstStyle/>
          <a:p>
            <a:r>
              <a:rPr lang="en-US" sz="4800" i="1" dirty="0"/>
              <a:t>The Children Apperception Test</a:t>
            </a:r>
            <a:br>
              <a:rPr lang="en-US" sz="4800" i="1" dirty="0"/>
            </a:br>
            <a:r>
              <a:rPr lang="en-US" sz="4800" i="1" dirty="0"/>
              <a:t>(CAT)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05200"/>
            <a:ext cx="6985000" cy="76200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id-ID" dirty="0" smtClean="0"/>
              <a:t>6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38200" y="5410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id-ID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ra. Sri Hastuti Handayani, M.Si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55588"/>
            <a:ext cx="8243887" cy="506412"/>
          </a:xfrm>
        </p:spPr>
        <p:txBody>
          <a:bodyPr/>
          <a:lstStyle/>
          <a:p>
            <a:pPr algn="l"/>
            <a:r>
              <a:rPr lang="en-US" sz="2400" dirty="0" err="1" smtClean="0"/>
              <a:t>Lanjutan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id-ID" sz="2400" dirty="0" smtClean="0"/>
              <a:t>2</a:t>
            </a:r>
            <a:r>
              <a:rPr lang="en-US" sz="2400" dirty="0" smtClean="0"/>
              <a:t> CAT</a:t>
            </a:r>
            <a:r>
              <a:rPr lang="id-ID" sz="2400" dirty="0" smtClean="0"/>
              <a:t>.....</a:t>
            </a:r>
            <a:endParaRPr lang="en-US" sz="24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600" dirty="0"/>
              <a:t>9.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kamar</a:t>
            </a:r>
            <a:r>
              <a:rPr lang="en-US" sz="2600" dirty="0"/>
              <a:t> </a:t>
            </a:r>
            <a:r>
              <a:rPr lang="en-US" sz="2600" dirty="0" err="1"/>
              <a:t>gelap</a:t>
            </a:r>
            <a:r>
              <a:rPr lang="en-US" sz="2600" dirty="0"/>
              <a:t>,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pintu</a:t>
            </a:r>
            <a:r>
              <a:rPr lang="en-US" sz="2600" dirty="0"/>
              <a:t> yang </a:t>
            </a:r>
            <a:r>
              <a:rPr lang="en-US" sz="2600" dirty="0" err="1"/>
              <a:t>terbuka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tampak</a:t>
            </a:r>
            <a:r>
              <a:rPr lang="en-US" sz="2600" dirty="0"/>
              <a:t> 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/>
              <a:t>cahaya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ruangan</a:t>
            </a:r>
            <a:r>
              <a:rPr lang="en-US" sz="2600" dirty="0"/>
              <a:t> lain.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bagian</a:t>
            </a:r>
            <a:r>
              <a:rPr lang="en-US" sz="2600" dirty="0"/>
              <a:t> </a:t>
            </a:r>
            <a:r>
              <a:rPr lang="en-US" sz="2600" dirty="0" err="1"/>
              <a:t>kamar</a:t>
            </a:r>
            <a:r>
              <a:rPr lang="en-US" sz="2600" dirty="0"/>
              <a:t> </a:t>
            </a:r>
            <a:r>
              <a:rPr lang="en-US" sz="2600" dirty="0" err="1"/>
              <a:t>gelap</a:t>
            </a:r>
            <a:r>
              <a:rPr lang="en-US" sz="2600" dirty="0"/>
              <a:t> 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/>
              <a:t>tempat</a:t>
            </a:r>
            <a:r>
              <a:rPr lang="en-US" sz="2600" dirty="0"/>
              <a:t> </a:t>
            </a:r>
            <a:r>
              <a:rPr lang="en-US" sz="2600" dirty="0" err="1"/>
              <a:t>tidur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gajah</a:t>
            </a:r>
            <a:r>
              <a:rPr lang="en-US" sz="2600" dirty="0"/>
              <a:t> yang </a:t>
            </a:r>
            <a:r>
              <a:rPr lang="en-US" sz="2600" dirty="0" err="1"/>
              <a:t>selalu</a:t>
            </a:r>
            <a:r>
              <a:rPr lang="en-US" sz="2600" dirty="0"/>
              <a:t> </a:t>
            </a:r>
            <a:r>
              <a:rPr lang="en-US" sz="2600" dirty="0" err="1"/>
              <a:t>memandang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pintu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>
                <a:sym typeface="Wingdings" pitchFamily="2" charset="2"/>
              </a:rPr>
              <a:t>ketakutan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akan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kegelapan</a:t>
            </a:r>
            <a:r>
              <a:rPr lang="en-US" sz="2600" dirty="0">
                <a:sym typeface="Wingdings" pitchFamily="2" charset="2"/>
              </a:rPr>
              <a:t>, </a:t>
            </a:r>
            <a:r>
              <a:rPr lang="en-US" sz="2600" dirty="0" err="1">
                <a:sym typeface="Wingdings" pitchFamily="2" charset="2"/>
              </a:rPr>
              <a:t>ditinggal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sendirian</a:t>
            </a:r>
            <a:r>
              <a:rPr lang="en-US" sz="2600" dirty="0">
                <a:sym typeface="Wingdings" pitchFamily="2" charset="2"/>
              </a:rPr>
              <a:t>, </a:t>
            </a:r>
            <a:r>
              <a:rPr lang="en-US" sz="2600" dirty="0" err="1">
                <a:sym typeface="Wingdings" pitchFamily="2" charset="2"/>
              </a:rPr>
              <a:t>ditinggalkan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orang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tua</a:t>
            </a:r>
            <a:endParaRPr lang="en-US" sz="2600" dirty="0">
              <a:sym typeface="Wingdings" pitchFamily="2" charset="2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600" dirty="0">
                <a:sym typeface="Wingdings" pitchFamily="2" charset="2"/>
              </a:rPr>
              <a:t>10. </a:t>
            </a:r>
            <a:r>
              <a:rPr lang="en-US" sz="2600" dirty="0" err="1">
                <a:sym typeface="Wingdings" pitchFamily="2" charset="2"/>
              </a:rPr>
              <a:t>Bayi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sapi</a:t>
            </a:r>
            <a:r>
              <a:rPr lang="en-US" sz="2600" dirty="0">
                <a:sym typeface="Wingdings" pitchFamily="2" charset="2"/>
              </a:rPr>
              <a:t> yang </a:t>
            </a:r>
            <a:r>
              <a:rPr lang="en-US" sz="2600" dirty="0" err="1">
                <a:sym typeface="Wingdings" pitchFamily="2" charset="2"/>
              </a:rPr>
              <a:t>berada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di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pangkuan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seekor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sapi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dewasa</a:t>
            </a:r>
            <a:r>
              <a:rPr lang="en-US" sz="2600" dirty="0">
                <a:sym typeface="Wingdings" pitchFamily="2" charset="2"/>
              </a:rPr>
              <a:t>, </a:t>
            </a:r>
            <a:r>
              <a:rPr lang="en-US" sz="2600" dirty="0" err="1">
                <a:sym typeface="Wingdings" pitchFamily="2" charset="2"/>
              </a:rPr>
              <a:t>menunjukkan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ekspresi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ketakutan</a:t>
            </a:r>
            <a:r>
              <a:rPr lang="en-US" sz="2600" dirty="0">
                <a:sym typeface="Wingdings" pitchFamily="2" charset="2"/>
              </a:rPr>
              <a:t>, </a:t>
            </a:r>
            <a:r>
              <a:rPr lang="en-US" sz="2600" dirty="0" err="1">
                <a:sym typeface="Wingdings" pitchFamily="2" charset="2"/>
              </a:rPr>
              <a:t>latar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belakang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suasana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kamar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mandi</a:t>
            </a:r>
            <a:r>
              <a:rPr lang="en-US" sz="2600" dirty="0">
                <a:sym typeface="Wingdings" pitchFamily="2" charset="2"/>
              </a:rPr>
              <a:t>  </a:t>
            </a:r>
            <a:r>
              <a:rPr lang="en-US" sz="2600" dirty="0" err="1">
                <a:sym typeface="Wingdings" pitchFamily="2" charset="2"/>
              </a:rPr>
              <a:t>suatu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gambaran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adanya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kesalahan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dan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hukuman</a:t>
            </a:r>
            <a:r>
              <a:rPr lang="en-US" sz="2600" dirty="0">
                <a:sym typeface="Wingdings" pitchFamily="2" charset="2"/>
              </a:rPr>
              <a:t>, </a:t>
            </a:r>
            <a:r>
              <a:rPr lang="en-US" sz="2600" dirty="0" err="1">
                <a:sym typeface="Wingdings" pitchFamily="2" charset="2"/>
              </a:rPr>
              <a:t>suatu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hal</a:t>
            </a:r>
            <a:r>
              <a:rPr lang="en-US" sz="2600" dirty="0">
                <a:sym typeface="Wingdings" pitchFamily="2" charset="2"/>
              </a:rPr>
              <a:t> yang </a:t>
            </a:r>
            <a:r>
              <a:rPr lang="en-US" sz="2600" dirty="0" err="1">
                <a:sym typeface="Wingdings" pitchFamily="2" charset="2"/>
              </a:rPr>
              <a:t>terkait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dengan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penyampaian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pesan</a:t>
            </a:r>
            <a:r>
              <a:rPr lang="en-US" sz="2600" dirty="0">
                <a:sym typeface="Wingdings" pitchFamily="2" charset="2"/>
              </a:rPr>
              <a:t> moral </a:t>
            </a:r>
            <a:r>
              <a:rPr lang="en-US" sz="2600" dirty="0" err="1">
                <a:sym typeface="Wingdings" pitchFamily="2" charset="2"/>
              </a:rPr>
              <a:t>pada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anak</a:t>
            </a:r>
            <a:r>
              <a:rPr lang="en-US" sz="2600" dirty="0">
                <a:sym typeface="Wingdings" pitchFamily="2" charset="2"/>
              </a:rPr>
              <a:t>, </a:t>
            </a:r>
            <a:r>
              <a:rPr lang="en-US" sz="2600" dirty="0" err="1">
                <a:sym typeface="Wingdings" pitchFamily="2" charset="2"/>
              </a:rPr>
              <a:t>pelajaran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kebersihan</a:t>
            </a:r>
            <a:r>
              <a:rPr lang="en-US" sz="2600" dirty="0">
                <a:sym typeface="Wingdings" pitchFamily="2" charset="2"/>
              </a:rPr>
              <a:t>, </a:t>
            </a:r>
            <a:r>
              <a:rPr lang="en-US" sz="2600" dirty="0" err="1">
                <a:sym typeface="Wingdings" pitchFamily="2" charset="2"/>
              </a:rPr>
              <a:t>masturbasi</a:t>
            </a:r>
            <a:r>
              <a:rPr lang="en-US" sz="2600" dirty="0">
                <a:sym typeface="Wingdings" pitchFamily="2" charset="2"/>
              </a:rPr>
              <a:t>.</a:t>
            </a:r>
            <a:endParaRPr lang="en-US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192212"/>
          </a:xfrm>
        </p:spPr>
        <p:txBody>
          <a:bodyPr/>
          <a:lstStyle/>
          <a:p>
            <a:r>
              <a:rPr lang="en-US" sz="3200" dirty="0"/>
              <a:t>10 </a:t>
            </a:r>
            <a:r>
              <a:rPr lang="en-US" sz="3200" dirty="0" err="1"/>
              <a:t>Variabel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 err="1"/>
              <a:t>Menginterpretasi</a:t>
            </a:r>
            <a:r>
              <a:rPr lang="en-US" sz="3200" dirty="0"/>
              <a:t> CAT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/>
              <a:t>Tema pokok </a:t>
            </a:r>
            <a:r>
              <a:rPr lang="en-US" sz="2400">
                <a:sym typeface="Wingdings" pitchFamily="2" charset="2"/>
              </a:rPr>
              <a:t> dilihat tema secara keseluruhan</a:t>
            </a:r>
            <a:endParaRPr lang="en-US" sz="24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/>
              <a:t>Tokoh Utama </a:t>
            </a:r>
            <a:r>
              <a:rPr lang="en-US" sz="2400">
                <a:sym typeface="Wingdings" pitchFamily="2" charset="2"/>
              </a:rPr>
              <a:t> merupakan refleksi dari diri anak</a:t>
            </a:r>
            <a:endParaRPr lang="en-US" sz="24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/>
              <a:t>Kebutuhan dan dorongan dari tokoh </a:t>
            </a:r>
            <a:r>
              <a:rPr lang="en-US" sz="2400">
                <a:sym typeface="Wingdings" pitchFamily="2" charset="2"/>
              </a:rPr>
              <a:t> ekspresi kebutuhan anak</a:t>
            </a:r>
            <a:endParaRPr lang="en-US" sz="24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/>
              <a:t>Konsep tentang lingkungan </a:t>
            </a:r>
            <a:r>
              <a:rPr lang="en-US" sz="2400">
                <a:sym typeface="Wingdings" pitchFamily="2" charset="2"/>
              </a:rPr>
              <a:t> persepsi diri anak tentang lingk. Yang tidak disadari dan adanya distorsi persepsi yang disebabkan oleh pengalaman masa lalu.Mis:  lingkungan dilihat sebagai tempat yang bersahabat, atau berbahaya</a:t>
            </a:r>
            <a:endParaRPr lang="en-US" sz="24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/>
              <a:t>Gambaran tentang apa yang dilihat </a:t>
            </a:r>
            <a:r>
              <a:rPr lang="en-US" sz="2400">
                <a:sym typeface="Wingdings" pitchFamily="2" charset="2"/>
              </a:rPr>
              <a:t> bagaimana anak melihat figur di sekitarnya dan reaksi anak terhadap figur tsb. Mis: figur suportif, kompetitif, dll</a:t>
            </a:r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582612"/>
          </a:xfrm>
        </p:spPr>
        <p:txBody>
          <a:bodyPr/>
          <a:lstStyle/>
          <a:p>
            <a:pPr algn="l"/>
            <a:r>
              <a:rPr lang="id-ID" sz="2400" dirty="0" smtClean="0"/>
              <a:t>Lanjutan 1</a:t>
            </a:r>
            <a:r>
              <a:rPr lang="en-US" sz="2400" dirty="0" smtClean="0"/>
              <a:t>0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id-ID" sz="2400" dirty="0" smtClean="0"/>
              <a:t>.....</a:t>
            </a:r>
            <a:endParaRPr lang="en-US" sz="24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Aft>
                <a:spcPts val="1000"/>
              </a:spcAft>
              <a:buClr>
                <a:schemeClr val="tx1"/>
              </a:buClr>
              <a:buFontTx/>
              <a:buAutoNum type="arabicPeriod" startAt="6"/>
            </a:pPr>
            <a:r>
              <a:rPr lang="en-US" sz="2600" dirty="0" err="1"/>
              <a:t>Konflik</a:t>
            </a:r>
            <a:r>
              <a:rPr lang="en-US" sz="2600" dirty="0"/>
              <a:t> yang </a:t>
            </a:r>
            <a:r>
              <a:rPr lang="en-US" sz="2600" dirty="0" err="1"/>
              <a:t>signifikan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>
                <a:sym typeface="Wingdings" pitchFamily="2" charset="2"/>
              </a:rPr>
              <a:t>terkait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dengan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konflik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dalam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perkembangan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anak</a:t>
            </a:r>
            <a:r>
              <a:rPr lang="en-US" sz="2600" dirty="0">
                <a:sym typeface="Wingdings" pitchFamily="2" charset="2"/>
              </a:rPr>
              <a:t>. </a:t>
            </a:r>
            <a:r>
              <a:rPr lang="en-US" sz="2600" dirty="0" err="1">
                <a:sym typeface="Wingdings" pitchFamily="2" charset="2"/>
              </a:rPr>
              <a:t>Mis</a:t>
            </a:r>
            <a:r>
              <a:rPr lang="en-US" sz="2600" dirty="0">
                <a:sym typeface="Wingdings" pitchFamily="2" charset="2"/>
              </a:rPr>
              <a:t>: </a:t>
            </a:r>
            <a:r>
              <a:rPr lang="en-US" sz="2600" dirty="0" err="1">
                <a:sym typeface="Wingdings" pitchFamily="2" charset="2"/>
              </a:rPr>
              <a:t>pada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usia</a:t>
            </a:r>
            <a:r>
              <a:rPr lang="en-US" sz="2600" dirty="0">
                <a:sym typeface="Wingdings" pitchFamily="2" charset="2"/>
              </a:rPr>
              <a:t> 3 </a:t>
            </a:r>
            <a:r>
              <a:rPr lang="en-US" sz="2600" dirty="0" err="1">
                <a:sym typeface="Wingdings" pitchFamily="2" charset="2"/>
              </a:rPr>
              <a:t>th</a:t>
            </a:r>
            <a:r>
              <a:rPr lang="en-US" sz="2600" dirty="0">
                <a:sym typeface="Wingdings" pitchFamily="2" charset="2"/>
              </a:rPr>
              <a:t>  </a:t>
            </a:r>
            <a:r>
              <a:rPr lang="en-US" sz="2600" dirty="0" err="1">
                <a:sym typeface="Wingdings" pitchFamily="2" charset="2"/>
              </a:rPr>
              <a:t>konflik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tentang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perjuangan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melawan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oedipus</a:t>
            </a:r>
            <a:r>
              <a:rPr lang="en-US" sz="2600" dirty="0">
                <a:sym typeface="Wingdings" pitchFamily="2" charset="2"/>
              </a:rPr>
              <a:t> complex, </a:t>
            </a:r>
            <a:r>
              <a:rPr lang="en-US" sz="2600" dirty="0" err="1">
                <a:sym typeface="Wingdings" pitchFamily="2" charset="2"/>
              </a:rPr>
              <a:t>dll</a:t>
            </a:r>
            <a:endParaRPr lang="en-US" sz="2600" dirty="0"/>
          </a:p>
          <a:p>
            <a:pPr marL="609600" indent="-609600">
              <a:lnSpc>
                <a:spcPct val="80000"/>
              </a:lnSpc>
              <a:spcAft>
                <a:spcPts val="1000"/>
              </a:spcAft>
              <a:buClr>
                <a:schemeClr val="tx1"/>
              </a:buClr>
              <a:buFontTx/>
              <a:buAutoNum type="arabicPeriod" startAt="6"/>
            </a:pPr>
            <a:r>
              <a:rPr lang="en-US" sz="2600" dirty="0" err="1"/>
              <a:t>Kecemasan</a:t>
            </a:r>
            <a:r>
              <a:rPr lang="en-US" sz="2600" dirty="0"/>
              <a:t> </a:t>
            </a:r>
            <a:r>
              <a:rPr lang="en-US" sz="2600" dirty="0" err="1"/>
              <a:t>alami</a:t>
            </a:r>
            <a:r>
              <a:rPr lang="en-US" sz="2600" dirty="0"/>
              <a:t> yang </a:t>
            </a:r>
            <a:r>
              <a:rPr lang="en-US" sz="2600" dirty="0" err="1"/>
              <a:t>tampak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>
                <a:sym typeface="Wingdings" pitchFamily="2" charset="2"/>
              </a:rPr>
              <a:t>Mis</a:t>
            </a:r>
            <a:r>
              <a:rPr lang="en-US" sz="2600" dirty="0">
                <a:sym typeface="Wingdings" pitchFamily="2" charset="2"/>
              </a:rPr>
              <a:t>: </a:t>
            </a:r>
            <a:r>
              <a:rPr lang="en-US" sz="2600" dirty="0" err="1">
                <a:sym typeface="Wingdings" pitchFamily="2" charset="2"/>
              </a:rPr>
              <a:t>kecemasan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terkait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dengan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hukuman</a:t>
            </a:r>
            <a:r>
              <a:rPr lang="en-US" sz="2600" dirty="0">
                <a:sym typeface="Wingdings" pitchFamily="2" charset="2"/>
              </a:rPr>
              <a:t>, </a:t>
            </a:r>
            <a:r>
              <a:rPr lang="en-US" sz="2600" dirty="0" err="1">
                <a:sym typeface="Wingdings" pitchFamily="2" charset="2"/>
              </a:rPr>
              <a:t>kekerasan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fisik</a:t>
            </a:r>
            <a:r>
              <a:rPr lang="en-US" sz="2600" dirty="0">
                <a:sym typeface="Wingdings" pitchFamily="2" charset="2"/>
              </a:rPr>
              <a:t>, </a:t>
            </a:r>
            <a:r>
              <a:rPr lang="en-US" sz="2600" dirty="0" err="1">
                <a:sym typeface="Wingdings" pitchFamily="2" charset="2"/>
              </a:rPr>
              <a:t>kehilangan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cinta</a:t>
            </a:r>
            <a:r>
              <a:rPr lang="en-US" sz="2600" dirty="0">
                <a:sym typeface="Wingdings" pitchFamily="2" charset="2"/>
              </a:rPr>
              <a:t>, </a:t>
            </a:r>
            <a:r>
              <a:rPr lang="en-US" sz="2600" dirty="0" err="1">
                <a:sym typeface="Wingdings" pitchFamily="2" charset="2"/>
              </a:rPr>
              <a:t>dll</a:t>
            </a:r>
            <a:endParaRPr lang="en-US" sz="2600" dirty="0"/>
          </a:p>
          <a:p>
            <a:pPr marL="609600" indent="-609600">
              <a:lnSpc>
                <a:spcPct val="80000"/>
              </a:lnSpc>
              <a:spcAft>
                <a:spcPts val="1000"/>
              </a:spcAft>
              <a:buClr>
                <a:schemeClr val="tx1"/>
              </a:buClr>
              <a:buFontTx/>
              <a:buAutoNum type="arabicPeriod" startAt="6"/>
            </a:pPr>
            <a:r>
              <a:rPr lang="en-US" sz="2600" dirty="0" err="1"/>
              <a:t>Gambaran</a:t>
            </a:r>
            <a:r>
              <a:rPr lang="en-US" sz="2600" dirty="0"/>
              <a:t> </a:t>
            </a:r>
            <a:r>
              <a:rPr lang="en-US" sz="2600" dirty="0" err="1"/>
              <a:t>tentang</a:t>
            </a:r>
            <a:r>
              <a:rPr lang="en-US" sz="2600" dirty="0"/>
              <a:t> </a:t>
            </a:r>
            <a:r>
              <a:rPr lang="en-US" sz="2600" dirty="0" err="1" smtClean="0"/>
              <a:t>defens</a:t>
            </a:r>
            <a:r>
              <a:rPr lang="id-ID" sz="2600" dirty="0" smtClean="0"/>
              <a:t>2</a:t>
            </a:r>
            <a:r>
              <a:rPr lang="en-US" sz="2600" dirty="0" smtClean="0"/>
              <a:t>yang </a:t>
            </a:r>
            <a:r>
              <a:rPr lang="en-US" sz="2600" dirty="0" err="1"/>
              <a:t>berhub</a:t>
            </a:r>
            <a:r>
              <a:rPr lang="en-US" sz="2600" dirty="0"/>
              <a:t>.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konflik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ketakutan</a:t>
            </a:r>
            <a:endParaRPr lang="en-US" sz="2600" dirty="0"/>
          </a:p>
          <a:p>
            <a:pPr marL="609600" indent="-609600">
              <a:lnSpc>
                <a:spcPct val="80000"/>
              </a:lnSpc>
              <a:spcAft>
                <a:spcPts val="1000"/>
              </a:spcAft>
              <a:buClr>
                <a:schemeClr val="tx1"/>
              </a:buClr>
              <a:buFontTx/>
              <a:buAutoNum type="arabicPeriod" startAt="6"/>
            </a:pPr>
            <a:r>
              <a:rPr lang="en-US" sz="2600" dirty="0" err="1"/>
              <a:t>Manifestasi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superego </a:t>
            </a:r>
            <a:r>
              <a:rPr lang="en-US" sz="2600" dirty="0" err="1"/>
              <a:t>tentang</a:t>
            </a:r>
            <a:r>
              <a:rPr lang="en-US" sz="2600" dirty="0"/>
              <a:t> </a:t>
            </a:r>
            <a:r>
              <a:rPr lang="en-US" sz="2600" dirty="0" err="1"/>
              <a:t>hukuman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perbuatan</a:t>
            </a:r>
            <a:r>
              <a:rPr lang="en-US" sz="2600" dirty="0"/>
              <a:t> </a:t>
            </a:r>
            <a:r>
              <a:rPr lang="en-US" sz="2600" dirty="0" err="1"/>
              <a:t>jahat</a:t>
            </a:r>
            <a:endParaRPr lang="en-US" sz="2600" dirty="0"/>
          </a:p>
          <a:p>
            <a:pPr marL="609600" indent="-609600">
              <a:lnSpc>
                <a:spcPct val="80000"/>
              </a:lnSpc>
              <a:spcAft>
                <a:spcPts val="1000"/>
              </a:spcAft>
              <a:buClr>
                <a:schemeClr val="tx1"/>
              </a:buClr>
              <a:buFontTx/>
              <a:buAutoNum type="arabicPeriod" startAt="6"/>
            </a:pPr>
            <a:r>
              <a:rPr lang="en-US" sz="2600" dirty="0" err="1"/>
              <a:t>Integrasi</a:t>
            </a:r>
            <a:r>
              <a:rPr lang="en-US" sz="2600" dirty="0"/>
              <a:t> ego: level </a:t>
            </a:r>
            <a:r>
              <a:rPr lang="en-US" sz="2600" dirty="0" err="1"/>
              <a:t>fungsi</a:t>
            </a:r>
            <a:r>
              <a:rPr lang="en-US" sz="2600" dirty="0"/>
              <a:t> ego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/>
              <a:t>bgmn</a:t>
            </a:r>
            <a:r>
              <a:rPr lang="en-US" sz="2600" dirty="0"/>
              <a:t> </a:t>
            </a:r>
            <a:r>
              <a:rPr lang="en-US" sz="2600" dirty="0" err="1"/>
              <a:t>anak</a:t>
            </a:r>
            <a:r>
              <a:rPr lang="en-US" sz="2600" dirty="0"/>
              <a:t> </a:t>
            </a:r>
            <a:r>
              <a:rPr lang="en-US" sz="2600" dirty="0" err="1"/>
              <a:t>berkompromi</a:t>
            </a:r>
            <a:r>
              <a:rPr lang="en-US" sz="2600" dirty="0"/>
              <a:t> </a:t>
            </a:r>
            <a:r>
              <a:rPr lang="en-US" sz="2600" dirty="0" err="1"/>
              <a:t>terhadap</a:t>
            </a:r>
            <a:r>
              <a:rPr lang="en-US" sz="2600" dirty="0"/>
              <a:t> </a:t>
            </a:r>
            <a:r>
              <a:rPr lang="en-US" sz="2600" dirty="0" err="1"/>
              <a:t>dorongan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tuntutan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kenyataan</a:t>
            </a:r>
            <a:endParaRPr lang="en-US" sz="2600" dirty="0"/>
          </a:p>
          <a:p>
            <a:pPr marL="609600" indent="-609600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963612"/>
          </a:xfrm>
        </p:spPr>
        <p:txBody>
          <a:bodyPr/>
          <a:lstStyle/>
          <a:p>
            <a:r>
              <a:rPr lang="en-US" dirty="0" err="1"/>
              <a:t>Variasi-Variasi</a:t>
            </a:r>
            <a:r>
              <a:rPr lang="en-US" dirty="0"/>
              <a:t> CAT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CAT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versi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latar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. </a:t>
            </a:r>
            <a:r>
              <a:rPr lang="en-US" sz="2400" dirty="0" err="1"/>
              <a:t>Misal</a:t>
            </a:r>
            <a:r>
              <a:rPr lang="en-US" sz="2400" dirty="0"/>
              <a:t>: CAT </a:t>
            </a:r>
            <a:r>
              <a:rPr lang="en-US" sz="2400" dirty="0" err="1"/>
              <a:t>versi</a:t>
            </a:r>
            <a:r>
              <a:rPr lang="en-US" sz="2400" dirty="0"/>
              <a:t> </a:t>
            </a:r>
            <a:r>
              <a:rPr lang="en-US" sz="2400" dirty="0" err="1"/>
              <a:t>Perancis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CAT </a:t>
            </a:r>
            <a:r>
              <a:rPr lang="en-US" sz="2400" dirty="0" err="1"/>
              <a:t>versi</a:t>
            </a:r>
            <a:r>
              <a:rPr lang="en-US" sz="2400" dirty="0"/>
              <a:t> Indonesia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7-10 </a:t>
            </a:r>
            <a:r>
              <a:rPr lang="en-US" sz="2400" dirty="0" err="1"/>
              <a:t>tahun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intelegensi</a:t>
            </a:r>
            <a:r>
              <a:rPr lang="en-US" sz="2400" dirty="0"/>
              <a:t> yang </a:t>
            </a:r>
            <a:r>
              <a:rPr lang="en-US" sz="2400" dirty="0" err="1"/>
              <a:t>adekwat</a:t>
            </a:r>
            <a:r>
              <a:rPr lang="en-US" sz="2400" dirty="0"/>
              <a:t> (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) </a:t>
            </a:r>
            <a:r>
              <a:rPr lang="en-US" sz="2400" dirty="0" err="1"/>
              <a:t>dikembangkan</a:t>
            </a:r>
            <a:r>
              <a:rPr lang="en-US" sz="2400" dirty="0"/>
              <a:t> The </a:t>
            </a:r>
            <a:r>
              <a:rPr lang="en-US" sz="2400" i="1" dirty="0"/>
              <a:t>CAT-H </a:t>
            </a:r>
            <a:r>
              <a:rPr lang="en-US" sz="2400" dirty="0"/>
              <a:t>(</a:t>
            </a:r>
            <a:r>
              <a:rPr lang="en-US" sz="2400" i="1" dirty="0"/>
              <a:t>Human Modification of Children Apperception Test</a:t>
            </a:r>
            <a:r>
              <a:rPr lang="en-US" sz="2400" dirty="0"/>
              <a:t>) </a:t>
            </a:r>
            <a:r>
              <a:rPr lang="en-US" sz="2400" dirty="0" err="1"/>
              <a:t>oleh</a:t>
            </a:r>
            <a:r>
              <a:rPr lang="en-US" sz="2400" dirty="0"/>
              <a:t> L. </a:t>
            </a:r>
            <a:r>
              <a:rPr lang="en-US" sz="2400" dirty="0" err="1"/>
              <a:t>Bellak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Sonya S. </a:t>
            </a:r>
            <a:r>
              <a:rPr lang="en-US" sz="2400" dirty="0" err="1"/>
              <a:t>Bellak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(</a:t>
            </a:r>
            <a:r>
              <a:rPr lang="en-US" sz="2400" dirty="0" err="1"/>
              <a:t>misal</a:t>
            </a:r>
            <a:r>
              <a:rPr lang="en-US" sz="2400" dirty="0"/>
              <a:t>: </a:t>
            </a:r>
            <a:r>
              <a:rPr lang="en-US" sz="2400" dirty="0" err="1"/>
              <a:t>anak</a:t>
            </a:r>
            <a:r>
              <a:rPr lang="en-US" sz="2400" dirty="0"/>
              <a:t> yang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cacat</a:t>
            </a:r>
            <a:r>
              <a:rPr lang="en-US" sz="2400" dirty="0"/>
              <a:t> </a:t>
            </a:r>
            <a:r>
              <a:rPr lang="en-US" sz="2400" dirty="0" err="1"/>
              <a:t>permanen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yang </a:t>
            </a:r>
            <a:r>
              <a:rPr lang="en-US" sz="2400" dirty="0" err="1"/>
              <a:t>menetap</a:t>
            </a:r>
            <a:r>
              <a:rPr lang="en-US" sz="2400" dirty="0"/>
              <a:t>), L. </a:t>
            </a:r>
            <a:r>
              <a:rPr lang="en-US" sz="2400" dirty="0" err="1"/>
              <a:t>Bellak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Sonya S. </a:t>
            </a:r>
            <a:r>
              <a:rPr lang="en-US" sz="2400" dirty="0" err="1"/>
              <a:t>Bellak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The CAT- S       </a:t>
            </a:r>
            <a:r>
              <a:rPr lang="en-US" sz="2400" i="1" dirty="0"/>
              <a:t>(A </a:t>
            </a:r>
            <a:r>
              <a:rPr lang="en-US" sz="2400" i="1" dirty="0" err="1"/>
              <a:t>Suplement</a:t>
            </a:r>
            <a:r>
              <a:rPr lang="en-US" sz="2400" i="1" dirty="0"/>
              <a:t> to  the</a:t>
            </a:r>
            <a:r>
              <a:rPr lang="en-US" sz="2400" dirty="0"/>
              <a:t> </a:t>
            </a:r>
            <a:r>
              <a:rPr lang="en-US" sz="2400" i="1" dirty="0"/>
              <a:t>Children Apperception Test)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/>
              <a:t>Sekian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Terima</a:t>
            </a:r>
            <a:r>
              <a:rPr lang="en-US" sz="4800" dirty="0"/>
              <a:t> </a:t>
            </a:r>
            <a:r>
              <a:rPr lang="en-US" sz="4800" dirty="0" err="1"/>
              <a:t>Kasih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 err="1"/>
              <a:t>Atas</a:t>
            </a:r>
            <a:r>
              <a:rPr lang="en-US" sz="4800" dirty="0"/>
              <a:t> </a:t>
            </a:r>
            <a:r>
              <a:rPr lang="en-US" sz="4800" dirty="0" err="1"/>
              <a:t>Partisipasi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Kehadirannya</a:t>
            </a:r>
            <a:endParaRPr lang="en-US" sz="4800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: </a:t>
            </a:r>
          </a:p>
          <a:p>
            <a:r>
              <a:rPr lang="id-ID" dirty="0" smtClean="0"/>
              <a:t>Reliabilitas dan Validitas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/>
              <a:t>Dasar Pemikiran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Kepribadian seseorang dapat tampak melalui persepsinya: Keunikan indv. dalam memberikan respon terhadap stimuli </a:t>
            </a:r>
            <a:r>
              <a:rPr lang="en-US" sz="2400">
                <a:sym typeface="Wingdings" pitchFamily="2" charset="2"/>
              </a:rPr>
              <a:t> kesimpulan kepribadian indv.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Pilihan gambar yang tampak dalam CAT mewakili ide mengenai permasalahan, situasi, dan, peran yang relevan dengan anak. Misal: gambar dengan topik makan, bab dan bak, dan tidur, dll.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Mengenai pilihan gambar binatang: anak-anak lebih siap berhubungan dengan binatang daripada manusia, karena di mata anak-anak binatang tampak ‘ lebih kecil’ daripada orang dewasa </a:t>
            </a:r>
            <a:r>
              <a:rPr lang="en-US" sz="2400">
                <a:sym typeface="Wingdings" pitchFamily="2" charset="2"/>
              </a:rPr>
              <a:t> binatang punya peranan penting dalam fantasi anak</a:t>
            </a:r>
            <a:endParaRPr 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87412"/>
          </a:xfrm>
        </p:spPr>
        <p:txBody>
          <a:bodyPr/>
          <a:lstStyle/>
          <a:p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Klien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Aft>
                <a:spcPts val="600"/>
              </a:spcAft>
            </a:pP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umum</a:t>
            </a:r>
            <a:r>
              <a:rPr lang="en-US" sz="2500" dirty="0"/>
              <a:t>, CAT </a:t>
            </a:r>
            <a:r>
              <a:rPr lang="en-US" sz="2500" dirty="0" err="1"/>
              <a:t>digunakan</a:t>
            </a:r>
            <a:r>
              <a:rPr lang="en-US" sz="2500" dirty="0"/>
              <a:t> </a:t>
            </a:r>
            <a:r>
              <a:rPr lang="en-US" sz="2500" dirty="0" err="1"/>
              <a:t>oleh</a:t>
            </a:r>
            <a:r>
              <a:rPr lang="en-US" sz="2500" dirty="0"/>
              <a:t> </a:t>
            </a:r>
            <a:r>
              <a:rPr lang="en-US" sz="2500" dirty="0" err="1"/>
              <a:t>anak</a:t>
            </a:r>
            <a:r>
              <a:rPr lang="en-US" sz="2500" dirty="0"/>
              <a:t> </a:t>
            </a:r>
            <a:r>
              <a:rPr lang="en-US" sz="2500" dirty="0" err="1"/>
              <a:t>usia</a:t>
            </a:r>
            <a:r>
              <a:rPr lang="en-US" sz="2500" dirty="0"/>
              <a:t>    3 – 10 </a:t>
            </a:r>
            <a:r>
              <a:rPr lang="en-US" sz="2500" dirty="0" err="1"/>
              <a:t>tahun</a:t>
            </a:r>
            <a:endParaRPr lang="en-US" sz="2500" dirty="0"/>
          </a:p>
          <a:p>
            <a:pPr marL="533400" indent="-533400">
              <a:lnSpc>
                <a:spcPct val="90000"/>
              </a:lnSpc>
              <a:spcAft>
                <a:spcPts val="600"/>
              </a:spcAft>
            </a:pPr>
            <a:r>
              <a:rPr lang="en-US" sz="2500" dirty="0"/>
              <a:t>TAT </a:t>
            </a:r>
            <a:r>
              <a:rPr lang="en-US" sz="2500" dirty="0" err="1"/>
              <a:t>digunakan</a:t>
            </a:r>
            <a:r>
              <a:rPr lang="en-US" sz="2500" dirty="0"/>
              <a:t> </a:t>
            </a:r>
            <a:r>
              <a:rPr lang="en-US" sz="2500" dirty="0" err="1"/>
              <a:t>oleh</a:t>
            </a:r>
            <a:r>
              <a:rPr lang="en-US" sz="2500" dirty="0"/>
              <a:t> </a:t>
            </a:r>
            <a:r>
              <a:rPr lang="en-US" sz="2500" dirty="0" err="1"/>
              <a:t>indv</a:t>
            </a:r>
            <a:r>
              <a:rPr lang="en-US" sz="2500" dirty="0"/>
              <a:t>. </a:t>
            </a:r>
            <a:r>
              <a:rPr lang="en-US" sz="2500" dirty="0" err="1"/>
              <a:t>Usia</a:t>
            </a:r>
            <a:r>
              <a:rPr lang="en-US" sz="2500" dirty="0"/>
              <a:t> 7 </a:t>
            </a:r>
            <a:r>
              <a:rPr lang="en-US" sz="2500" dirty="0" err="1"/>
              <a:t>tahun</a:t>
            </a:r>
            <a:r>
              <a:rPr lang="en-US" sz="2500" dirty="0"/>
              <a:t> </a:t>
            </a:r>
            <a:r>
              <a:rPr lang="en-US" sz="2500" dirty="0" err="1"/>
              <a:t>ke</a:t>
            </a:r>
            <a:r>
              <a:rPr lang="en-US" sz="2500" dirty="0"/>
              <a:t> </a:t>
            </a:r>
            <a:r>
              <a:rPr lang="en-US" sz="2500" dirty="0" err="1"/>
              <a:t>atas</a:t>
            </a:r>
            <a:endParaRPr lang="en-US" sz="2500" dirty="0"/>
          </a:p>
          <a:p>
            <a:pPr marL="533400" indent="-533400">
              <a:lnSpc>
                <a:spcPct val="90000"/>
              </a:lnSpc>
              <a:spcAft>
                <a:spcPts val="600"/>
              </a:spcAft>
            </a:pPr>
            <a:r>
              <a:rPr lang="en-US" sz="2500" dirty="0" err="1"/>
              <a:t>Usia</a:t>
            </a:r>
            <a:r>
              <a:rPr lang="en-US" sz="2500" dirty="0"/>
              <a:t> mental </a:t>
            </a:r>
            <a:r>
              <a:rPr lang="en-US" sz="2500" dirty="0" err="1"/>
              <a:t>anak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panduan</a:t>
            </a:r>
            <a:r>
              <a:rPr lang="en-US" sz="2500" dirty="0"/>
              <a:t> </a:t>
            </a:r>
            <a:r>
              <a:rPr lang="en-US" sz="2500" dirty="0" err="1"/>
              <a:t>penggunaan</a:t>
            </a:r>
            <a:r>
              <a:rPr lang="en-US" sz="2500" dirty="0"/>
              <a:t> CAT </a:t>
            </a:r>
            <a:r>
              <a:rPr lang="en-US" sz="2500" dirty="0" err="1"/>
              <a:t>atau</a:t>
            </a:r>
            <a:r>
              <a:rPr lang="en-US" sz="2500" dirty="0"/>
              <a:t> TAT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anak</a:t>
            </a:r>
            <a:r>
              <a:rPr lang="en-US" sz="2500" dirty="0"/>
              <a:t>. </a:t>
            </a:r>
            <a:endParaRPr lang="id-ID" sz="2500" dirty="0" smtClean="0"/>
          </a:p>
          <a:p>
            <a:pPr marL="533400" indent="-533400">
              <a:lnSpc>
                <a:spcPct val="90000"/>
              </a:lnSpc>
              <a:spcAft>
                <a:spcPts val="600"/>
              </a:spcAft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Misal</a:t>
            </a:r>
            <a:r>
              <a:rPr lang="en-US" sz="2400" dirty="0"/>
              <a:t>: </a:t>
            </a:r>
          </a:p>
          <a:p>
            <a:pPr marL="892800" indent="-360000">
              <a:lnSpc>
                <a:spcPct val="90000"/>
              </a:lnSpc>
              <a:spcAft>
                <a:spcPts val="600"/>
              </a:spcAft>
              <a:buFontTx/>
              <a:buAutoNum type="alphaLcPeriod"/>
            </a:pPr>
            <a:r>
              <a:rPr lang="en-US" sz="2400" dirty="0" err="1"/>
              <a:t>Lala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CA= 2 </a:t>
            </a:r>
            <a:r>
              <a:rPr lang="en-US" sz="2400" dirty="0" err="1"/>
              <a:t>tahun</a:t>
            </a:r>
            <a:r>
              <a:rPr lang="en-US" sz="2400" dirty="0"/>
              <a:t> 6 </a:t>
            </a:r>
            <a:r>
              <a:rPr lang="en-US" sz="2400" dirty="0" err="1"/>
              <a:t>bulan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lancar</a:t>
            </a:r>
            <a:r>
              <a:rPr lang="en-US" sz="2400" dirty="0"/>
              <a:t> </a:t>
            </a:r>
            <a:r>
              <a:rPr lang="en-US" sz="2400" dirty="0" err="1"/>
              <a:t>bicara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MA=3 </a:t>
            </a:r>
            <a:r>
              <a:rPr lang="en-US" sz="2400" dirty="0" err="1"/>
              <a:t>tahun</a:t>
            </a:r>
            <a:r>
              <a:rPr lang="en-US" sz="2400" dirty="0"/>
              <a:t> 6 </a:t>
            </a:r>
            <a:r>
              <a:rPr lang="en-US" sz="2400" dirty="0" err="1"/>
              <a:t>bulan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Lala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sesuai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menggunakan</a:t>
            </a:r>
            <a:r>
              <a:rPr lang="en-US" sz="2400" dirty="0">
                <a:sym typeface="Wingdings" pitchFamily="2" charset="2"/>
              </a:rPr>
              <a:t> CAT</a:t>
            </a:r>
          </a:p>
          <a:p>
            <a:pPr marL="892800" indent="-360000">
              <a:lnSpc>
                <a:spcPct val="90000"/>
              </a:lnSpc>
              <a:spcAft>
                <a:spcPts val="600"/>
              </a:spcAft>
              <a:buFontTx/>
              <a:buAutoNum type="alphaLcPeriod"/>
            </a:pPr>
            <a:r>
              <a:rPr lang="en-US" sz="2400" dirty="0" err="1"/>
              <a:t>Bimo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CA= 8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MA= 11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Bimo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disarankan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menggunakan</a:t>
            </a:r>
            <a:r>
              <a:rPr lang="en-US" sz="2400" dirty="0">
                <a:sym typeface="Wingdings" pitchFamily="2" charset="2"/>
              </a:rPr>
              <a:t> TAT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58812"/>
          </a:xfrm>
        </p:spPr>
        <p:txBody>
          <a:bodyPr/>
          <a:lstStyle/>
          <a:p>
            <a:r>
              <a:rPr lang="en-US" sz="3600" dirty="0" err="1"/>
              <a:t>Administrasi</a:t>
            </a:r>
            <a:r>
              <a:rPr lang="en-US" sz="3600" dirty="0"/>
              <a:t> CAT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360000" indent="-360000">
              <a:lnSpc>
                <a:spcPct val="80000"/>
              </a:lnSpc>
            </a:pP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!</a:t>
            </a:r>
          </a:p>
          <a:p>
            <a:pPr marL="720000" indent="-360000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US" sz="2400" i="1" dirty="0"/>
              <a:t>Rapport </a:t>
            </a:r>
            <a:r>
              <a:rPr lang="en-US" sz="2400" dirty="0"/>
              <a:t>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sama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setiap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anak</a:t>
            </a:r>
            <a:r>
              <a:rPr lang="en-US" sz="2400" dirty="0">
                <a:sym typeface="Wingdings" pitchFamily="2" charset="2"/>
              </a:rPr>
              <a:t>. CAT </a:t>
            </a:r>
            <a:r>
              <a:rPr lang="en-US" sz="2400" dirty="0" err="1">
                <a:sym typeface="Wingdings" pitchFamily="2" charset="2"/>
              </a:rPr>
              <a:t>lebih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baik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disajikan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anak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dalam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bentuk</a:t>
            </a:r>
            <a:r>
              <a:rPr lang="en-US" sz="2400" dirty="0">
                <a:sym typeface="Wingdings" pitchFamily="2" charset="2"/>
              </a:rPr>
              <a:t> ‘</a:t>
            </a:r>
            <a:r>
              <a:rPr lang="en-US" sz="2400" dirty="0" err="1">
                <a:sym typeface="Wingdings" pitchFamily="2" charset="2"/>
              </a:rPr>
              <a:t>seperti</a:t>
            </a:r>
            <a:r>
              <a:rPr lang="en-US" sz="2400" dirty="0">
                <a:sym typeface="Wingdings" pitchFamily="2" charset="2"/>
              </a:rPr>
              <a:t>’ </a:t>
            </a:r>
            <a:r>
              <a:rPr lang="en-US" sz="2400" dirty="0" err="1">
                <a:sym typeface="Wingdings" pitchFamily="2" charset="2"/>
              </a:rPr>
              <a:t>permainan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bukan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tes</a:t>
            </a:r>
            <a:r>
              <a:rPr lang="en-US" sz="2400" dirty="0">
                <a:sym typeface="Wingdings" pitchFamily="2" charset="2"/>
              </a:rPr>
              <a:t>. </a:t>
            </a:r>
            <a:r>
              <a:rPr lang="en-US" sz="2400" dirty="0" err="1">
                <a:sym typeface="Wingdings" pitchFamily="2" charset="2"/>
              </a:rPr>
              <a:t>Sebelum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mulai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ajak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anak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bicara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mengenai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binatang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bermain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boneka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binatang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dll</a:t>
            </a:r>
            <a:r>
              <a:rPr lang="en-US" sz="2400" dirty="0">
                <a:sym typeface="Wingdings" pitchFamily="2" charset="2"/>
              </a:rPr>
              <a:t>.</a:t>
            </a:r>
          </a:p>
          <a:p>
            <a:pPr marL="720000" indent="-360000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US" sz="2400" dirty="0" err="1">
                <a:sym typeface="Wingdings" pitchFamily="2" charset="2"/>
              </a:rPr>
              <a:t>Pemberian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instruksi</a:t>
            </a:r>
            <a:r>
              <a:rPr lang="en-US" sz="2400" dirty="0">
                <a:sym typeface="Wingdings" pitchFamily="2" charset="2"/>
              </a:rPr>
              <a:t>: </a:t>
            </a:r>
            <a:r>
              <a:rPr lang="en-US" sz="2400" dirty="0" err="1">
                <a:sym typeface="Wingdings" pitchFamily="2" charset="2"/>
              </a:rPr>
              <a:t>katakan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anak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bahwa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ia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melakukan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permainan</a:t>
            </a:r>
            <a:r>
              <a:rPr lang="en-US" sz="2400" dirty="0">
                <a:sym typeface="Wingdings" pitchFamily="2" charset="2"/>
              </a:rPr>
              <a:t>, yang </a:t>
            </a:r>
            <a:r>
              <a:rPr lang="en-US" sz="2400" dirty="0" err="1">
                <a:sym typeface="Wingdings" pitchFamily="2" charset="2"/>
              </a:rPr>
              <a:t>mana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ia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diminta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untuk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bercerita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mengenai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suatu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gambar</a:t>
            </a:r>
            <a:r>
              <a:rPr lang="en-US" sz="2400" dirty="0">
                <a:sym typeface="Wingdings" pitchFamily="2" charset="2"/>
              </a:rPr>
              <a:t> (</a:t>
            </a:r>
            <a:r>
              <a:rPr lang="en-US" sz="2400" dirty="0" err="1">
                <a:sym typeface="Wingdings" pitchFamily="2" charset="2"/>
              </a:rPr>
              <a:t>yakinkan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anak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bahwa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ini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bukan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tes</a:t>
            </a:r>
            <a:r>
              <a:rPr lang="en-US" sz="2400" dirty="0">
                <a:sym typeface="Wingdings" pitchFamily="2" charset="2"/>
              </a:rPr>
              <a:t>). </a:t>
            </a:r>
            <a:r>
              <a:rPr lang="en-US" sz="2400" dirty="0" err="1">
                <a:sym typeface="Wingdings" pitchFamily="2" charset="2"/>
              </a:rPr>
              <a:t>Selama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bercerita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mengenai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gambar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tanyakan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anak</a:t>
            </a:r>
            <a:r>
              <a:rPr lang="en-US" sz="2400" dirty="0">
                <a:sym typeface="Wingdings" pitchFamily="2" charset="2"/>
              </a:rPr>
              <a:t>: </a:t>
            </a:r>
            <a:r>
              <a:rPr lang="en-US" sz="2400" dirty="0" err="1">
                <a:sym typeface="Wingdings" pitchFamily="2" charset="2"/>
              </a:rPr>
              <a:t>apa</a:t>
            </a:r>
            <a:r>
              <a:rPr lang="en-US" sz="2400" dirty="0">
                <a:sym typeface="Wingdings" pitchFamily="2" charset="2"/>
              </a:rPr>
              <a:t> yang </a:t>
            </a:r>
            <a:r>
              <a:rPr lang="en-US" sz="2400" dirty="0" err="1">
                <a:sym typeface="Wingdings" pitchFamily="2" charset="2"/>
              </a:rPr>
              <a:t>dilakukan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binatang</a:t>
            </a:r>
            <a:r>
              <a:rPr lang="id-ID" sz="2400" dirty="0" smtClean="0">
                <a:sym typeface="Wingdings" pitchFamily="2" charset="2"/>
              </a:rPr>
              <a:t>2 </a:t>
            </a:r>
            <a:r>
              <a:rPr lang="en-US" sz="2400" dirty="0" err="1" smtClean="0">
                <a:sym typeface="Wingdings" pitchFamily="2" charset="2"/>
              </a:rPr>
              <a:t>tersebut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apa</a:t>
            </a:r>
            <a:r>
              <a:rPr lang="en-US" sz="2400" dirty="0">
                <a:sym typeface="Wingdings" pitchFamily="2" charset="2"/>
              </a:rPr>
              <a:t> yang </a:t>
            </a:r>
            <a:r>
              <a:rPr lang="en-US" sz="2400" dirty="0" err="1">
                <a:sym typeface="Wingdings" pitchFamily="2" charset="2"/>
              </a:rPr>
              <a:t>terjadi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sebelumnya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sesudahnya</a:t>
            </a:r>
            <a:r>
              <a:rPr lang="en-US" sz="2400" dirty="0">
                <a:sym typeface="Wingdings" pitchFamily="2" charset="2"/>
              </a:rPr>
              <a:t>.  </a:t>
            </a:r>
            <a:r>
              <a:rPr lang="en-US" sz="2400" dirty="0" err="1">
                <a:sym typeface="Wingdings" pitchFamily="2" charset="2"/>
              </a:rPr>
              <a:t>Setelah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semuanya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selesai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dapat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ditanyakan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juga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mengenai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alasan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anak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memberi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nama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usia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tempat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terkait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dengan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ceritanya</a:t>
            </a:r>
            <a:endParaRPr lang="en-US" sz="24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243887" cy="582612"/>
          </a:xfrm>
        </p:spPr>
        <p:txBody>
          <a:bodyPr/>
          <a:lstStyle/>
          <a:p>
            <a:pPr algn="l"/>
            <a:r>
              <a:rPr lang="en-US" sz="2400" dirty="0" err="1"/>
              <a:t>Lanjutan</a:t>
            </a:r>
            <a:r>
              <a:rPr lang="en-US" sz="2400" dirty="0"/>
              <a:t> </a:t>
            </a:r>
            <a:r>
              <a:rPr lang="en-US" sz="2400" dirty="0" err="1"/>
              <a:t>Administrasi</a:t>
            </a:r>
            <a:r>
              <a:rPr lang="en-US" sz="2400" dirty="0"/>
              <a:t> CAT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marL="360000" indent="-360000">
              <a:lnSpc>
                <a:spcPct val="80000"/>
              </a:lnSpc>
              <a:spcAft>
                <a:spcPts val="600"/>
              </a:spcAft>
            </a:pPr>
            <a:r>
              <a:rPr lang="en-US" sz="2400" dirty="0" err="1"/>
              <a:t>Alat-alat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:</a:t>
            </a:r>
          </a:p>
          <a:p>
            <a:pPr marL="720000" indent="-360000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US" sz="2400" dirty="0"/>
              <a:t>1 set </a:t>
            </a:r>
            <a:r>
              <a:rPr lang="en-US" sz="2400" dirty="0" err="1"/>
              <a:t>kartu</a:t>
            </a:r>
            <a:r>
              <a:rPr lang="en-US" sz="2400" dirty="0"/>
              <a:t> </a:t>
            </a:r>
            <a:r>
              <a:rPr lang="en-US" sz="2400" i="1" dirty="0"/>
              <a:t>CAT                                                         </a:t>
            </a:r>
            <a:r>
              <a:rPr lang="en-US" sz="2400" dirty="0"/>
              <a:t>(</a:t>
            </a:r>
            <a:r>
              <a:rPr lang="en-US" sz="2400" dirty="0" err="1"/>
              <a:t>tdd</a:t>
            </a:r>
            <a:r>
              <a:rPr lang="en-US" sz="2400" dirty="0"/>
              <a:t>. 10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binatang</a:t>
            </a:r>
            <a:r>
              <a:rPr lang="en-US" sz="2400" dirty="0"/>
              <a:t>)</a:t>
            </a:r>
          </a:p>
          <a:p>
            <a:pPr marL="720000" indent="-360000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US" sz="2400" dirty="0" err="1"/>
              <a:t>Perekam</a:t>
            </a:r>
            <a:r>
              <a:rPr lang="en-US" sz="2400" dirty="0"/>
              <a:t> (</a:t>
            </a:r>
            <a:r>
              <a:rPr lang="en-US" sz="2400" dirty="0" err="1"/>
              <a:t>rekorder</a:t>
            </a:r>
            <a:r>
              <a:rPr lang="en-US" sz="2400" dirty="0"/>
              <a:t>)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kertas+pensil</a:t>
            </a:r>
            <a:endParaRPr lang="en-US" sz="2400" dirty="0"/>
          </a:p>
          <a:p>
            <a:pPr marL="720000" indent="-360000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US" sz="2400" dirty="0" err="1"/>
              <a:t>Meja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kursi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anak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tester </a:t>
            </a:r>
            <a:r>
              <a:rPr lang="en-US" sz="2400" dirty="0" err="1">
                <a:sym typeface="Wingdings" pitchFamily="2" charset="2"/>
              </a:rPr>
              <a:t>boleh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duduk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berhadapan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tester </a:t>
            </a:r>
            <a:r>
              <a:rPr lang="en-US" sz="2400" dirty="0" err="1">
                <a:sym typeface="Wingdings" pitchFamily="2" charset="2"/>
              </a:rPr>
              <a:t>duduk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sebelah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kanan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anak</a:t>
            </a:r>
            <a:endParaRPr lang="en-US" sz="2400" dirty="0">
              <a:sym typeface="Wingdings" pitchFamily="2" charset="2"/>
            </a:endParaRPr>
          </a:p>
          <a:p>
            <a:pPr marL="360000" indent="-360000">
              <a:lnSpc>
                <a:spcPct val="80000"/>
              </a:lnSpc>
              <a:spcAft>
                <a:spcPts val="600"/>
              </a:spcAft>
            </a:pPr>
            <a:r>
              <a:rPr lang="en-US" sz="2400" dirty="0" err="1"/>
              <a:t>Penerangan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memadai</a:t>
            </a:r>
            <a:r>
              <a:rPr lang="en-US" sz="2400" dirty="0"/>
              <a:t>, agar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.</a:t>
            </a:r>
          </a:p>
          <a:p>
            <a:pPr marL="360000" indent="-360000">
              <a:lnSpc>
                <a:spcPct val="80000"/>
              </a:lnSpc>
              <a:spcAft>
                <a:spcPts val="600"/>
              </a:spcAft>
            </a:pPr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administrasi</a:t>
            </a:r>
            <a:r>
              <a:rPr lang="en-US" sz="2400" dirty="0"/>
              <a:t> CAT </a:t>
            </a:r>
            <a:r>
              <a:rPr lang="en-US" sz="2400" dirty="0" err="1"/>
              <a:t>tiba</a:t>
            </a:r>
            <a:endParaRPr lang="en-US" sz="2400" dirty="0"/>
          </a:p>
          <a:p>
            <a:pPr marL="360000" indent="-360000">
              <a:lnSpc>
                <a:spcPct val="80000"/>
              </a:lnSpc>
              <a:spcAft>
                <a:spcPts val="600"/>
              </a:spcAft>
            </a:pPr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lupa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observasi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pencatatan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yang </a:t>
            </a:r>
            <a:r>
              <a:rPr lang="en-US" sz="2400" dirty="0" err="1"/>
              <a:t>khusus</a:t>
            </a:r>
            <a:r>
              <a:rPr lang="en-US" sz="2400" dirty="0"/>
              <a:t> (</a:t>
            </a:r>
            <a:r>
              <a:rPr lang="en-US" sz="2400" dirty="0" err="1"/>
              <a:t>misal</a:t>
            </a:r>
            <a:r>
              <a:rPr lang="en-US" sz="2400" dirty="0"/>
              <a:t>: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tertunda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kartu</a:t>
            </a:r>
            <a:r>
              <a:rPr lang="en-US" sz="2400" dirty="0"/>
              <a:t> </a:t>
            </a:r>
            <a:r>
              <a:rPr lang="en-US" sz="2400" dirty="0" err="1"/>
              <a:t>ttt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Gambar-Gambar</a:t>
            </a:r>
            <a:r>
              <a:rPr lang="en-US" sz="3200" dirty="0"/>
              <a:t> CAT </a:t>
            </a:r>
            <a:r>
              <a:rPr lang="en-US" sz="3200" dirty="0" err="1"/>
              <a:t>dan</a:t>
            </a:r>
            <a:r>
              <a:rPr lang="en-US" sz="3200" dirty="0"/>
              <a:t> Stimulus yang </a:t>
            </a:r>
            <a:r>
              <a:rPr lang="en-US" sz="3200" dirty="0" err="1"/>
              <a:t>Dimunculkan</a:t>
            </a:r>
            <a:endParaRPr lang="en-US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err="1"/>
              <a:t>Anak-anak</a:t>
            </a:r>
            <a:r>
              <a:rPr lang="en-US" sz="2800" dirty="0"/>
              <a:t> </a:t>
            </a:r>
            <a:r>
              <a:rPr lang="en-US" sz="2800" dirty="0" err="1"/>
              <a:t>ayam</a:t>
            </a:r>
            <a:r>
              <a:rPr lang="en-US" sz="2800" dirty="0"/>
              <a:t> </a:t>
            </a:r>
            <a:r>
              <a:rPr lang="en-US" sz="2800" dirty="0" err="1"/>
              <a:t>duduk</a:t>
            </a:r>
            <a:r>
              <a:rPr lang="en-US" sz="2800" dirty="0"/>
              <a:t> </a:t>
            </a:r>
            <a:r>
              <a:rPr lang="en-US" sz="2800" dirty="0" err="1"/>
              <a:t>mengelilingi</a:t>
            </a:r>
            <a:r>
              <a:rPr lang="en-US" sz="2800" dirty="0"/>
              <a:t> </a:t>
            </a:r>
            <a:r>
              <a:rPr lang="en-US" sz="2800" dirty="0" err="1"/>
              <a:t>meja</a:t>
            </a:r>
            <a:r>
              <a:rPr lang="en-US" sz="2800" dirty="0"/>
              <a:t>,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mangkuk</a:t>
            </a:r>
            <a:r>
              <a:rPr lang="en-US" sz="2800" dirty="0"/>
              <a:t> </a:t>
            </a:r>
            <a:r>
              <a:rPr lang="en-US" sz="2800" dirty="0" err="1"/>
              <a:t>berisi</a:t>
            </a:r>
            <a:r>
              <a:rPr lang="en-US" sz="2800" dirty="0"/>
              <a:t> </a:t>
            </a:r>
            <a:r>
              <a:rPr lang="en-US" sz="2800" dirty="0" err="1"/>
              <a:t>makanan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depannya</a:t>
            </a:r>
            <a:r>
              <a:rPr lang="en-US" sz="2800" dirty="0"/>
              <a:t>.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lain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seekor</a:t>
            </a:r>
            <a:r>
              <a:rPr lang="en-US" sz="2800" dirty="0"/>
              <a:t> </a:t>
            </a:r>
            <a:r>
              <a:rPr lang="en-US" sz="2800" dirty="0" err="1"/>
              <a:t>ayam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/>
              <a:t> </a:t>
            </a:r>
            <a:r>
              <a:rPr lang="en-US" sz="2800" dirty="0" err="1"/>
              <a:t>respon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makan</a:t>
            </a:r>
            <a:r>
              <a:rPr lang="en-US" sz="2800" dirty="0"/>
              <a:t>, </a:t>
            </a:r>
            <a:r>
              <a:rPr lang="en-US" sz="2800" dirty="0" err="1"/>
              <a:t>makanan</a:t>
            </a:r>
            <a:r>
              <a:rPr lang="en-US" sz="2800" dirty="0"/>
              <a:t>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hadiah</a:t>
            </a:r>
            <a:r>
              <a:rPr lang="en-US" sz="2800" dirty="0"/>
              <a:t>/ </a:t>
            </a:r>
            <a:r>
              <a:rPr lang="en-US" sz="2800" dirty="0" err="1"/>
              <a:t>hukuman</a:t>
            </a:r>
            <a:r>
              <a:rPr lang="en-US" sz="2800" dirty="0"/>
              <a:t>, </a:t>
            </a:r>
            <a:r>
              <a:rPr lang="en-US" sz="2800" i="1" dirty="0"/>
              <a:t>sibling rivalry, </a:t>
            </a:r>
            <a:r>
              <a:rPr lang="en-US" sz="2800" dirty="0" err="1"/>
              <a:t>masalah</a:t>
            </a:r>
            <a:r>
              <a:rPr lang="en-US" sz="2800" dirty="0"/>
              <a:t> oral</a:t>
            </a:r>
            <a:endParaRPr lang="en-US" sz="2800" i="1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err="1"/>
              <a:t>Seekor</a:t>
            </a:r>
            <a:r>
              <a:rPr lang="en-US" sz="2800" dirty="0"/>
              <a:t> </a:t>
            </a:r>
            <a:r>
              <a:rPr lang="en-US" sz="2800" dirty="0" err="1"/>
              <a:t>kera</a:t>
            </a:r>
            <a:r>
              <a:rPr lang="en-US" sz="2800" dirty="0"/>
              <a:t> </a:t>
            </a:r>
            <a:r>
              <a:rPr lang="en-US" sz="2800" dirty="0" err="1"/>
              <a:t>menarik</a:t>
            </a:r>
            <a:r>
              <a:rPr lang="en-US" sz="2800" dirty="0"/>
              <a:t> </a:t>
            </a:r>
            <a:r>
              <a:rPr lang="en-US" sz="2800" dirty="0" err="1"/>
              <a:t>seutas</a:t>
            </a:r>
            <a:r>
              <a:rPr lang="en-US" sz="2800" dirty="0"/>
              <a:t> </a:t>
            </a:r>
            <a:r>
              <a:rPr lang="en-US" sz="2800" dirty="0" err="1"/>
              <a:t>tali</a:t>
            </a:r>
            <a:r>
              <a:rPr lang="en-US" sz="2800" dirty="0"/>
              <a:t> </a:t>
            </a:r>
            <a:r>
              <a:rPr lang="en-US" sz="2800" dirty="0" err="1"/>
              <a:t>sementara</a:t>
            </a:r>
            <a:r>
              <a:rPr lang="en-US" sz="2800" dirty="0"/>
              <a:t> </a:t>
            </a:r>
            <a:r>
              <a:rPr lang="en-US" sz="2800" dirty="0" err="1"/>
              <a:t>kera</a:t>
            </a:r>
            <a:r>
              <a:rPr lang="en-US" sz="2800" dirty="0"/>
              <a:t> lain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seekor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kera</a:t>
            </a:r>
            <a:r>
              <a:rPr lang="en-US" sz="2800" dirty="0"/>
              <a:t> </a:t>
            </a:r>
            <a:r>
              <a:rPr lang="en-US" sz="2800" dirty="0" err="1"/>
              <a:t>menarik</a:t>
            </a:r>
            <a:r>
              <a:rPr lang="en-US" sz="2800" dirty="0"/>
              <a:t> </a:t>
            </a:r>
            <a:r>
              <a:rPr lang="en-US" sz="2800" dirty="0" err="1"/>
              <a:t>tali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sisi</a:t>
            </a:r>
            <a:r>
              <a:rPr lang="en-US" sz="2800" dirty="0"/>
              <a:t> yang lain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ketakutan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anak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agresi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atau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pemenuhan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dari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agresi</a:t>
            </a:r>
            <a:r>
              <a:rPr lang="en-US" sz="2800" dirty="0">
                <a:sym typeface="Wingdings" pitchFamily="2" charset="2"/>
              </a:rPr>
              <a:t> yang </a:t>
            </a:r>
            <a:r>
              <a:rPr lang="en-US" sz="2800" dirty="0" err="1">
                <a:sym typeface="Wingdings" pitchFamily="2" charset="2"/>
              </a:rPr>
              <a:t>dimiliki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anak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atau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suatu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otonomi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58812"/>
          </a:xfrm>
        </p:spPr>
        <p:txBody>
          <a:bodyPr/>
          <a:lstStyle/>
          <a:p>
            <a:pPr algn="l"/>
            <a:r>
              <a:rPr lang="en-US" sz="2400" dirty="0" err="1"/>
              <a:t>Lanjutan</a:t>
            </a:r>
            <a:r>
              <a:rPr lang="en-US" sz="2400" dirty="0"/>
              <a:t> </a:t>
            </a:r>
            <a:r>
              <a:rPr lang="en-US" sz="2400" dirty="0" err="1" smtClean="0"/>
              <a:t>Gambar</a:t>
            </a:r>
            <a:r>
              <a:rPr lang="id-ID" sz="2400" dirty="0" smtClean="0"/>
              <a:t>2</a:t>
            </a:r>
            <a:r>
              <a:rPr lang="en-US" sz="2400" dirty="0" smtClean="0"/>
              <a:t> CAT</a:t>
            </a:r>
            <a:r>
              <a:rPr lang="id-ID" sz="2400" dirty="0" smtClean="0"/>
              <a:t>.....</a:t>
            </a:r>
            <a:endParaRPr lang="en-US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1331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800" dirty="0"/>
              <a:t>3. </a:t>
            </a:r>
            <a:r>
              <a:rPr lang="en-US" sz="2800" dirty="0" err="1"/>
              <a:t>Seekor</a:t>
            </a:r>
            <a:r>
              <a:rPr lang="en-US" sz="2800" dirty="0"/>
              <a:t> </a:t>
            </a:r>
            <a:r>
              <a:rPr lang="en-US" sz="2800" dirty="0" err="1"/>
              <a:t>singa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pipa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tongkat</a:t>
            </a:r>
            <a:r>
              <a:rPr lang="en-US" sz="2800" dirty="0"/>
              <a:t>, </a:t>
            </a:r>
            <a:r>
              <a:rPr lang="en-US" sz="2800" dirty="0" err="1"/>
              <a:t>duduk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kursi</a:t>
            </a:r>
            <a:r>
              <a:rPr lang="en-US" sz="2800" dirty="0"/>
              <a:t>,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pojok</a:t>
            </a:r>
            <a:r>
              <a:rPr lang="en-US" sz="2800" dirty="0"/>
              <a:t>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seekor</a:t>
            </a:r>
            <a:r>
              <a:rPr lang="en-US" sz="2800" dirty="0"/>
              <a:t> </a:t>
            </a:r>
            <a:r>
              <a:rPr lang="en-US" sz="2800" dirty="0" err="1"/>
              <a:t>tikus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lubang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figur</a:t>
            </a:r>
            <a:r>
              <a:rPr lang="en-US" sz="2800" dirty="0">
                <a:sym typeface="Wingdings" pitchFamily="2" charset="2"/>
              </a:rPr>
              <a:t> ayah </a:t>
            </a:r>
            <a:r>
              <a:rPr lang="en-US" sz="2800" dirty="0" err="1">
                <a:sym typeface="Wingdings" pitchFamily="2" charset="2"/>
              </a:rPr>
              <a:t>dan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anak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kecil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konflik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antara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penyesuaian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otonomi</a:t>
            </a:r>
            <a:endParaRPr lang="en-US" sz="2800" dirty="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ym typeface="Wingdings" pitchFamily="2" charset="2"/>
              </a:rPr>
              <a:t>4. </a:t>
            </a:r>
            <a:r>
              <a:rPr lang="en-US" sz="2800" dirty="0" err="1">
                <a:sym typeface="Wingdings" pitchFamily="2" charset="2"/>
              </a:rPr>
              <a:t>Seekor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rusa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mengangkat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keranjang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dengan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sebotol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susu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menggendong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seekor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bayi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dengan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sebuah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balon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botol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susu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seekor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anak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rusa</a:t>
            </a:r>
            <a:r>
              <a:rPr lang="en-US" sz="2800" dirty="0">
                <a:sym typeface="Wingdings" pitchFamily="2" charset="2"/>
              </a:rPr>
              <a:t> lain </a:t>
            </a:r>
            <a:r>
              <a:rPr lang="en-US" sz="2800" dirty="0" err="1">
                <a:sym typeface="Wingdings" pitchFamily="2" charset="2"/>
              </a:rPr>
              <a:t>sedang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naik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sepeda</a:t>
            </a:r>
            <a:r>
              <a:rPr lang="en-US" sz="2800" dirty="0">
                <a:sym typeface="Wingdings" pitchFamily="2" charset="2"/>
              </a:rPr>
              <a:t>  sibling rivalry, </a:t>
            </a:r>
            <a:r>
              <a:rPr lang="en-US" sz="2800" dirty="0" err="1">
                <a:sym typeface="Wingdings" pitchFamily="2" charset="2"/>
              </a:rPr>
              <a:t>atau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tentang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keberadaan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bayi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5012"/>
          </a:xfrm>
        </p:spPr>
        <p:txBody>
          <a:bodyPr/>
          <a:lstStyle/>
          <a:p>
            <a:pPr algn="l"/>
            <a:r>
              <a:rPr lang="en-US" sz="2400" dirty="0" err="1" smtClean="0"/>
              <a:t>Lanjutan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id-ID" sz="2400" dirty="0" smtClean="0"/>
              <a:t>2</a:t>
            </a:r>
            <a:r>
              <a:rPr lang="en-US" sz="2400" dirty="0" smtClean="0"/>
              <a:t> CAT</a:t>
            </a:r>
            <a:r>
              <a:rPr lang="id-ID" sz="2400" dirty="0" smtClean="0"/>
              <a:t>.....</a:t>
            </a:r>
            <a:endParaRPr lang="en-US" sz="24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1331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800" dirty="0"/>
              <a:t>5. </a:t>
            </a:r>
            <a:r>
              <a:rPr lang="en-US" sz="2800" dirty="0" err="1"/>
              <a:t>Ruangan</a:t>
            </a:r>
            <a:r>
              <a:rPr lang="en-US" sz="2800" dirty="0"/>
              <a:t> yang </a:t>
            </a:r>
            <a:r>
              <a:rPr lang="en-US" sz="2800" dirty="0" err="1"/>
              <a:t>gelap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tidur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,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tidur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depan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ekor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babi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keberadaan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anak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antara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tempat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tidur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orang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tuanya</a:t>
            </a:r>
            <a:endParaRPr lang="en-US" sz="2800" dirty="0">
              <a:sym typeface="Wingdings" pitchFamily="2" charset="2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800" dirty="0">
                <a:sym typeface="Wingdings" pitchFamily="2" charset="2"/>
              </a:rPr>
              <a:t>6. </a:t>
            </a:r>
            <a:r>
              <a:rPr lang="en-US" sz="2800" dirty="0" err="1">
                <a:sym typeface="Wingdings" pitchFamily="2" charset="2"/>
              </a:rPr>
              <a:t>Sebuah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gua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gelap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dengan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dua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figur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babi</a:t>
            </a:r>
            <a:r>
              <a:rPr lang="en-US" sz="2800" dirty="0">
                <a:sym typeface="Wingdings" pitchFamily="2" charset="2"/>
              </a:rPr>
              <a:t> yang </a:t>
            </a:r>
            <a:r>
              <a:rPr lang="en-US" sz="2800" dirty="0" err="1">
                <a:sym typeface="Wingdings" pitchFamily="2" charset="2"/>
              </a:rPr>
              <a:t>digambarkan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samar-samar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pada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bagian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belakang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bayi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beruang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bagian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depan</a:t>
            </a:r>
            <a:r>
              <a:rPr lang="en-US" sz="2800" dirty="0">
                <a:sym typeface="Wingdings" pitchFamily="2" charset="2"/>
              </a:rPr>
              <a:t>  </a:t>
            </a:r>
            <a:r>
              <a:rPr lang="en-US" sz="2800" dirty="0" err="1">
                <a:sym typeface="Wingdings" pitchFamily="2" charset="2"/>
              </a:rPr>
              <a:t>seperti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pada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gambar</a:t>
            </a:r>
            <a:r>
              <a:rPr lang="en-US" sz="2800" dirty="0">
                <a:sym typeface="Wingdings" pitchFamily="2" charset="2"/>
              </a:rPr>
              <a:t> 5, </a:t>
            </a:r>
            <a:r>
              <a:rPr lang="en-US" sz="2800" dirty="0" err="1">
                <a:sym typeface="Wingdings" pitchFamily="2" charset="2"/>
              </a:rPr>
              <a:t>ada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situasi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kecemburuan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masalah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mastubasi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pada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waktu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tidur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79388"/>
            <a:ext cx="8243887" cy="582612"/>
          </a:xfrm>
        </p:spPr>
        <p:txBody>
          <a:bodyPr/>
          <a:lstStyle/>
          <a:p>
            <a:pPr algn="l"/>
            <a:r>
              <a:rPr lang="en-US" sz="2400" dirty="0" err="1" smtClean="0"/>
              <a:t>Lanjutan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id-ID" sz="2400" dirty="0" smtClean="0"/>
              <a:t>2</a:t>
            </a:r>
            <a:r>
              <a:rPr lang="en-US" sz="2400" dirty="0" smtClean="0"/>
              <a:t> CAT</a:t>
            </a:r>
            <a:r>
              <a:rPr lang="id-ID" sz="2400" dirty="0" smtClean="0"/>
              <a:t>.....</a:t>
            </a:r>
            <a:endParaRPr lang="en-US" sz="24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5087"/>
            <a:ext cx="8229600" cy="491331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800" dirty="0"/>
              <a:t>7. </a:t>
            </a:r>
            <a:r>
              <a:rPr lang="en-US" sz="2800" dirty="0" err="1"/>
              <a:t>Harimau</a:t>
            </a:r>
            <a:r>
              <a:rPr lang="en-US" sz="2800" dirty="0"/>
              <a:t> yang </a:t>
            </a:r>
            <a:r>
              <a:rPr lang="en-US" sz="2800" dirty="0" err="1"/>
              <a:t>mencoba</a:t>
            </a:r>
            <a:r>
              <a:rPr lang="en-US" sz="2800" dirty="0"/>
              <a:t> </a:t>
            </a:r>
            <a:r>
              <a:rPr lang="en-US" sz="2800" dirty="0" err="1"/>
              <a:t>menangkap</a:t>
            </a:r>
            <a:r>
              <a:rPr lang="en-US" sz="2800" dirty="0"/>
              <a:t> </a:t>
            </a:r>
            <a:r>
              <a:rPr lang="en-US" sz="2800" dirty="0" err="1"/>
              <a:t>seekor</a:t>
            </a:r>
            <a:r>
              <a:rPr lang="en-US" sz="2800" dirty="0"/>
              <a:t> </a:t>
            </a:r>
            <a:r>
              <a:rPr lang="en-US" sz="2800" dirty="0" err="1"/>
              <a:t>kera</a:t>
            </a:r>
            <a:r>
              <a:rPr lang="en-US" sz="2800" dirty="0"/>
              <a:t> yang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/>
              <a:t>bergelantungan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ketakutan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kekerasan</a:t>
            </a:r>
            <a:r>
              <a:rPr lang="en-US" sz="2800" dirty="0">
                <a:sym typeface="Wingdings" pitchFamily="2" charset="2"/>
              </a:rPr>
              <a:t>, rasa </a:t>
            </a:r>
            <a:r>
              <a:rPr lang="en-US" sz="2800" dirty="0" err="1">
                <a:sym typeface="Wingdings" pitchFamily="2" charset="2"/>
              </a:rPr>
              <a:t>takut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terhadap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kastrasi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proyeksi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kecemasan</a:t>
            </a:r>
            <a:endParaRPr lang="en-US" sz="2800" dirty="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ym typeface="Wingdings" pitchFamily="2" charset="2"/>
              </a:rPr>
              <a:t>8. </a:t>
            </a:r>
            <a:r>
              <a:rPr lang="en-US" sz="2800" dirty="0" err="1">
                <a:sym typeface="Wingdings" pitchFamily="2" charset="2"/>
              </a:rPr>
              <a:t>Kuda-kuda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dewasa</a:t>
            </a:r>
            <a:r>
              <a:rPr lang="en-US" sz="2800" dirty="0">
                <a:sym typeface="Wingdings" pitchFamily="2" charset="2"/>
              </a:rPr>
              <a:t> yang </a:t>
            </a:r>
            <a:r>
              <a:rPr lang="en-US" sz="2800" dirty="0" err="1">
                <a:sym typeface="Wingdings" pitchFamily="2" charset="2"/>
              </a:rPr>
              <a:t>sedang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duduk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</a:t>
            </a:r>
            <a:r>
              <a:rPr lang="en-US" sz="2800" dirty="0">
                <a:sym typeface="Wingdings" pitchFamily="2" charset="2"/>
              </a:rPr>
              <a:t> sofa </a:t>
            </a:r>
            <a:r>
              <a:rPr lang="en-US" sz="2800" dirty="0" err="1">
                <a:sym typeface="Wingdings" pitchFamily="2" charset="2"/>
              </a:rPr>
              <a:t>sambil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minum</a:t>
            </a:r>
            <a:r>
              <a:rPr lang="en-US" sz="2800" dirty="0">
                <a:sym typeface="Wingdings" pitchFamily="2" charset="2"/>
              </a:rPr>
              <a:t>. </a:t>
            </a:r>
            <a:r>
              <a:rPr lang="en-US" sz="2800" dirty="0" err="1">
                <a:sym typeface="Wingdings" pitchFamily="2" charset="2"/>
              </a:rPr>
              <a:t>Seekor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kuda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bagian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depan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duduk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sambil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bicara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dengan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seekor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anak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kuda</a:t>
            </a:r>
            <a:r>
              <a:rPr lang="en-US" sz="2800" dirty="0">
                <a:sym typeface="Wingdings" pitchFamily="2" charset="2"/>
              </a:rPr>
              <a:t>  </a:t>
            </a:r>
            <a:r>
              <a:rPr lang="en-US" sz="2800" dirty="0" err="1">
                <a:sym typeface="Wingdings" pitchFamily="2" charset="2"/>
              </a:rPr>
              <a:t>seekor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kuda</a:t>
            </a:r>
            <a:r>
              <a:rPr lang="en-US" sz="2800" dirty="0">
                <a:sym typeface="Wingdings" pitchFamily="2" charset="2"/>
              </a:rPr>
              <a:t> yang </a:t>
            </a:r>
            <a:r>
              <a:rPr lang="en-US" sz="2800" dirty="0" err="1">
                <a:sym typeface="Wingdings" pitchFamily="2" charset="2"/>
              </a:rPr>
              <a:t>lebih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dominan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sebagai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figur</a:t>
            </a:r>
            <a:r>
              <a:rPr lang="en-US" sz="2800" dirty="0">
                <a:sym typeface="Wingdings" pitchFamily="2" charset="2"/>
              </a:rPr>
              <a:t> ayah </a:t>
            </a:r>
            <a:r>
              <a:rPr lang="en-US" sz="2800" dirty="0" err="1">
                <a:sym typeface="Wingdings" pitchFamily="2" charset="2"/>
              </a:rPr>
              <a:t>atau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ibu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hubungan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keluarga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pemberian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nasehat</a:t>
            </a:r>
            <a:r>
              <a:rPr lang="en-US" sz="2800" dirty="0">
                <a:sym typeface="Wingdings" pitchFamily="2" charset="2"/>
              </a:rPr>
              <a:t>/ </a:t>
            </a:r>
            <a:r>
              <a:rPr lang="en-US" sz="2800" dirty="0" err="1">
                <a:sym typeface="Wingdings" pitchFamily="2" charset="2"/>
              </a:rPr>
              <a:t>larangan</a:t>
            </a:r>
            <a:r>
              <a:rPr lang="en-US" sz="2800" dirty="0">
                <a:sym typeface="Wingdings" pitchFamily="2" charset="2"/>
              </a:rPr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175</TotalTime>
  <Words>1038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Balloons</vt:lpstr>
      <vt:lpstr>The Children Apperception Test (CAT)</vt:lpstr>
      <vt:lpstr>Dasar Pemikiran</vt:lpstr>
      <vt:lpstr>Batasan Usia Klien</vt:lpstr>
      <vt:lpstr>Administrasi CAT</vt:lpstr>
      <vt:lpstr>Lanjutan Administrasi CAT</vt:lpstr>
      <vt:lpstr>Gambar-Gambar CAT dan Stimulus yang Dimunculkan</vt:lpstr>
      <vt:lpstr>Lanjutan Gambar2 CAT.....</vt:lpstr>
      <vt:lpstr>Lanjutan Gambar2 CAT.....</vt:lpstr>
      <vt:lpstr>Lanjutan Gambar2 CAT.....</vt:lpstr>
      <vt:lpstr>Lanjutan Gambar2 CAT.....</vt:lpstr>
      <vt:lpstr>10 Variabel dalam  Menginterpretasi CAT</vt:lpstr>
      <vt:lpstr>Lanjutan 10 Variabel .....</vt:lpstr>
      <vt:lpstr>Variasi-Variasi CAT</vt:lpstr>
      <vt:lpstr>Sekian dan Terima Kasih  Atas Partisipasi dan Kehadirannya</vt:lpstr>
    </vt:vector>
  </TitlesOfParts>
  <Company>TBP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Children Apperception Test (CAT)</dc:title>
  <dc:creator>YENNY</dc:creator>
  <cp:lastModifiedBy>Toshiba</cp:lastModifiedBy>
  <cp:revision>13</cp:revision>
  <dcterms:created xsi:type="dcterms:W3CDTF">2007-09-12T05:45:57Z</dcterms:created>
  <dcterms:modified xsi:type="dcterms:W3CDTF">2014-02-12T03:46:38Z</dcterms:modified>
</cp:coreProperties>
</file>