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4825" cy="9713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776D9A-DA8B-42D8-8AA5-E6B496DD88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654B4D-A1A4-4E74-AB3A-615A129A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4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5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6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9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0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3F346B-CDBD-4A2C-B20C-482C8FE41B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578F1B-CA5E-44CB-BFA7-8EAA5B0341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F9C62-BECD-41EC-9522-2F7A79D441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B7BCA8-54FB-4DD3-8776-1AAD0B2DA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B18F4C-7053-4798-AC9B-3F6A8C70DB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3FE011-C700-4AA2-BC34-2523AA267A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C1E784-305D-4E69-BD3E-F2194AD5E9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16C03-08C7-4C62-A31A-A380E69099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174CD9-FD0D-479F-AF8E-8359869720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87FF20-47D9-4210-861E-02BCC7F4D2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888CB171-3EB4-4E8A-BDAA-850E108C33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43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Reliabilitas dan Validitas TAT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id-ID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Lanjutan Kekurangan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 marL="609600" indent="-609600">
              <a:spcBef>
                <a:spcPts val="1800"/>
              </a:spcBef>
              <a:buClr>
                <a:schemeClr val="tx1"/>
              </a:buClr>
              <a:buFontTx/>
              <a:buAutoNum type="arabicPeriod" startAt="3"/>
            </a:pPr>
            <a:r>
              <a:rPr lang="en-US" sz="2400" dirty="0" err="1"/>
              <a:t>Kesukaran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reliabilitas</a:t>
            </a:r>
            <a:r>
              <a:rPr lang="en-US" sz="2400" dirty="0"/>
              <a:t>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reliabilitas</a:t>
            </a:r>
            <a:r>
              <a:rPr lang="en-US" sz="2400" dirty="0"/>
              <a:t> </a:t>
            </a:r>
            <a:r>
              <a:rPr lang="en-US" sz="2400" dirty="0" err="1"/>
              <a:t>retes</a:t>
            </a:r>
            <a:r>
              <a:rPr lang="en-US" sz="2400" dirty="0"/>
              <a:t> yang </a:t>
            </a:r>
            <a:r>
              <a:rPr lang="en-US" sz="2400" dirty="0" err="1"/>
              <a:t>akurat</a:t>
            </a:r>
            <a:endParaRPr lang="en-US" sz="2400" dirty="0"/>
          </a:p>
          <a:p>
            <a:pPr marL="609600" indent="-609600">
              <a:spcBef>
                <a:spcPts val="1800"/>
              </a:spcBef>
              <a:buClr>
                <a:schemeClr val="tx1"/>
              </a:buClr>
              <a:buFontTx/>
              <a:buAutoNum type="arabicPeriod" startAt="3"/>
            </a:pP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validitas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memadai</a:t>
            </a:r>
            <a:endParaRPr lang="en-US" sz="2400" dirty="0"/>
          </a:p>
          <a:p>
            <a:pPr marL="609600" indent="-609600">
              <a:spcBef>
                <a:spcPts val="1800"/>
              </a:spcBef>
              <a:buClr>
                <a:schemeClr val="tx1"/>
              </a:buClr>
              <a:buFontTx/>
              <a:buAutoNum type="arabicPeriod" startAt="3"/>
            </a:pPr>
            <a:r>
              <a:rPr lang="en-US" sz="2400" dirty="0" err="1"/>
              <a:t>Kepekaan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situasional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stres</a:t>
            </a:r>
            <a:r>
              <a:rPr lang="en-US" sz="2400" dirty="0"/>
              <a:t>, </a:t>
            </a:r>
            <a:r>
              <a:rPr lang="en-US" sz="2400" dirty="0" err="1"/>
              <a:t>kelelahan</a:t>
            </a:r>
            <a:r>
              <a:rPr lang="en-US" sz="2400" dirty="0"/>
              <a:t>,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tidur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,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aspek-aspek</a:t>
            </a:r>
            <a:r>
              <a:rPr lang="en-US" sz="2400" dirty="0"/>
              <a:t> ‘</a:t>
            </a:r>
            <a:r>
              <a:rPr lang="en-US" sz="2400" dirty="0" err="1"/>
              <a:t>inti</a:t>
            </a:r>
            <a:r>
              <a:rPr lang="en-US" sz="2400" dirty="0"/>
              <a:t>’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sesungguhnya</a:t>
            </a:r>
            <a:endParaRPr lang="en-US" sz="2400" dirty="0"/>
          </a:p>
          <a:p>
            <a:pPr marL="609600" indent="-609600"/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19400" y="2133600"/>
            <a:ext cx="5867400" cy="3124200"/>
          </a:xfrm>
        </p:spPr>
        <p:txBody>
          <a:bodyPr/>
          <a:lstStyle/>
          <a:p>
            <a:pPr algn="ctr"/>
            <a:r>
              <a:rPr lang="en-US" sz="4100" dirty="0" err="1"/>
              <a:t>Sekian</a:t>
            </a:r>
            <a:r>
              <a:rPr lang="en-US" sz="4100" dirty="0"/>
              <a:t> </a:t>
            </a:r>
            <a:r>
              <a:rPr lang="en-US" sz="4100" dirty="0" err="1"/>
              <a:t>dan</a:t>
            </a:r>
            <a:r>
              <a:rPr lang="en-US" sz="4100" dirty="0"/>
              <a:t> </a:t>
            </a:r>
            <a:r>
              <a:rPr lang="en-US" sz="4100" dirty="0" err="1"/>
              <a:t>Terima</a:t>
            </a:r>
            <a:r>
              <a:rPr lang="en-US" sz="4100" dirty="0"/>
              <a:t> </a:t>
            </a:r>
            <a:r>
              <a:rPr lang="en-US" sz="4100" dirty="0" err="1"/>
              <a:t>Kasih</a:t>
            </a:r>
            <a:r>
              <a:rPr lang="en-US" sz="4100" dirty="0"/>
              <a:t> </a:t>
            </a:r>
            <a:br>
              <a:rPr lang="en-US" sz="4100" dirty="0"/>
            </a:br>
            <a:r>
              <a:rPr lang="en-US" sz="4100" dirty="0" err="1"/>
              <a:t>Atas</a:t>
            </a:r>
            <a:r>
              <a:rPr lang="en-US" sz="4100" dirty="0"/>
              <a:t> </a:t>
            </a:r>
            <a:r>
              <a:rPr lang="en-US" sz="4100" dirty="0" err="1"/>
              <a:t>Partisipasi</a:t>
            </a:r>
            <a:r>
              <a:rPr lang="en-US" sz="4100" dirty="0"/>
              <a:t> </a:t>
            </a:r>
            <a:r>
              <a:rPr lang="en-US" sz="4100" dirty="0" err="1"/>
              <a:t>dan</a:t>
            </a:r>
            <a:r>
              <a:rPr lang="en-US" sz="4100" dirty="0"/>
              <a:t> </a:t>
            </a:r>
            <a:r>
              <a:rPr lang="en-US" sz="4100" dirty="0" err="1" smtClean="0"/>
              <a:t>Kehadirannya</a:t>
            </a:r>
            <a:r>
              <a:rPr lang="id-ID" sz="4100" dirty="0" smtClean="0"/>
              <a:t/>
            </a:r>
            <a:br>
              <a:rPr lang="id-ID" sz="4100" dirty="0" smtClean="0"/>
            </a:br>
            <a:endParaRPr lang="en-US" sz="4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98525"/>
          </a:xfrm>
        </p:spPr>
        <p:txBody>
          <a:bodyPr/>
          <a:lstStyle/>
          <a:p>
            <a:r>
              <a:rPr lang="en-US"/>
              <a:t>Reliabilitas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257800"/>
          </a:xfrm>
        </p:spPr>
        <p:txBody>
          <a:bodyPr/>
          <a:lstStyle/>
          <a:p>
            <a:pPr marL="609600" indent="-609600">
              <a:spcAft>
                <a:spcPts val="1200"/>
              </a:spcAft>
            </a:pPr>
            <a:r>
              <a:rPr lang="en-US" sz="2400" dirty="0" err="1"/>
              <a:t>Reliabilitas</a:t>
            </a:r>
            <a:r>
              <a:rPr lang="en-US" sz="2400" dirty="0"/>
              <a:t> TAT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:</a:t>
            </a:r>
          </a:p>
          <a:p>
            <a:pPr marL="900000" lvl="1" indent="-360000">
              <a:buFontTx/>
              <a:buAutoNum type="arabicPeriod"/>
            </a:pPr>
            <a:r>
              <a:rPr lang="en-US" sz="2400" dirty="0" err="1"/>
              <a:t>Respon-respon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TAT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verbal yang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bermakna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 yang </a:t>
            </a:r>
            <a:r>
              <a:rPr lang="en-US" sz="2400" dirty="0" err="1"/>
              <a:t>eksak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interpretasinya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.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pengukuran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reliabilitas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sulit</a:t>
            </a:r>
            <a:r>
              <a:rPr lang="en-US" sz="2400" dirty="0">
                <a:sym typeface="Wingdings" pitchFamily="2" charset="2"/>
              </a:rPr>
              <a:t>. McClelland (1961), Atkinson &amp; Feather (1966) </a:t>
            </a:r>
            <a:r>
              <a:rPr lang="en-US" sz="2400" dirty="0" err="1">
                <a:sym typeface="Wingdings" pitchFamily="2" charset="2"/>
              </a:rPr>
              <a:t>kembangkan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cara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skoring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kompleks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ach., </a:t>
            </a:r>
            <a:r>
              <a:rPr lang="en-US" sz="2400" dirty="0" err="1">
                <a:sym typeface="Wingdings" pitchFamily="2" charset="2"/>
              </a:rPr>
              <a:t>aff</a:t>
            </a:r>
            <a:r>
              <a:rPr lang="en-US" sz="2400" dirty="0">
                <a:sym typeface="Wingdings" pitchFamily="2" charset="2"/>
              </a:rPr>
              <a:t>., &amp; power  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kuantitatif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disetujui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reliabilitas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interscore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lewat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pembobotan</a:t>
            </a:r>
            <a:r>
              <a:rPr lang="en-US" sz="2400" dirty="0">
                <a:sym typeface="Wingdings" pitchFamily="2" charset="2"/>
              </a:rPr>
              <a:t> need-need yang </a:t>
            </a:r>
            <a:r>
              <a:rPr lang="en-US" sz="2400" dirty="0" err="1">
                <a:sym typeface="Wingdings" pitchFamily="2" charset="2"/>
              </a:rPr>
              <a:t>berbeda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telah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tercapai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tetapi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belum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kesepakatan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tentang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kesimpulang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berdasarkan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skor-skor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ini</a:t>
            </a:r>
            <a:r>
              <a:rPr lang="en-US" sz="2400" dirty="0">
                <a:sym typeface="Wingdings" pitchFamily="2" charset="2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n-US" sz="2400" dirty="0">
              <a:sym typeface="Wingdings" pitchFamily="2" charset="2"/>
            </a:endParaRPr>
          </a:p>
          <a:p>
            <a:pPr marL="609600" indent="-609600">
              <a:buFontTx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162800" cy="685800"/>
          </a:xfrm>
        </p:spPr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Reliabilitas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2. Luasnya keragaman cerita klien. Beberapa kartu tidak dapat diperbandingkan karena dirancang untuk mengukur daerah fungsi psikologis yang berbeda-beda shg strategi pengukuran reliabilitas (metode split half) tidak memadai.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 Jadi aspek-aspek reliabilitas yang penting tidak dapat diperoleh, bahkan pada beberapa kasus tidak cukup memadai untuk dicoba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066800"/>
          </a:xfrm>
        </p:spPr>
        <p:txBody>
          <a:bodyPr/>
          <a:lstStyle/>
          <a:p>
            <a:r>
              <a:rPr lang="en-US" dirty="0" err="1"/>
              <a:t>Validitas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962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TAT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sulitnya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</a:t>
            </a:r>
          </a:p>
          <a:p>
            <a:pPr marL="720000" indent="-432000">
              <a:buFont typeface="Wingdings" pitchFamily="2" charset="2"/>
              <a:buNone/>
            </a:pPr>
            <a:r>
              <a:rPr lang="en-US" dirty="0" smtClean="0"/>
              <a:t>1.</a:t>
            </a:r>
            <a:r>
              <a:rPr lang="id-ID" dirty="0" smtClean="0"/>
              <a:t>	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, </a:t>
            </a:r>
            <a:r>
              <a:rPr lang="en-US" dirty="0" err="1"/>
              <a:t>t.l</a:t>
            </a:r>
            <a:r>
              <a:rPr lang="en-US" dirty="0"/>
              <a:t> overt yang </a:t>
            </a:r>
            <a:r>
              <a:rPr lang="en-US" dirty="0" err="1"/>
              <a:t>digunakan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kriterion</a:t>
            </a:r>
            <a:r>
              <a:rPr lang="en-US" dirty="0"/>
              <a:t> </a:t>
            </a:r>
            <a:r>
              <a:rPr lang="en-US" dirty="0" err="1"/>
              <a:t>berkorelasi</a:t>
            </a:r>
            <a:r>
              <a:rPr lang="en-US" dirty="0"/>
              <a:t> </a:t>
            </a:r>
            <a:r>
              <a:rPr lang="en-US" dirty="0" err="1"/>
              <a:t>tipis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skor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. </a:t>
            </a:r>
            <a:r>
              <a:rPr lang="en-US" dirty="0" err="1"/>
              <a:t>Mis</a:t>
            </a:r>
            <a:r>
              <a:rPr lang="en-US" dirty="0"/>
              <a:t>: </a:t>
            </a:r>
            <a:r>
              <a:rPr lang="en-US" dirty="0" err="1"/>
              <a:t>agresi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cerita-cerita</a:t>
            </a:r>
            <a:r>
              <a:rPr lang="en-US" dirty="0"/>
              <a:t> TAT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agresi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klien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Lanjutan Validitas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2. </a:t>
            </a:r>
            <a:r>
              <a:rPr lang="en-US" dirty="0" err="1"/>
              <a:t>Pengukuran</a:t>
            </a:r>
            <a:r>
              <a:rPr lang="en-US" dirty="0"/>
              <a:t> needs </a:t>
            </a:r>
            <a:r>
              <a:rPr lang="en-US" dirty="0" err="1"/>
              <a:t>pada</a:t>
            </a:r>
            <a:r>
              <a:rPr lang="en-US" dirty="0"/>
              <a:t> TAT </a:t>
            </a:r>
            <a:r>
              <a:rPr lang="en-US" dirty="0" err="1"/>
              <a:t>berkorelasi</a:t>
            </a:r>
            <a:r>
              <a:rPr lang="en-US" dirty="0"/>
              <a:t> </a:t>
            </a:r>
            <a:r>
              <a:rPr lang="en-US" dirty="0" err="1"/>
              <a:t>tipis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needs yang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lain (</a:t>
            </a:r>
            <a:r>
              <a:rPr lang="en-US" dirty="0" err="1"/>
              <a:t>mis</a:t>
            </a:r>
            <a:r>
              <a:rPr lang="en-US" dirty="0"/>
              <a:t>: </a:t>
            </a:r>
            <a:r>
              <a:rPr lang="en-US" i="1" dirty="0"/>
              <a:t>EPPS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adjective Check List)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en-US" i="1" dirty="0"/>
              <a:t>3.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proyektif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kesamaannya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360000" indent="-360000">
              <a:buClr>
                <a:srgbClr val="00B0F0"/>
              </a:buClr>
              <a:buFont typeface="Wingdings" pitchFamily="2" charset="2"/>
              <a:buChar char="q"/>
            </a:pPr>
            <a:r>
              <a:rPr lang="en-US" dirty="0" smtClean="0"/>
              <a:t>Hal</a:t>
            </a:r>
            <a:r>
              <a:rPr lang="id-ID" dirty="0" smtClean="0"/>
              <a:t>2</a:t>
            </a:r>
            <a:r>
              <a:rPr lang="en-US" dirty="0" smtClean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sulitnya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protokol</a:t>
            </a:r>
            <a:r>
              <a:rPr lang="id-ID" dirty="0" smtClean="0"/>
              <a:t>2</a:t>
            </a:r>
            <a:r>
              <a:rPr lang="en-US" dirty="0" smtClean="0"/>
              <a:t>TAT</a:t>
            </a:r>
            <a:r>
              <a:rPr lang="en-US" dirty="0"/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Lanjutan Validitas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cerita-cerita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TAT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klinisi</a:t>
            </a:r>
            <a:r>
              <a:rPr lang="en-US" dirty="0"/>
              <a:t> yang </a:t>
            </a:r>
            <a:r>
              <a:rPr lang="en-US" dirty="0" err="1"/>
              <a:t>berpengalaman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Tetapi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walaupun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deskripsi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tersebut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akurat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umumnya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tetap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perbedaan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apabila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beberapa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klinisi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melakukan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evaluasi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terhadap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beberapa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subyek</a:t>
            </a:r>
            <a:r>
              <a:rPr lang="en-US" dirty="0">
                <a:sym typeface="Wingdings" pitchFamily="2" charset="2"/>
              </a:rPr>
              <a:t>  </a:t>
            </a:r>
            <a:r>
              <a:rPr lang="en-US" dirty="0" err="1">
                <a:sym typeface="Wingdings" pitchFamily="2" charset="2"/>
              </a:rPr>
              <a:t>tiap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klinis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mengambil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aspek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berbeda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individu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sama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Kelebihan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reliabilitas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validitas</a:t>
            </a:r>
            <a:r>
              <a:rPr lang="en-US" sz="2400" dirty="0"/>
              <a:t> TAT </a:t>
            </a:r>
            <a:r>
              <a:rPr lang="en-US" sz="2400" dirty="0" err="1"/>
              <a:t>diragukan</a:t>
            </a:r>
            <a:r>
              <a:rPr lang="en-US" sz="2400" dirty="0"/>
              <a:t>,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klinisi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. </a:t>
            </a:r>
          </a:p>
          <a:p>
            <a:pPr marL="609600" indent="-609600">
              <a:lnSpc>
                <a:spcPct val="90000"/>
              </a:lnSpc>
              <a:spcAft>
                <a:spcPts val="1200"/>
              </a:spcAft>
            </a:pP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kelebihan</a:t>
            </a:r>
            <a:r>
              <a:rPr lang="en-US" sz="2400" dirty="0"/>
              <a:t> TAT:</a:t>
            </a:r>
          </a:p>
          <a:p>
            <a:pPr marL="900000" lvl="1" indent="-360000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covert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mendalam</a:t>
            </a:r>
            <a:endParaRPr lang="en-US" sz="2400" dirty="0"/>
          </a:p>
          <a:p>
            <a:pPr marL="900000" lvl="1" indent="-360000">
              <a:lnSpc>
                <a:spcPct val="90000"/>
              </a:lnSpc>
              <a:buFontTx/>
              <a:buAutoNum type="arabicPeriod"/>
            </a:pP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berbohong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TAT </a:t>
            </a:r>
            <a:r>
              <a:rPr lang="en-US" sz="2400" dirty="0" err="1"/>
              <a:t>tersamar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melonggarkan</a:t>
            </a:r>
            <a:r>
              <a:rPr lang="en-US" sz="2400" dirty="0"/>
              <a:t> defense yang </a:t>
            </a:r>
            <a:r>
              <a:rPr lang="en-US" sz="2400" dirty="0" err="1"/>
              <a:t>disadari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Lanjutan Kelebihan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400" dirty="0"/>
              <a:t>3. </a:t>
            </a:r>
            <a:r>
              <a:rPr lang="en-US" sz="2400" dirty="0" err="1"/>
              <a:t>Berfokus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obyektif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sikap-sikap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interpersonal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intelektual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orisinalitas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gaya</a:t>
            </a:r>
            <a:r>
              <a:rPr lang="en-US" sz="2400" dirty="0"/>
              <a:t> problem solving </a:t>
            </a:r>
            <a:r>
              <a:rPr lang="en-US" sz="2400" dirty="0" err="1"/>
              <a:t>sso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4. </a:t>
            </a:r>
            <a:r>
              <a:rPr lang="en-US" sz="2400" i="1" dirty="0" err="1"/>
              <a:t>Rapport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mengancam</a:t>
            </a:r>
            <a:r>
              <a:rPr lang="en-US" sz="2400" dirty="0">
                <a:sym typeface="Wingdings" pitchFamily="2" charset="2"/>
              </a:rPr>
              <a:t> prestige </a:t>
            </a:r>
            <a:r>
              <a:rPr lang="en-US" sz="2400" dirty="0" err="1">
                <a:sym typeface="Wingdings" pitchFamily="2" charset="2"/>
              </a:rPr>
              <a:t>individu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karena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jawaban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salah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walaupun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bbrp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klien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merasa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cemas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aman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kurangnya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struktur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teknik-teknik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proyektif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Kekurangan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657600"/>
          </a:xfrm>
        </p:spPr>
        <p:txBody>
          <a:bodyPr/>
          <a:lstStyle/>
          <a:p>
            <a:pPr marL="609600" indent="-609600">
              <a:spcAft>
                <a:spcPts val="1200"/>
              </a:spcAft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TAT:</a:t>
            </a:r>
          </a:p>
          <a:p>
            <a:pPr marL="900000" lvl="1" indent="-360000">
              <a:spcAft>
                <a:spcPts val="1200"/>
              </a:spcAft>
              <a:buFontTx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skoring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memadai</a:t>
            </a:r>
            <a:endParaRPr lang="en-US" dirty="0"/>
          </a:p>
          <a:p>
            <a:pPr marL="900000" lvl="1" indent="-360000">
              <a:spcAft>
                <a:spcPts val="1200"/>
              </a:spcAft>
              <a:buFontTx/>
              <a:buAutoNum type="arabicPeriod"/>
            </a:pPr>
            <a:r>
              <a:rPr lang="en-US" dirty="0"/>
              <a:t>Data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keakuratan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hasil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bergantung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pengalaman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umum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klinisi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untuk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menginterpretasi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hasil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tes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61</TotalTime>
  <Words>485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Cascade</vt:lpstr>
      <vt:lpstr>Reliabilitas dan Validitas TAT</vt:lpstr>
      <vt:lpstr>Reliabilitas</vt:lpstr>
      <vt:lpstr>Lanjutan Reliabilitas</vt:lpstr>
      <vt:lpstr>Validitas</vt:lpstr>
      <vt:lpstr>Lanjutan Validitas</vt:lpstr>
      <vt:lpstr>Lanjutan Validitas</vt:lpstr>
      <vt:lpstr>Kelebihan</vt:lpstr>
      <vt:lpstr>Lanjutan Kelebihan</vt:lpstr>
      <vt:lpstr>Kekurangan</vt:lpstr>
      <vt:lpstr>Lanjutan Kekurangan</vt:lpstr>
      <vt:lpstr>Sekian dan Terima Kasih  Atas Partisipasi dan Kehadirannya </vt:lpstr>
    </vt:vector>
  </TitlesOfParts>
  <Company>TBP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Reliabilitas dan Validitas TAT</dc:title>
  <dc:creator>YENNY</dc:creator>
  <cp:lastModifiedBy>Toshiba</cp:lastModifiedBy>
  <cp:revision>10</cp:revision>
  <dcterms:created xsi:type="dcterms:W3CDTF">2007-09-14T12:26:22Z</dcterms:created>
  <dcterms:modified xsi:type="dcterms:W3CDTF">2014-02-12T03:46:25Z</dcterms:modified>
</cp:coreProperties>
</file>