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7" r:id="rId14"/>
  </p:sldIdLst>
  <p:sldSz cx="9144000" cy="6858000" type="screen4x3"/>
  <p:notesSz cx="6854825" cy="9750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E3FC"/>
    <a:srgbClr val="A1FE94"/>
    <a:srgbClr val="F4FDA1"/>
    <a:srgbClr val="FEC4A0"/>
    <a:srgbClr val="FF3300"/>
    <a:srgbClr val="FD4945"/>
    <a:srgbClr val="F59BFF"/>
    <a:srgbClr val="4DE8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2ECB11-A869-4240-B8BA-438CF5B46A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31838"/>
            <a:ext cx="4873625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30738"/>
            <a:ext cx="5483225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256B52-7676-4012-B243-859AC462AD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FA5CC-E641-4310-BED0-6939F993AE5F}" type="slidenum">
              <a:rPr lang="en-US"/>
              <a:pPr/>
              <a:t>2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31838"/>
            <a:ext cx="4875213" cy="3656012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6096A-8A26-4552-BC98-D0B806428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7F392-8BF2-4D05-8007-7A88B6C8B3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14853-45A8-4CEF-A62D-B3BB7C2CA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8D018-30C1-42A3-8373-3048E04790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22781-AB1B-4D7F-BF27-E40342B8B4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3E733-5C02-49AB-A058-1A163D9A0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DEC8A-65CB-4F71-9790-F31ABA8DDE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8D42C-0E88-44E2-B581-496ECBA677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ADF84-6760-4E29-9188-CEC158282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D324F-BD92-4A5F-B6E5-3B3094CAE5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24A98-01F1-448B-B916-C02EFBE0A9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A0DFFA-D8A4-4FAF-98F5-182FBA4EE1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id-ID" b="1" dirty="0" smtClean="0"/>
              <a:t>PEMILIHAN KARTU TAT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mtClean="0"/>
              <a:t>Pertemuan 9</a:t>
            </a: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Dra. Sri Hastuti Handayani, M.Si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3262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CC6600"/>
                </a:solidFill>
              </a:rPr>
              <a:t>3. </a:t>
            </a:r>
            <a:r>
              <a:rPr lang="en-US" dirty="0" err="1">
                <a:solidFill>
                  <a:srgbClr val="CC6600"/>
                </a:solidFill>
              </a:rPr>
              <a:t>Penyajian</a:t>
            </a:r>
            <a:r>
              <a:rPr lang="en-US" dirty="0">
                <a:solidFill>
                  <a:srgbClr val="CC6600"/>
                </a:solidFill>
              </a:rPr>
              <a:t> </a:t>
            </a:r>
            <a:r>
              <a:rPr lang="id-ID" dirty="0" smtClean="0">
                <a:solidFill>
                  <a:srgbClr val="CC6600"/>
                </a:solidFill>
              </a:rPr>
              <a:t>K</a:t>
            </a:r>
            <a:r>
              <a:rPr lang="en-US" dirty="0" err="1" smtClean="0">
                <a:solidFill>
                  <a:srgbClr val="CC6600"/>
                </a:solidFill>
              </a:rPr>
              <a:t>eadaan</a:t>
            </a:r>
            <a:endParaRPr lang="en-US" dirty="0">
              <a:solidFill>
                <a:srgbClr val="CC66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772400" cy="5029200"/>
          </a:xfrm>
        </p:spPr>
        <p:txBody>
          <a:bodyPr/>
          <a:lstStyle/>
          <a:p>
            <a:pPr marL="432000" indent="-4320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600" dirty="0" err="1" smtClean="0"/>
              <a:t>Gambar</a:t>
            </a:r>
            <a:r>
              <a:rPr lang="en-US" sz="2600" dirty="0" smtClean="0"/>
              <a:t> </a:t>
            </a:r>
            <a:r>
              <a:rPr lang="en-US" sz="2600" dirty="0" err="1"/>
              <a:t>sesuai</a:t>
            </a:r>
            <a:r>
              <a:rPr lang="en-US" sz="2600" dirty="0"/>
              <a:t> </a:t>
            </a:r>
            <a:r>
              <a:rPr lang="en-US" sz="2600" dirty="0" err="1"/>
              <a:t>realitas</a:t>
            </a:r>
            <a:r>
              <a:rPr lang="en-US" sz="2600" dirty="0"/>
              <a:t> </a:t>
            </a:r>
            <a:r>
              <a:rPr lang="en-US" sz="2600" dirty="0">
                <a:sym typeface="Wingdings" pitchFamily="2" charset="2"/>
              </a:rPr>
              <a:t> </a:t>
            </a:r>
            <a:r>
              <a:rPr lang="en-US" sz="2600" dirty="0" err="1" smtClean="0">
                <a:sym typeface="Wingdings" pitchFamily="2" charset="2"/>
              </a:rPr>
              <a:t>sederhana</a:t>
            </a:r>
            <a:r>
              <a:rPr lang="id-ID" sz="2600" dirty="0" smtClean="0">
                <a:sym typeface="Wingdings" pitchFamily="2" charset="2"/>
              </a:rPr>
              <a:t>, shg d</a:t>
            </a:r>
            <a:r>
              <a:rPr lang="id-ID" sz="2600" dirty="0" smtClean="0"/>
              <a:t>pt </a:t>
            </a:r>
            <a:r>
              <a:rPr lang="id-ID" sz="2600" dirty="0" smtClean="0"/>
              <a:t>mengungkapkan pola pikir, logika, daya khayal klien dlm menghadapi hal2 luar biasa maupun yg kontradiktif</a:t>
            </a:r>
          </a:p>
          <a:p>
            <a:pPr marL="432000" indent="-4320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600" dirty="0" err="1" smtClean="0"/>
              <a:t>Susunan</a:t>
            </a:r>
            <a:r>
              <a:rPr lang="en-US" sz="2600" dirty="0" smtClean="0"/>
              <a:t>/</a:t>
            </a:r>
            <a:r>
              <a:rPr lang="en-US" sz="2600" dirty="0" err="1" smtClean="0"/>
              <a:t>komposisi</a:t>
            </a:r>
            <a:r>
              <a:rPr lang="en-US" sz="2600" dirty="0" smtClean="0"/>
              <a:t> </a:t>
            </a:r>
            <a:r>
              <a:rPr lang="en-US" sz="2600" dirty="0" err="1"/>
              <a:t>gambar</a:t>
            </a:r>
            <a:r>
              <a:rPr lang="en-US" sz="2600" dirty="0"/>
              <a:t> </a:t>
            </a:r>
            <a:r>
              <a:rPr lang="en-US" sz="2600" dirty="0" err="1"/>
              <a:t>logis</a:t>
            </a:r>
            <a:r>
              <a:rPr lang="en-US" sz="2600" dirty="0"/>
              <a:t> </a:t>
            </a:r>
            <a:r>
              <a:rPr lang="en-US" sz="2600" dirty="0">
                <a:sym typeface="Wingdings" pitchFamily="2" charset="2"/>
              </a:rPr>
              <a:t> </a:t>
            </a:r>
            <a:r>
              <a:rPr lang="en-US" sz="2600" dirty="0" err="1">
                <a:sym typeface="Wingdings" pitchFamily="2" charset="2"/>
              </a:rPr>
              <a:t>mudah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 smtClean="0">
                <a:sym typeface="Wingdings" pitchFamily="2" charset="2"/>
              </a:rPr>
              <a:t>merelasikan</a:t>
            </a:r>
            <a:endParaRPr lang="en-US" sz="2600" dirty="0">
              <a:sym typeface="Wingdings" pitchFamily="2" charset="2"/>
            </a:endParaRPr>
          </a:p>
          <a:p>
            <a:pPr marL="432000" indent="-4320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600" dirty="0" err="1" smtClean="0"/>
              <a:t>Gambar</a:t>
            </a:r>
            <a:r>
              <a:rPr lang="en-US" sz="2600" dirty="0" smtClean="0"/>
              <a:t> </a:t>
            </a:r>
            <a:r>
              <a:rPr lang="en-US" sz="2600" dirty="0"/>
              <a:t>yang </a:t>
            </a:r>
            <a:r>
              <a:rPr lang="en-US" sz="2600" dirty="0" err="1"/>
              <a:t>ditampilkan</a:t>
            </a:r>
            <a:r>
              <a:rPr lang="en-US" sz="2600" dirty="0"/>
              <a:t> ‘</a:t>
            </a:r>
            <a:r>
              <a:rPr lang="en-US" sz="2600" dirty="0" err="1"/>
              <a:t>luar</a:t>
            </a:r>
            <a:r>
              <a:rPr lang="en-US" sz="2600" dirty="0"/>
              <a:t> </a:t>
            </a:r>
            <a:r>
              <a:rPr lang="en-US" sz="2600" dirty="0" err="1"/>
              <a:t>biasa</a:t>
            </a:r>
            <a:r>
              <a:rPr lang="en-US" sz="2600" dirty="0"/>
              <a:t>’ </a:t>
            </a:r>
            <a:r>
              <a:rPr lang="en-US" sz="2600" dirty="0">
                <a:sym typeface="Wingdings" pitchFamily="2" charset="2"/>
              </a:rPr>
              <a:t> </a:t>
            </a:r>
            <a:r>
              <a:rPr lang="en-US" sz="2600" dirty="0" err="1" smtClean="0">
                <a:sym typeface="Wingdings" pitchFamily="2" charset="2"/>
              </a:rPr>
              <a:t>pelampiasan</a:t>
            </a:r>
            <a:r>
              <a:rPr lang="en-US" sz="2600" dirty="0" smtClean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pikiran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patologis</a:t>
            </a:r>
            <a:r>
              <a:rPr lang="en-US" sz="2600" dirty="0">
                <a:sym typeface="Wingdings" pitchFamily="2" charset="2"/>
              </a:rPr>
              <a:t> &amp; </a:t>
            </a:r>
            <a:r>
              <a:rPr lang="en-US" sz="2600" dirty="0" err="1" smtClean="0">
                <a:sym typeface="Wingdings" pitchFamily="2" charset="2"/>
              </a:rPr>
              <a:t>estimasi</a:t>
            </a:r>
            <a:r>
              <a:rPr lang="en-US" sz="2600" dirty="0" smtClean="0">
                <a:sym typeface="Wingdings" pitchFamily="2" charset="2"/>
              </a:rPr>
              <a:t> </a:t>
            </a:r>
            <a:r>
              <a:rPr lang="id-ID" sz="2600" dirty="0" smtClean="0">
                <a:sym typeface="Wingdings" pitchFamily="2" charset="2"/>
              </a:rPr>
              <a:t>subjek</a:t>
            </a:r>
            <a:r>
              <a:rPr lang="en-US" sz="2600" dirty="0" smtClean="0">
                <a:sym typeface="Wingdings" pitchFamily="2" charset="2"/>
              </a:rPr>
              <a:t> </a:t>
            </a:r>
            <a:r>
              <a:rPr lang="en-US" sz="2600" dirty="0">
                <a:sym typeface="Wingdings" pitchFamily="2" charset="2"/>
              </a:rPr>
              <a:t>u/ </a:t>
            </a:r>
            <a:r>
              <a:rPr lang="en-US" sz="2600" dirty="0" err="1">
                <a:sym typeface="Wingdings" pitchFamily="2" charset="2"/>
              </a:rPr>
              <a:t>menangani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hal</a:t>
            </a:r>
            <a:r>
              <a:rPr lang="en-US" sz="2600" dirty="0">
                <a:sym typeface="Wingdings" pitchFamily="2" charset="2"/>
              </a:rPr>
              <a:t> </a:t>
            </a:r>
            <a:r>
              <a:rPr lang="en-US" sz="2600" dirty="0" err="1">
                <a:sym typeface="Wingdings" pitchFamily="2" charset="2"/>
              </a:rPr>
              <a:t>mengejutkan</a:t>
            </a:r>
            <a:endParaRPr lang="en-US" sz="2600" dirty="0">
              <a:sym typeface="Wingdings" pitchFamily="2" charset="2"/>
            </a:endParaRPr>
          </a:p>
          <a:p>
            <a:pPr marL="432000" indent="-4320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600" dirty="0" err="1" smtClean="0"/>
              <a:t>Gambar</a:t>
            </a:r>
            <a:r>
              <a:rPr lang="en-US" sz="2600" dirty="0" smtClean="0"/>
              <a:t> </a:t>
            </a:r>
            <a:r>
              <a:rPr lang="en-US" sz="2600" dirty="0" err="1"/>
              <a:t>disajikan</a:t>
            </a:r>
            <a:r>
              <a:rPr lang="en-US" sz="2600" dirty="0"/>
              <a:t> </a:t>
            </a:r>
            <a:r>
              <a:rPr lang="en-US" sz="2600" dirty="0" err="1"/>
              <a:t>ambigu</a:t>
            </a:r>
            <a:r>
              <a:rPr lang="en-US" sz="2600" dirty="0"/>
              <a:t> </a:t>
            </a:r>
            <a:r>
              <a:rPr lang="en-US" sz="2600" dirty="0">
                <a:sym typeface="Wingdings" pitchFamily="2" charset="2"/>
              </a:rPr>
              <a:t> </a:t>
            </a:r>
            <a:r>
              <a:rPr lang="en-US" sz="2600" dirty="0" err="1" smtClean="0">
                <a:sym typeface="Wingdings" pitchFamily="2" charset="2"/>
              </a:rPr>
              <a:t>dapat</a:t>
            </a:r>
            <a:r>
              <a:rPr lang="id-ID" sz="2600" dirty="0" smtClean="0">
                <a:sym typeface="Wingdings" pitchFamily="2" charset="2"/>
              </a:rPr>
              <a:t> </a:t>
            </a:r>
            <a:r>
              <a:rPr lang="en-US" sz="2600" dirty="0" err="1" smtClean="0">
                <a:sym typeface="Wingdings" pitchFamily="2" charset="2"/>
              </a:rPr>
              <a:t>diintepretasikan</a:t>
            </a:r>
            <a:r>
              <a:rPr lang="en-US" sz="2600" dirty="0" smtClean="0">
                <a:sym typeface="Wingdings" pitchFamily="2" charset="2"/>
              </a:rPr>
              <a:t> </a:t>
            </a:r>
            <a:r>
              <a:rPr lang="en-US" sz="2600" dirty="0" err="1" smtClean="0">
                <a:sym typeface="Wingdings" pitchFamily="2" charset="2"/>
              </a:rPr>
              <a:t>macam-macam</a:t>
            </a:r>
            <a:endParaRPr lang="en-US" sz="26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en-US" sz="2600" i="1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  <a:r>
              <a:rPr lang="en-US" sz="2600" i="1" dirty="0" err="1">
                <a:solidFill>
                  <a:srgbClr val="C00000"/>
                </a:solidFill>
                <a:sym typeface="Wingdings" pitchFamily="2" charset="2"/>
              </a:rPr>
              <a:t>kecocokan</a:t>
            </a:r>
            <a:r>
              <a:rPr lang="en-US" sz="2600" i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600" i="1" dirty="0" err="1">
                <a:solidFill>
                  <a:srgbClr val="C00000"/>
                </a:solidFill>
                <a:sym typeface="Wingdings" pitchFamily="2" charset="2"/>
              </a:rPr>
              <a:t>dengan</a:t>
            </a:r>
            <a:r>
              <a:rPr lang="en-US" sz="2600" i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600" i="1" dirty="0" err="1">
                <a:solidFill>
                  <a:srgbClr val="C00000"/>
                </a:solidFill>
                <a:sym typeface="Wingdings" pitchFamily="2" charset="2"/>
              </a:rPr>
              <a:t>kepribadian</a:t>
            </a:r>
            <a:r>
              <a:rPr lang="en-US" sz="2600" i="1" dirty="0">
                <a:solidFill>
                  <a:srgbClr val="C00000"/>
                </a:solidFill>
                <a:sym typeface="Wingdings" pitchFamily="2" charset="2"/>
              </a:rPr>
              <a:t>/</a:t>
            </a:r>
            <a:r>
              <a:rPr lang="en-US" sz="2600" i="1" dirty="0" err="1">
                <a:solidFill>
                  <a:srgbClr val="C00000"/>
                </a:solidFill>
                <a:sym typeface="Wingdings" pitchFamily="2" charset="2"/>
              </a:rPr>
              <a:t>sifat</a:t>
            </a:r>
            <a:r>
              <a:rPr lang="en-US" sz="2600" i="1" dirty="0">
                <a:solidFill>
                  <a:srgbClr val="C00000"/>
                </a:solidFill>
                <a:sym typeface="Wingdings" pitchFamily="2" charset="2"/>
              </a:rPr>
              <a:t> S</a:t>
            </a:r>
            <a:endParaRPr lang="en-US" sz="26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229600" cy="703262"/>
          </a:xfrm>
        </p:spPr>
        <p:txBody>
          <a:bodyPr/>
          <a:lstStyle/>
          <a:p>
            <a:pPr algn="l"/>
            <a:r>
              <a:rPr lang="en-US" sz="4000" dirty="0">
                <a:solidFill>
                  <a:srgbClr val="CC6600"/>
                </a:solidFill>
              </a:rPr>
              <a:t>4. </a:t>
            </a:r>
            <a:r>
              <a:rPr lang="en-US" sz="4000" dirty="0" err="1">
                <a:solidFill>
                  <a:srgbClr val="CC6600"/>
                </a:solidFill>
              </a:rPr>
              <a:t>Intensitas</a:t>
            </a:r>
            <a:r>
              <a:rPr lang="en-US" sz="4000" dirty="0">
                <a:solidFill>
                  <a:srgbClr val="CC6600"/>
                </a:solidFill>
              </a:rPr>
              <a:t> </a:t>
            </a:r>
            <a:r>
              <a:rPr lang="en-US" sz="4000" dirty="0" err="1">
                <a:solidFill>
                  <a:srgbClr val="CC6600"/>
                </a:solidFill>
              </a:rPr>
              <a:t>konflik</a:t>
            </a:r>
            <a:endParaRPr lang="en-US" sz="4000" dirty="0">
              <a:solidFill>
                <a:srgbClr val="CC66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410200"/>
          </a:xfrm>
        </p:spPr>
        <p:txBody>
          <a:bodyPr/>
          <a:lstStyle/>
          <a:p>
            <a:pPr marL="381600" lvl="1" indent="-644400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id-ID" sz="2400" dirty="0" smtClean="0"/>
              <a:t>	</a:t>
            </a:r>
            <a:r>
              <a:rPr lang="id-ID" dirty="0" smtClean="0"/>
              <a:t>Jika disajikan </a:t>
            </a:r>
            <a:r>
              <a:rPr lang="id-ID" dirty="0" smtClean="0"/>
              <a:t>cukup intens memancing konflik dan memancing problem solving (akhir cerita). </a:t>
            </a:r>
          </a:p>
          <a:p>
            <a:pPr lvl="2">
              <a:lnSpc>
                <a:spcPct val="80000"/>
              </a:lnSpc>
              <a:defRPr/>
            </a:pPr>
            <a:r>
              <a:rPr lang="id-ID" sz="2800" dirty="0" smtClean="0"/>
              <a:t>Isi dramatis (18GF, 12F, 17BM)</a:t>
            </a:r>
          </a:p>
          <a:p>
            <a:pPr lvl="2">
              <a:lnSpc>
                <a:spcPct val="80000"/>
              </a:lnSpc>
              <a:defRPr/>
            </a:pPr>
            <a:r>
              <a:rPr lang="id-ID" sz="2800" dirty="0" smtClean="0"/>
              <a:t>Tdk ada manusia (12BG)</a:t>
            </a:r>
          </a:p>
          <a:p>
            <a:pPr lvl="2">
              <a:lnSpc>
                <a:spcPct val="80000"/>
              </a:lnSpc>
              <a:spcAft>
                <a:spcPts val="1200"/>
              </a:spcAft>
              <a:defRPr/>
            </a:pPr>
            <a:r>
              <a:rPr lang="id-ID" sz="2800" dirty="0" smtClean="0"/>
              <a:t>Situasi penuh konflik (1)</a:t>
            </a:r>
            <a:endParaRPr lang="en-US" sz="2800" dirty="0"/>
          </a:p>
          <a:p>
            <a:pPr>
              <a:buFontTx/>
              <a:buNone/>
            </a:pP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id-ID" sz="2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sym typeface="Wingdings" pitchFamily="2" charset="2"/>
              </a:rPr>
              <a:t></a:t>
            </a:r>
            <a:r>
              <a:rPr lang="en-US" sz="2800" i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800" i="1" dirty="0">
                <a:solidFill>
                  <a:srgbClr val="C00000"/>
                </a:solidFill>
                <a:sym typeface="Wingdings" pitchFamily="2" charset="2"/>
              </a:rPr>
              <a:t>S </a:t>
            </a:r>
            <a:r>
              <a:rPr lang="en-US" sz="2800" i="1" dirty="0" err="1">
                <a:solidFill>
                  <a:srgbClr val="C00000"/>
                </a:solidFill>
                <a:sym typeface="Wingdings" pitchFamily="2" charset="2"/>
              </a:rPr>
              <a:t>ada</a:t>
            </a:r>
            <a:r>
              <a:rPr lang="en-US" sz="2800" i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sym typeface="Wingdings" pitchFamily="2" charset="2"/>
              </a:rPr>
              <a:t>konflik</a:t>
            </a:r>
            <a:r>
              <a:rPr lang="en-US" sz="2800" i="1" dirty="0" smtClean="0">
                <a:solidFill>
                  <a:srgbClr val="C00000"/>
                </a:solidFill>
                <a:sym typeface="Wingdings" pitchFamily="2" charset="2"/>
              </a:rPr>
              <a:t>/</a:t>
            </a:r>
            <a:r>
              <a:rPr lang="en-US" sz="2800" i="1" dirty="0" err="1" smtClean="0">
                <a:solidFill>
                  <a:srgbClr val="C00000"/>
                </a:solidFill>
                <a:sym typeface="Wingdings" pitchFamily="2" charset="2"/>
              </a:rPr>
              <a:t>masalah</a:t>
            </a:r>
            <a:r>
              <a:rPr lang="en-US" sz="2800" i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sym typeface="Wingdings" pitchFamily="2" charset="2"/>
              </a:rPr>
              <a:t>penyelesaian</a:t>
            </a:r>
            <a:r>
              <a:rPr lang="id-ID" sz="2800" i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sym typeface="Wingdings" pitchFamily="2" charset="2"/>
              </a:rPr>
              <a:t>masalah</a:t>
            </a:r>
            <a:r>
              <a:rPr lang="en-US" sz="2800" i="1" dirty="0" smtClean="0">
                <a:solidFill>
                  <a:srgbClr val="C00000"/>
                </a:solidFill>
                <a:sym typeface="Wingdings" pitchFamily="2" charset="2"/>
              </a:rPr>
              <a:t>?</a:t>
            </a:r>
            <a:endParaRPr lang="id-ID" sz="2800" i="1" dirty="0" smtClean="0">
              <a:solidFill>
                <a:srgbClr val="C00000"/>
              </a:solidFill>
              <a:sym typeface="Wingdings" pitchFamily="2" charset="2"/>
            </a:endParaRPr>
          </a:p>
          <a:p>
            <a:pPr>
              <a:buFontTx/>
              <a:buNone/>
            </a:pPr>
            <a:endParaRPr lang="id-ID" sz="1200" i="1" dirty="0" smtClean="0">
              <a:solidFill>
                <a:srgbClr val="C00000"/>
              </a:solidFill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sz="3600" dirty="0" smtClean="0">
                <a:solidFill>
                  <a:srgbClr val="CC6600"/>
                </a:solidFill>
              </a:rPr>
              <a:t>5</a:t>
            </a:r>
            <a:r>
              <a:rPr lang="en-US" sz="3600" dirty="0">
                <a:solidFill>
                  <a:srgbClr val="CC6600"/>
                </a:solidFill>
              </a:rPr>
              <a:t>. </a:t>
            </a:r>
            <a:r>
              <a:rPr lang="en-US" sz="3600" dirty="0" err="1">
                <a:solidFill>
                  <a:srgbClr val="CC6600"/>
                </a:solidFill>
              </a:rPr>
              <a:t>Fleksibilitas</a:t>
            </a:r>
            <a:endParaRPr lang="en-US" sz="3600" dirty="0">
              <a:solidFill>
                <a:srgbClr val="CC6600"/>
              </a:solidFill>
            </a:endParaRPr>
          </a:p>
          <a:p>
            <a:pPr>
              <a:buNone/>
            </a:pPr>
            <a:r>
              <a:rPr lang="id-ID" sz="2800" dirty="0" smtClean="0"/>
              <a:t>	M</a:t>
            </a:r>
            <a:r>
              <a:rPr lang="en-US" sz="2800" dirty="0" err="1" smtClean="0"/>
              <a:t>emberikan</a:t>
            </a:r>
            <a:r>
              <a:rPr lang="en-US" sz="2800" dirty="0" smtClean="0"/>
              <a:t> </a:t>
            </a:r>
            <a:r>
              <a:rPr lang="en-US" sz="2800" dirty="0" err="1"/>
              <a:t>kebebasan</a:t>
            </a:r>
            <a:r>
              <a:rPr lang="en-US" sz="2800" dirty="0"/>
              <a:t> </a:t>
            </a:r>
            <a:r>
              <a:rPr lang="id-ID" sz="2800" dirty="0" smtClean="0"/>
              <a:t>utk</a:t>
            </a:r>
            <a:r>
              <a:rPr lang="id-ID" sz="2800" dirty="0"/>
              <a:t> </a:t>
            </a:r>
            <a:r>
              <a:rPr lang="en-US" sz="2800" dirty="0" err="1" smtClean="0"/>
              <a:t>pengungkapan</a:t>
            </a:r>
            <a:r>
              <a:rPr lang="en-US" sz="2800" dirty="0" smtClean="0"/>
              <a:t> </a:t>
            </a:r>
            <a:r>
              <a:rPr lang="en-US" sz="2800" dirty="0" err="1"/>
              <a:t>emosi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tindakan</a:t>
            </a:r>
            <a:endParaRPr lang="en-US" sz="2800" dirty="0"/>
          </a:p>
          <a:p>
            <a:pPr>
              <a:buFontTx/>
              <a:buNone/>
            </a:pPr>
            <a:r>
              <a:rPr lang="id-ID" sz="2800" i="1" dirty="0" smtClean="0">
                <a:solidFill>
                  <a:srgbClr val="FF0000"/>
                </a:solidFill>
                <a:sym typeface="Wingdings" pitchFamily="2" charset="2"/>
              </a:rPr>
              <a:t>    </a:t>
            </a:r>
            <a:r>
              <a:rPr lang="en-US" sz="2800" i="1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  <a:r>
              <a:rPr lang="en-US" sz="2800" i="1" dirty="0">
                <a:solidFill>
                  <a:srgbClr val="C00000"/>
                </a:solidFill>
                <a:sym typeface="Wingdings" pitchFamily="2" charset="2"/>
              </a:rPr>
              <a:t>S </a:t>
            </a:r>
            <a:r>
              <a:rPr lang="en-US" sz="2800" i="1" dirty="0" err="1">
                <a:solidFill>
                  <a:srgbClr val="C00000"/>
                </a:solidFill>
                <a:sym typeface="Wingdings" pitchFamily="2" charset="2"/>
              </a:rPr>
              <a:t>pendiam</a:t>
            </a:r>
            <a:r>
              <a:rPr lang="en-US" sz="2800" i="1" dirty="0">
                <a:solidFill>
                  <a:srgbClr val="C00000"/>
                </a:solidFill>
                <a:sym typeface="Wingdings" pitchFamily="2" charset="2"/>
              </a:rPr>
              <a:t> / </a:t>
            </a:r>
            <a:r>
              <a:rPr lang="en-US" sz="2800" i="1" dirty="0" err="1">
                <a:solidFill>
                  <a:srgbClr val="C00000"/>
                </a:solidFill>
                <a:sym typeface="Wingdings" pitchFamily="2" charset="2"/>
              </a:rPr>
              <a:t>tertutup</a:t>
            </a:r>
            <a:r>
              <a:rPr lang="en-US" sz="2800" i="1" dirty="0">
                <a:solidFill>
                  <a:srgbClr val="C00000"/>
                </a:solidFill>
                <a:sym typeface="Wingdings" pitchFamily="2" charset="2"/>
              </a:rPr>
              <a:t>?</a:t>
            </a:r>
            <a:r>
              <a:rPr lang="en-US" sz="2800" dirty="0">
                <a:solidFill>
                  <a:srgbClr val="C00000"/>
                </a:solidFill>
                <a:sym typeface="Wingdings" pitchFamily="2" charset="2"/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229600" cy="792162"/>
          </a:xfrm>
        </p:spPr>
        <p:txBody>
          <a:bodyPr/>
          <a:lstStyle/>
          <a:p>
            <a:pPr algn="l"/>
            <a:r>
              <a:rPr lang="en-US" sz="3600" dirty="0">
                <a:solidFill>
                  <a:srgbClr val="CC6600"/>
                </a:solidFill>
              </a:rPr>
              <a:t>6. </a:t>
            </a:r>
            <a:r>
              <a:rPr lang="en-US" sz="3600" dirty="0" err="1">
                <a:solidFill>
                  <a:srgbClr val="CC6600"/>
                </a:solidFill>
              </a:rPr>
              <a:t>Kecocokan</a:t>
            </a:r>
            <a:r>
              <a:rPr lang="en-US" sz="3600" dirty="0">
                <a:solidFill>
                  <a:srgbClr val="CC6600"/>
                </a:solidFill>
              </a:rPr>
              <a:t> </a:t>
            </a:r>
            <a:r>
              <a:rPr lang="id-ID" sz="3600" dirty="0" smtClean="0">
                <a:solidFill>
                  <a:srgbClr val="CC6600"/>
                </a:solidFill>
              </a:rPr>
              <a:t>dg </a:t>
            </a:r>
            <a:r>
              <a:rPr lang="en-US" sz="3600" dirty="0" err="1" smtClean="0">
                <a:solidFill>
                  <a:srgbClr val="CC6600"/>
                </a:solidFill>
              </a:rPr>
              <a:t>simbol</a:t>
            </a:r>
            <a:r>
              <a:rPr lang="en-US" sz="3600" dirty="0" smtClean="0">
                <a:solidFill>
                  <a:srgbClr val="CC6600"/>
                </a:solidFill>
              </a:rPr>
              <a:t>  </a:t>
            </a:r>
            <a:r>
              <a:rPr lang="en-US" sz="3600" dirty="0" err="1" smtClean="0">
                <a:solidFill>
                  <a:srgbClr val="CC6600"/>
                </a:solidFill>
              </a:rPr>
              <a:t>budaya</a:t>
            </a:r>
            <a:endParaRPr lang="en-US" sz="3600" dirty="0">
              <a:solidFill>
                <a:srgbClr val="CC66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lvl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id-ID" sz="3200" dirty="0" err="1" smtClean="0"/>
              <a:t>G</a:t>
            </a:r>
            <a:r>
              <a:rPr lang="en-US" sz="3200" dirty="0" err="1" smtClean="0"/>
              <a:t>ambar</a:t>
            </a:r>
            <a:r>
              <a:rPr lang="en-US" sz="3200" dirty="0" smtClean="0"/>
              <a:t> </a:t>
            </a:r>
            <a:r>
              <a:rPr lang="en-US" sz="3200" dirty="0" err="1"/>
              <a:t>benda</a:t>
            </a:r>
            <a:r>
              <a:rPr lang="en-US" sz="3200" dirty="0"/>
              <a:t>, </a:t>
            </a:r>
            <a:r>
              <a:rPr lang="en-US" sz="3200" dirty="0" err="1"/>
              <a:t>pakaian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 smtClean="0"/>
              <a:t>lingkungan</a:t>
            </a:r>
            <a:r>
              <a:rPr lang="id-ID" sz="3200" dirty="0" smtClean="0"/>
              <a:t> </a:t>
            </a:r>
            <a:r>
              <a:rPr lang="en-US" sz="3200" dirty="0" err="1" smtClean="0"/>
              <a:t>hendaknya</a:t>
            </a:r>
            <a:r>
              <a:rPr lang="en-US" sz="3200" dirty="0" smtClean="0"/>
              <a:t> </a:t>
            </a:r>
            <a:r>
              <a:rPr lang="en-US" sz="3200" dirty="0"/>
              <a:t>familiar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latar</a:t>
            </a:r>
            <a:r>
              <a:rPr lang="en-US" sz="3200" dirty="0"/>
              <a:t> </a:t>
            </a:r>
            <a:r>
              <a:rPr lang="en-US" sz="3200" dirty="0" err="1"/>
              <a:t>belakang</a:t>
            </a:r>
            <a:r>
              <a:rPr lang="en-US" sz="3200" dirty="0"/>
              <a:t> </a:t>
            </a:r>
            <a:r>
              <a:rPr lang="en-US" sz="3200" dirty="0" err="1" smtClean="0"/>
              <a:t>budaya</a:t>
            </a:r>
            <a:r>
              <a:rPr lang="en-US" sz="3200" dirty="0" smtClean="0"/>
              <a:t> </a:t>
            </a:r>
            <a:r>
              <a:rPr lang="en-US" sz="3200" dirty="0" err="1"/>
              <a:t>subjek</a:t>
            </a:r>
            <a:endParaRPr lang="en-US" sz="3200" dirty="0"/>
          </a:p>
          <a:p>
            <a:pPr>
              <a:lnSpc>
                <a:spcPct val="80000"/>
              </a:lnSpc>
              <a:buFontTx/>
              <a:buNone/>
            </a:pPr>
            <a:r>
              <a:rPr lang="id-ID" i="1" dirty="0" smtClean="0">
                <a:solidFill>
                  <a:srgbClr val="FF0000"/>
                </a:solidFill>
                <a:sym typeface="Wingdings" pitchFamily="2" charset="2"/>
              </a:rPr>
              <a:t>    </a:t>
            </a:r>
            <a:r>
              <a:rPr lang="en-US" i="1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  <a:r>
              <a:rPr lang="en-US" i="1" dirty="0" err="1">
                <a:solidFill>
                  <a:srgbClr val="C00000"/>
                </a:solidFill>
                <a:sym typeface="Wingdings" pitchFamily="2" charset="2"/>
              </a:rPr>
              <a:t>Budaya</a:t>
            </a:r>
            <a:r>
              <a:rPr lang="en-US" i="1" dirty="0">
                <a:solidFill>
                  <a:srgbClr val="C00000"/>
                </a:solidFill>
                <a:sym typeface="Wingdings" pitchFamily="2" charset="2"/>
              </a:rPr>
              <a:t>, </a:t>
            </a:r>
            <a:r>
              <a:rPr lang="en-US" i="1" dirty="0" err="1">
                <a:solidFill>
                  <a:srgbClr val="C00000"/>
                </a:solidFill>
                <a:sym typeface="Wingdings" pitchFamily="2" charset="2"/>
              </a:rPr>
              <a:t>tempat</a:t>
            </a:r>
            <a:r>
              <a:rPr lang="en-US" i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i="1" dirty="0" err="1">
                <a:solidFill>
                  <a:srgbClr val="C00000"/>
                </a:solidFill>
                <a:sym typeface="Wingdings" pitchFamily="2" charset="2"/>
              </a:rPr>
              <a:t>tinggal</a:t>
            </a:r>
            <a:r>
              <a:rPr lang="en-US" i="1" dirty="0">
                <a:solidFill>
                  <a:srgbClr val="C00000"/>
                </a:solidFill>
                <a:sym typeface="Wingdings" pitchFamily="2" charset="2"/>
              </a:rPr>
              <a:t>, status </a:t>
            </a:r>
            <a:r>
              <a:rPr lang="en-US" i="1" dirty="0" err="1">
                <a:solidFill>
                  <a:srgbClr val="C00000"/>
                </a:solidFill>
                <a:sym typeface="Wingdings" pitchFamily="2" charset="2"/>
              </a:rPr>
              <a:t>ekonomi</a:t>
            </a:r>
            <a:r>
              <a:rPr lang="en-US" i="1" dirty="0">
                <a:solidFill>
                  <a:srgbClr val="C00000"/>
                </a:solidFill>
                <a:sym typeface="Wingdings" pitchFamily="2" charset="2"/>
              </a:rPr>
              <a:t>, </a:t>
            </a:r>
            <a:r>
              <a:rPr lang="en-US" i="1" dirty="0" err="1">
                <a:solidFill>
                  <a:srgbClr val="C00000"/>
                </a:solidFill>
                <a:sym typeface="Wingdings" pitchFamily="2" charset="2"/>
              </a:rPr>
              <a:t>dll</a:t>
            </a:r>
            <a:r>
              <a:rPr lang="en-US" i="1" dirty="0">
                <a:solidFill>
                  <a:srgbClr val="C00000"/>
                </a:solidFill>
                <a:sym typeface="Wingdings" pitchFamily="2" charset="2"/>
              </a:rPr>
              <a:t>?</a:t>
            </a:r>
            <a:endParaRPr lang="en-US" i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dirty="0">
                <a:solidFill>
                  <a:srgbClr val="CC6600"/>
                </a:solidFill>
              </a:rPr>
              <a:t>7. </a:t>
            </a:r>
            <a:r>
              <a:rPr lang="en-US" sz="3600" dirty="0" err="1">
                <a:solidFill>
                  <a:srgbClr val="CC6600"/>
                </a:solidFill>
              </a:rPr>
              <a:t>Kecocokan</a:t>
            </a:r>
            <a:r>
              <a:rPr lang="en-US" sz="3600" dirty="0">
                <a:solidFill>
                  <a:srgbClr val="CC6600"/>
                </a:solidFill>
              </a:rPr>
              <a:t> </a:t>
            </a:r>
            <a:r>
              <a:rPr lang="id-ID" sz="3600" dirty="0" smtClean="0">
                <a:solidFill>
                  <a:srgbClr val="CC6600"/>
                </a:solidFill>
              </a:rPr>
              <a:t>dg </a:t>
            </a:r>
            <a:r>
              <a:rPr lang="en-US" sz="3600" dirty="0" err="1" smtClean="0">
                <a:solidFill>
                  <a:srgbClr val="CC6600"/>
                </a:solidFill>
              </a:rPr>
              <a:t>masalah</a:t>
            </a:r>
            <a:r>
              <a:rPr lang="en-US" sz="3600" dirty="0" smtClean="0">
                <a:solidFill>
                  <a:srgbClr val="CC6600"/>
                </a:solidFill>
              </a:rPr>
              <a:t> </a:t>
            </a:r>
            <a:r>
              <a:rPr lang="en-US" sz="3600" dirty="0" err="1" smtClean="0">
                <a:solidFill>
                  <a:srgbClr val="CC6600"/>
                </a:solidFill>
              </a:rPr>
              <a:t>khusus</a:t>
            </a:r>
            <a:endParaRPr lang="en-US" sz="3600" dirty="0">
              <a:solidFill>
                <a:srgbClr val="CC6600"/>
              </a:solidFill>
            </a:endParaRPr>
          </a:p>
          <a:p>
            <a:pPr lvl="1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id-ID" sz="3200" dirty="0" err="1" smtClean="0"/>
              <a:t>P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/>
              <a:t>budaya</a:t>
            </a:r>
            <a:r>
              <a:rPr lang="en-US" sz="3200" dirty="0"/>
              <a:t> </a:t>
            </a:r>
            <a:r>
              <a:rPr lang="id-ID" sz="3200" dirty="0" smtClean="0"/>
              <a:t>ttt </a:t>
            </a:r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dirty="0" err="1">
                <a:sym typeface="Wingdings" pitchFamily="2" charset="2"/>
              </a:rPr>
              <a:t>butuh</a:t>
            </a:r>
            <a:r>
              <a:rPr lang="en-US" sz="3200" dirty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adaptasi</a:t>
            </a:r>
            <a:r>
              <a:rPr lang="en-US" sz="3200" dirty="0">
                <a:sym typeface="Wingdings" pitchFamily="2" charset="2"/>
              </a:rPr>
              <a:t>?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id-ID" sz="3200" dirty="0" err="1" smtClean="0">
                <a:sym typeface="Wingdings" pitchFamily="2" charset="2"/>
              </a:rPr>
              <a:t>M</a:t>
            </a:r>
            <a:r>
              <a:rPr lang="en-US" sz="3200" dirty="0" err="1" smtClean="0">
                <a:sym typeface="Wingdings" pitchFamily="2" charset="2"/>
              </a:rPr>
              <a:t>asalah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>
                <a:sym typeface="Wingdings" pitchFamily="2" charset="2"/>
              </a:rPr>
              <a:t>klinis</a:t>
            </a:r>
            <a:endParaRPr lang="en-US" sz="3200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id-ID" i="1" dirty="0" smtClean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US" i="1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  <a:r>
              <a:rPr lang="en-US" i="1" dirty="0" err="1">
                <a:solidFill>
                  <a:srgbClr val="C00000"/>
                </a:solidFill>
                <a:sym typeface="Wingdings" pitchFamily="2" charset="2"/>
              </a:rPr>
              <a:t>siapa</a:t>
            </a:r>
            <a:r>
              <a:rPr lang="en-US" i="1" dirty="0">
                <a:solidFill>
                  <a:srgbClr val="C00000"/>
                </a:solidFill>
                <a:sym typeface="Wingdings" pitchFamily="2" charset="2"/>
              </a:rPr>
              <a:t> S </a:t>
            </a:r>
            <a:r>
              <a:rPr lang="en-US" i="1" dirty="0" err="1">
                <a:solidFill>
                  <a:srgbClr val="C00000"/>
                </a:solidFill>
                <a:sym typeface="Wingdings" pitchFamily="2" charset="2"/>
              </a:rPr>
              <a:t>saya</a:t>
            </a:r>
            <a:r>
              <a:rPr lang="en-US" i="1" dirty="0">
                <a:solidFill>
                  <a:srgbClr val="C00000"/>
                </a:solidFill>
                <a:sym typeface="Wingdings" pitchFamily="2" charset="2"/>
              </a:rPr>
              <a:t>?</a:t>
            </a:r>
            <a:endParaRPr lang="en-US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err="1"/>
              <a:t>Sekian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Terima</a:t>
            </a:r>
            <a:r>
              <a:rPr lang="en-US" sz="4000" dirty="0"/>
              <a:t> </a:t>
            </a:r>
            <a:r>
              <a:rPr lang="en-US" sz="4000" dirty="0" err="1"/>
              <a:t>Kasih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 err="1"/>
              <a:t>Atas</a:t>
            </a:r>
            <a:r>
              <a:rPr lang="en-US" sz="4000" dirty="0"/>
              <a:t> </a:t>
            </a:r>
            <a:r>
              <a:rPr lang="en-US" sz="4000" dirty="0" err="1"/>
              <a:t>Partisipasi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Kehadirannya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9300"/>
            <a:ext cx="8229600" cy="1689100"/>
          </a:xfrm>
        </p:spPr>
        <p:txBody>
          <a:bodyPr/>
          <a:lstStyle/>
          <a:p>
            <a:r>
              <a:rPr lang="en-US" sz="4800" dirty="0">
                <a:latin typeface="Gill Sans Ultra Bold" pitchFamily="34" charset="0"/>
              </a:rPr>
              <a:t>PEMILIHAN </a:t>
            </a:r>
            <a:r>
              <a:rPr lang="en-US" sz="4800" dirty="0" smtClean="0">
                <a:latin typeface="Gill Sans Ultra Bold" pitchFamily="34" charset="0"/>
              </a:rPr>
              <a:t>KARTU TAT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3600" i="1">
              <a:latin typeface="Gill Sans Ultra Bold" pitchFamily="34" charset="0"/>
            </a:endParaRPr>
          </a:p>
          <a:p>
            <a:pPr marL="609600" indent="-609600">
              <a:buFontTx/>
              <a:buNone/>
            </a:pPr>
            <a:endParaRPr lang="en-US" sz="3600" i="1">
              <a:latin typeface="Gill Sans Ultra Bold" pitchFamily="34" charset="0"/>
            </a:endParaRPr>
          </a:p>
          <a:p>
            <a:pPr marL="609600" indent="-609600" algn="ctr">
              <a:buFontTx/>
              <a:buNone/>
            </a:pPr>
            <a:r>
              <a:rPr lang="en-US" sz="3600" i="1">
                <a:latin typeface="Gill Sans Ultra Bold" pitchFamily="34" charset="0"/>
              </a:rPr>
              <a:t>A.  PROSEDUR</a:t>
            </a:r>
          </a:p>
          <a:p>
            <a:pPr marL="609600" indent="-609600" algn="ctr">
              <a:buFontTx/>
              <a:buNone/>
            </a:pPr>
            <a:endParaRPr lang="en-US" sz="3600" i="1">
              <a:latin typeface="Gill Sans Ultra Bold" pitchFamily="34" charset="0"/>
            </a:endParaRPr>
          </a:p>
          <a:p>
            <a:pPr marL="609600" indent="-609600" algn="ctr">
              <a:buFontTx/>
              <a:buNone/>
            </a:pPr>
            <a:r>
              <a:rPr lang="en-US" sz="3600" i="1">
                <a:latin typeface="Gill Sans Ultra Bold" pitchFamily="34" charset="0"/>
              </a:rPr>
              <a:t>B.  DASAR PEMILIHAN</a:t>
            </a:r>
          </a:p>
          <a:p>
            <a:pPr marL="609600" indent="-609600" algn="ctr">
              <a:buFontTx/>
              <a:buNone/>
            </a:pPr>
            <a:endParaRPr lang="en-US" sz="2800" i="1">
              <a:latin typeface="Gill Sans Ultra Bold" pitchFamily="34" charset="0"/>
            </a:endParaRPr>
          </a:p>
          <a:p>
            <a:pPr marL="609600" indent="-609600">
              <a:buFontTx/>
              <a:buNone/>
            </a:pPr>
            <a:r>
              <a:rPr lang="en-US" sz="2800">
                <a:solidFill>
                  <a:srgbClr val="FF9999"/>
                </a:solidFill>
                <a:latin typeface="Gill Sans Ultra Bold" pitchFamily="34" charset="0"/>
              </a:rPr>
              <a:t>   </a:t>
            </a:r>
            <a:endParaRPr lang="en-US" sz="2800">
              <a:solidFill>
                <a:srgbClr val="FFFF00"/>
              </a:solidFill>
              <a:latin typeface="Gill Sans Ultra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339013" cy="1371600"/>
          </a:xfrm>
        </p:spPr>
        <p:txBody>
          <a:bodyPr/>
          <a:lstStyle/>
          <a:p>
            <a:r>
              <a:rPr lang="en-US" sz="4800" b="1" dirty="0">
                <a:latin typeface="Gill Sans Ultra Bold" pitchFamily="34" charset="0"/>
              </a:rPr>
              <a:t>A. </a:t>
            </a:r>
            <a:r>
              <a:rPr lang="en-US" sz="4800" b="1" dirty="0" smtClean="0">
                <a:latin typeface="Gill Sans Ultra Bold" pitchFamily="34" charset="0"/>
              </a:rPr>
              <a:t>PROSEDUR</a:t>
            </a:r>
            <a:endParaRPr lang="en-US" sz="4800" b="1" dirty="0">
              <a:latin typeface="Gill Sans Ultra Bold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3886200"/>
          </a:xfrm>
        </p:spPr>
        <p:txBody>
          <a:bodyPr/>
          <a:lstStyle/>
          <a:p>
            <a:r>
              <a:rPr lang="en-US" sz="3600" dirty="0">
                <a:solidFill>
                  <a:srgbClr val="FF9999"/>
                </a:solidFill>
                <a:latin typeface="Gill Sans Ultra Bold" pitchFamily="34" charset="0"/>
              </a:rPr>
              <a:t>1. STANDARD</a:t>
            </a:r>
          </a:p>
          <a:p>
            <a:endParaRPr lang="en-US" sz="3600" dirty="0">
              <a:latin typeface="Gill Sans Ultra Bold" pitchFamily="34" charset="0"/>
            </a:endParaRPr>
          </a:p>
          <a:p>
            <a:r>
              <a:rPr lang="en-US" sz="3600" dirty="0">
                <a:solidFill>
                  <a:srgbClr val="FF9900"/>
                </a:solidFill>
                <a:latin typeface="Gill Sans Ultra Bold" pitchFamily="34" charset="0"/>
              </a:rPr>
              <a:t>   2. SHORT VERSION</a:t>
            </a:r>
          </a:p>
          <a:p>
            <a:endParaRPr lang="en-US" sz="3600" dirty="0">
              <a:latin typeface="Gill Sans Ultra Bold" pitchFamily="34" charset="0"/>
            </a:endParaRPr>
          </a:p>
          <a:p>
            <a:r>
              <a:rPr lang="en-US" sz="3600" dirty="0">
                <a:solidFill>
                  <a:srgbClr val="FFFF00"/>
                </a:solidFill>
                <a:latin typeface="Gill Sans Ultra Bold" pitchFamily="34" charset="0"/>
              </a:rPr>
              <a:t>   3.</a:t>
            </a:r>
            <a:r>
              <a:rPr lang="en-US" sz="3600" dirty="0">
                <a:latin typeface="Gill Sans Ultra Bold" pitchFamily="34" charset="0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Gill Sans Ultra Bold" pitchFamily="34" charset="0"/>
              </a:rPr>
              <a:t>INDIVIDUAL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1. Standard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800" dirty="0" err="1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diberikan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20 </a:t>
            </a:r>
            <a:r>
              <a:rPr lang="en-US" sz="2800" b="1" i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kartu</a:t>
            </a:r>
            <a:endParaRPr lang="en-US" sz="2800" b="1" i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800" dirty="0" err="1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dilakukan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dalam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2 x </a:t>
            </a:r>
            <a:r>
              <a:rPr lang="en-US" sz="2800" b="1" i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pertemuan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untuk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   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2800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mengatasi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kelelahan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dan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kebosanan</a:t>
            </a:r>
            <a:endParaRPr lang="en-US" sz="2800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Pembagian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kartu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	 </a:t>
            </a:r>
            <a:r>
              <a:rPr lang="en-US" sz="2800" b="1" i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Sesi</a:t>
            </a:r>
            <a:r>
              <a:rPr lang="en-US" sz="2800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I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 1, 2, 3BM/3GF, 4, 5, 6BM/6GF,   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    </a:t>
            </a:r>
            <a:r>
              <a:rPr lang="id-ID" sz="2800" dirty="0" smtClean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               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7BM/7GF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, 8BM/8GF, 9BM/9GF, 10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    </a:t>
            </a:r>
            <a:r>
              <a:rPr lang="en-US" sz="2800" b="1" i="1" dirty="0" err="1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Sesi</a:t>
            </a:r>
            <a:r>
              <a:rPr lang="en-US" sz="2800" b="1" i="1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 II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  11, 12M/12F/12BG, 13MF/13B/13BG,   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    </a:t>
            </a:r>
            <a:r>
              <a:rPr lang="id-ID" sz="2800" dirty="0" smtClean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                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14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, 15, 16 (</a:t>
            </a:r>
            <a:r>
              <a:rPr lang="en-US" sz="2800" dirty="0" err="1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kartu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US" sz="2800" dirty="0" err="1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kosong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),17BM/17GF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, 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    </a:t>
            </a:r>
            <a:r>
              <a:rPr lang="id-ID" sz="2800" dirty="0" smtClean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                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18BM/18GF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, 19, 20</a:t>
            </a:r>
            <a:endParaRPr lang="en-US" sz="2800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en-US" sz="2800" dirty="0">
              <a:solidFill>
                <a:srgbClr val="FF99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2. </a:t>
            </a:r>
            <a:r>
              <a:rPr lang="en-US" sz="4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Short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version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 </a:t>
            </a:r>
            <a:r>
              <a:rPr lang="en-US" sz="2800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diberikan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10 </a:t>
            </a:r>
            <a:r>
              <a:rPr lang="en-US" sz="2800" b="1" i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kartu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(</a:t>
            </a:r>
            <a:r>
              <a:rPr lang="en-US" sz="2800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Bellak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, 1953)</a:t>
            </a:r>
          </a:p>
          <a:p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Pembagian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kartu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: 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2800" b="1" i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untuk</a:t>
            </a:r>
            <a:r>
              <a:rPr lang="en-US" sz="2800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laki</a:t>
            </a:r>
            <a:r>
              <a:rPr lang="en-US" sz="2800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&amp; </a:t>
            </a:r>
            <a:r>
              <a:rPr lang="en-US" sz="2800" b="1" i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perempuan</a:t>
            </a:r>
            <a:r>
              <a:rPr lang="en-US" sz="2800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(</a:t>
            </a:r>
            <a:r>
              <a:rPr lang="en-US" sz="2800" b="1" i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umum</a:t>
            </a:r>
            <a:r>
              <a:rPr lang="en-US" sz="2800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)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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   1, 2, 3BM, 4, 6BM, 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7GF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, 8BM, 9GF, 10, 13MF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2800" b="1" i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untuk</a:t>
            </a:r>
            <a:r>
              <a:rPr lang="en-US" sz="2800" b="1" i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laki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 1, 2, 3BM, 4, 6BM, 7BM, </a:t>
            </a:r>
            <a:r>
              <a:rPr lang="id-ID" sz="2800" dirty="0" smtClean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9BM,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endParaRPr lang="en-US" sz="2800" dirty="0">
              <a:solidFill>
                <a:schemeClr val="tx2">
                  <a:lumMod val="95000"/>
                  <a:lumOff val="5000"/>
                </a:schemeClr>
              </a:solidFill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    </a:t>
            </a:r>
            <a:r>
              <a:rPr lang="id-ID" sz="2800" dirty="0" smtClean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                       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11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, 12M, 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13MF</a:t>
            </a:r>
            <a:endParaRPr lang="en-US" sz="2800" dirty="0">
              <a:solidFill>
                <a:schemeClr val="tx2">
                  <a:lumMod val="95000"/>
                  <a:lumOff val="5000"/>
                </a:schemeClr>
              </a:solidFill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    </a:t>
            </a:r>
            <a:r>
              <a:rPr lang="en-US" sz="2800" b="1" i="1" dirty="0" err="1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untuk</a:t>
            </a:r>
            <a:r>
              <a:rPr lang="en-US" sz="2800" b="1" i="1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perempuan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  1, 2, 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3</a:t>
            </a:r>
            <a:r>
              <a:rPr lang="id-ID" sz="2800" dirty="0" smtClean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GF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, 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4, 6GF, 7GF, 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    </a:t>
            </a:r>
            <a:r>
              <a:rPr lang="id-ID" sz="2800" dirty="0" smtClean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                                    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9GF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, 11, </a:t>
            </a:r>
            <a:r>
              <a:rPr lang="id-ID" sz="2800" dirty="0" smtClean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12F, 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13MF</a:t>
            </a:r>
            <a:endParaRPr lang="en-US" sz="2800" dirty="0">
              <a:solidFill>
                <a:schemeClr val="tx2">
                  <a:lumMod val="95000"/>
                  <a:lumOff val="5000"/>
                </a:schemeClr>
              </a:solidFill>
              <a:sym typeface="Wingdings" pitchFamily="2" charset="2"/>
            </a:endParaRPr>
          </a:p>
          <a:p>
            <a:endParaRPr lang="en-US" sz="2800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3. Individual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B</a:t>
            </a:r>
            <a:r>
              <a:rPr lang="en-US" dirty="0" err="1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iasanya</a:t>
            </a:r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diberikan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sesuai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  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permasalahan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klien</a:t>
            </a:r>
            <a:endParaRPr lang="en-US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misal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   3BM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dan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10 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 </a:t>
            </a:r>
            <a:r>
              <a:rPr lang="en-US" i="1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homosexuality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    1, 2,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dan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 13MF  </a:t>
            </a:r>
            <a:r>
              <a:rPr lang="en-US" i="1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obsessive compulsive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	 3BM, 13B,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dan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 14  </a:t>
            </a:r>
            <a:r>
              <a:rPr lang="en-US" i="1" dirty="0">
                <a:solidFill>
                  <a:schemeClr val="tx2">
                    <a:lumMod val="95000"/>
                    <a:lumOff val="5000"/>
                  </a:schemeClr>
                </a:solidFill>
                <a:sym typeface="Wingdings" pitchFamily="2" charset="2"/>
              </a:rPr>
              <a:t>depression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solidFill>
                <a:srgbClr val="FFFF00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Ultra Bold" pitchFamily="34" charset="0"/>
              </a:rPr>
              <a:t>B. DASAR PEMILIHAN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sz="2800" dirty="0">
                <a:latin typeface="Gill Sans Ultra Bold" pitchFamily="34" charset="0"/>
              </a:rPr>
              <a:t>1. Stimulus </a:t>
            </a:r>
            <a:r>
              <a:rPr lang="en-US" sz="2800" dirty="0" err="1">
                <a:latin typeface="Gill Sans Ultra Bold" pitchFamily="34" charset="0"/>
              </a:rPr>
              <a:t>laten</a:t>
            </a:r>
            <a:r>
              <a:rPr lang="en-US" sz="2800" dirty="0">
                <a:latin typeface="Gill Sans Ultra Bold" pitchFamily="34" charset="0"/>
              </a:rPr>
              <a:t> yang </a:t>
            </a:r>
            <a:r>
              <a:rPr lang="en-US" sz="2800" dirty="0" err="1">
                <a:latin typeface="Gill Sans Ultra Bold" pitchFamily="34" charset="0"/>
              </a:rPr>
              <a:t>ditimbulkan</a:t>
            </a:r>
            <a:endParaRPr lang="en-US" sz="2800" dirty="0">
              <a:latin typeface="Gill Sans Ultra Bold" pitchFamily="34" charset="0"/>
            </a:endParaRPr>
          </a:p>
          <a:p>
            <a:pPr marL="609600" indent="-609600">
              <a:buFontTx/>
              <a:buNone/>
            </a:pPr>
            <a:r>
              <a:rPr lang="en-US" sz="2800" dirty="0">
                <a:latin typeface="Gill Sans Ultra Bold" pitchFamily="34" charset="0"/>
              </a:rPr>
              <a:t>2. </a:t>
            </a:r>
            <a:r>
              <a:rPr lang="en-US" sz="2800" dirty="0" err="1">
                <a:latin typeface="Gill Sans Ultra Bold" pitchFamily="34" charset="0"/>
              </a:rPr>
              <a:t>Hubungan</a:t>
            </a:r>
            <a:r>
              <a:rPr lang="en-US" sz="2800" dirty="0">
                <a:latin typeface="Gill Sans Ultra Bold" pitchFamily="34" charset="0"/>
              </a:rPr>
              <a:t> interpersonal</a:t>
            </a:r>
          </a:p>
          <a:p>
            <a:pPr marL="609600" indent="-609600">
              <a:buFontTx/>
              <a:buNone/>
            </a:pPr>
            <a:r>
              <a:rPr lang="en-US" sz="2800" dirty="0">
                <a:latin typeface="Gill Sans Ultra Bold" pitchFamily="34" charset="0"/>
              </a:rPr>
              <a:t>3. </a:t>
            </a:r>
            <a:r>
              <a:rPr lang="en-US" sz="2800" dirty="0" err="1">
                <a:latin typeface="Gill Sans Ultra Bold" pitchFamily="34" charset="0"/>
              </a:rPr>
              <a:t>Penyajian</a:t>
            </a:r>
            <a:r>
              <a:rPr lang="en-US" sz="2800" dirty="0">
                <a:latin typeface="Gill Sans Ultra Bold" pitchFamily="34" charset="0"/>
              </a:rPr>
              <a:t> </a:t>
            </a:r>
            <a:r>
              <a:rPr lang="en-US" sz="2800" dirty="0" err="1">
                <a:latin typeface="Gill Sans Ultra Bold" pitchFamily="34" charset="0"/>
              </a:rPr>
              <a:t>kenyataan</a:t>
            </a:r>
            <a:endParaRPr lang="en-US" sz="2800" dirty="0">
              <a:latin typeface="Gill Sans Ultra Bold" pitchFamily="34" charset="0"/>
            </a:endParaRPr>
          </a:p>
          <a:p>
            <a:pPr marL="609600" indent="-609600">
              <a:buFontTx/>
              <a:buNone/>
            </a:pPr>
            <a:r>
              <a:rPr lang="en-US" sz="2800" dirty="0">
                <a:latin typeface="Gill Sans Ultra Bold" pitchFamily="34" charset="0"/>
              </a:rPr>
              <a:t>4. </a:t>
            </a:r>
            <a:r>
              <a:rPr lang="en-US" sz="2800" dirty="0" err="1">
                <a:latin typeface="Gill Sans Ultra Bold" pitchFamily="34" charset="0"/>
              </a:rPr>
              <a:t>Intensitas</a:t>
            </a:r>
            <a:r>
              <a:rPr lang="en-US" sz="2800" dirty="0">
                <a:latin typeface="Gill Sans Ultra Bold" pitchFamily="34" charset="0"/>
              </a:rPr>
              <a:t> </a:t>
            </a:r>
            <a:r>
              <a:rPr lang="en-US" sz="2800" dirty="0" err="1">
                <a:latin typeface="Gill Sans Ultra Bold" pitchFamily="34" charset="0"/>
              </a:rPr>
              <a:t>konflik</a:t>
            </a:r>
            <a:endParaRPr lang="en-US" sz="2800" dirty="0">
              <a:latin typeface="Gill Sans Ultra Bold" pitchFamily="34" charset="0"/>
            </a:endParaRPr>
          </a:p>
          <a:p>
            <a:pPr marL="609600" indent="-609600">
              <a:buFontTx/>
              <a:buNone/>
            </a:pPr>
            <a:r>
              <a:rPr lang="en-US" sz="2800" dirty="0">
                <a:latin typeface="Gill Sans Ultra Bold" pitchFamily="34" charset="0"/>
              </a:rPr>
              <a:t>5. </a:t>
            </a:r>
            <a:r>
              <a:rPr lang="en-US" sz="2800" dirty="0" err="1">
                <a:latin typeface="Gill Sans Ultra Bold" pitchFamily="34" charset="0"/>
              </a:rPr>
              <a:t>Fleksibilitas</a:t>
            </a:r>
            <a:endParaRPr lang="en-US" sz="2800" dirty="0">
              <a:latin typeface="Gill Sans Ultra Bold" pitchFamily="34" charset="0"/>
            </a:endParaRPr>
          </a:p>
          <a:p>
            <a:pPr marL="609600" indent="-609600">
              <a:buFontTx/>
              <a:buNone/>
            </a:pPr>
            <a:r>
              <a:rPr lang="en-US" sz="2800" dirty="0">
                <a:latin typeface="Gill Sans Ultra Bold" pitchFamily="34" charset="0"/>
              </a:rPr>
              <a:t>6. </a:t>
            </a:r>
            <a:r>
              <a:rPr lang="en-US" sz="2800" dirty="0" err="1">
                <a:latin typeface="Gill Sans Ultra Bold" pitchFamily="34" charset="0"/>
              </a:rPr>
              <a:t>Kecocokan</a:t>
            </a:r>
            <a:r>
              <a:rPr lang="en-US" sz="2800" dirty="0">
                <a:latin typeface="Gill Sans Ultra Bold" pitchFamily="34" charset="0"/>
              </a:rPr>
              <a:t> </a:t>
            </a:r>
            <a:r>
              <a:rPr lang="en-US" sz="2800" dirty="0" err="1">
                <a:latin typeface="Gill Sans Ultra Bold" pitchFamily="34" charset="0"/>
              </a:rPr>
              <a:t>dengan</a:t>
            </a:r>
            <a:r>
              <a:rPr lang="en-US" sz="2800" dirty="0">
                <a:latin typeface="Gill Sans Ultra Bold" pitchFamily="34" charset="0"/>
              </a:rPr>
              <a:t> </a:t>
            </a:r>
            <a:r>
              <a:rPr lang="en-US" sz="2800" dirty="0" err="1">
                <a:latin typeface="Gill Sans Ultra Bold" pitchFamily="34" charset="0"/>
              </a:rPr>
              <a:t>simbol</a:t>
            </a:r>
            <a:r>
              <a:rPr lang="en-US" sz="2800" dirty="0">
                <a:latin typeface="Gill Sans Ultra Bold" pitchFamily="34" charset="0"/>
              </a:rPr>
              <a:t> </a:t>
            </a:r>
            <a:r>
              <a:rPr lang="en-US" sz="2800" dirty="0" err="1">
                <a:latin typeface="Gill Sans Ultra Bold" pitchFamily="34" charset="0"/>
              </a:rPr>
              <a:t>budaya</a:t>
            </a:r>
            <a:endParaRPr lang="en-US" sz="2800" dirty="0">
              <a:latin typeface="Gill Sans Ultra Bold" pitchFamily="34" charset="0"/>
            </a:endParaRPr>
          </a:p>
          <a:p>
            <a:pPr marL="609600" indent="-609600">
              <a:buFontTx/>
              <a:buNone/>
            </a:pPr>
            <a:r>
              <a:rPr lang="en-US" sz="2800" dirty="0">
                <a:latin typeface="Gill Sans Ultra Bold" pitchFamily="34" charset="0"/>
              </a:rPr>
              <a:t>7. </a:t>
            </a:r>
            <a:r>
              <a:rPr lang="en-US" sz="2800" dirty="0" err="1">
                <a:latin typeface="Gill Sans Ultra Bold" pitchFamily="34" charset="0"/>
              </a:rPr>
              <a:t>Kecocokan</a:t>
            </a:r>
            <a:r>
              <a:rPr lang="en-US" sz="2800" dirty="0">
                <a:latin typeface="Gill Sans Ultra Bold" pitchFamily="34" charset="0"/>
              </a:rPr>
              <a:t> </a:t>
            </a:r>
            <a:r>
              <a:rPr lang="en-US" sz="2800" dirty="0" err="1">
                <a:latin typeface="Gill Sans Ultra Bold" pitchFamily="34" charset="0"/>
              </a:rPr>
              <a:t>dengan</a:t>
            </a:r>
            <a:r>
              <a:rPr lang="en-US" sz="2800" dirty="0">
                <a:latin typeface="Gill Sans Ultra Bold" pitchFamily="34" charset="0"/>
              </a:rPr>
              <a:t> </a:t>
            </a:r>
            <a:r>
              <a:rPr lang="en-US" sz="2800" dirty="0" err="1">
                <a:latin typeface="Gill Sans Ultra Bold" pitchFamily="34" charset="0"/>
              </a:rPr>
              <a:t>masalah</a:t>
            </a:r>
            <a:endParaRPr lang="en-US" sz="2800" dirty="0">
              <a:latin typeface="Gill Sans Ultra Bold" pitchFamily="34" charset="0"/>
            </a:endParaRPr>
          </a:p>
          <a:p>
            <a:pPr marL="609600" indent="-609600">
              <a:buFontTx/>
              <a:buNone/>
            </a:pPr>
            <a:r>
              <a:rPr lang="en-US" sz="2800" dirty="0">
                <a:latin typeface="Gill Sans Ultra Bold" pitchFamily="34" charset="0"/>
              </a:rPr>
              <a:t>     </a:t>
            </a:r>
            <a:r>
              <a:rPr lang="en-US" sz="2800" dirty="0" err="1">
                <a:latin typeface="Gill Sans Ultra Bold" pitchFamily="34" charset="0"/>
              </a:rPr>
              <a:t>khusus</a:t>
            </a:r>
            <a:endParaRPr lang="en-US" sz="2800" dirty="0">
              <a:latin typeface="Gill Sans Ultra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639762"/>
          </a:xfrm>
        </p:spPr>
        <p:txBody>
          <a:bodyPr/>
          <a:lstStyle/>
          <a:p>
            <a:r>
              <a:rPr lang="en-US" sz="4000" dirty="0">
                <a:solidFill>
                  <a:srgbClr val="CC6600"/>
                </a:solidFill>
              </a:rPr>
              <a:t>1. Stimulus </a:t>
            </a:r>
            <a:r>
              <a:rPr lang="en-US" sz="4000" dirty="0" err="1">
                <a:solidFill>
                  <a:srgbClr val="CC6600"/>
                </a:solidFill>
              </a:rPr>
              <a:t>laten</a:t>
            </a:r>
            <a:r>
              <a:rPr lang="en-US" sz="4000" dirty="0">
                <a:solidFill>
                  <a:srgbClr val="CC6600"/>
                </a:solidFill>
              </a:rPr>
              <a:t> yang </a:t>
            </a:r>
            <a:r>
              <a:rPr lang="en-US" sz="4000" dirty="0" err="1">
                <a:solidFill>
                  <a:srgbClr val="CC6600"/>
                </a:solidFill>
              </a:rPr>
              <a:t>ditimbulkan</a:t>
            </a:r>
            <a:r>
              <a:rPr lang="en-US" sz="4000" dirty="0">
                <a:solidFill>
                  <a:srgbClr val="CC66FF"/>
                </a:solidFill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371600"/>
            <a:ext cx="7620000" cy="4876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id-ID" sz="2400" dirty="0">
                <a:sym typeface="Wingdings" pitchFamily="2" charset="2"/>
              </a:rPr>
              <a:t>M</a:t>
            </a:r>
            <a:r>
              <a:rPr lang="id-ID" sz="2400" dirty="0" smtClean="0"/>
              <a:t>rpk </a:t>
            </a:r>
            <a:r>
              <a:rPr lang="id-ID" sz="2400" dirty="0" smtClean="0"/>
              <a:t>kriteria terpenting krn mencocokan tema dg segi emosi yg akan </a:t>
            </a:r>
            <a:r>
              <a:rPr lang="id-ID" sz="2400" dirty="0" smtClean="0"/>
              <a:t>diungkapkan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id-ID" sz="2400" dirty="0" smtClean="0">
                <a:sym typeface="Wingdings" pitchFamily="2" charset="2"/>
              </a:rPr>
              <a:t>B</a:t>
            </a:r>
            <a:r>
              <a:rPr lang="en-US" sz="2400" dirty="0" err="1" smtClean="0">
                <a:sym typeface="Wingdings" pitchFamily="2" charset="2"/>
              </a:rPr>
              <a:t>erkaitan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id-ID" sz="2400" dirty="0" smtClean="0">
                <a:sym typeface="Wingdings" pitchFamily="2" charset="2"/>
              </a:rPr>
              <a:t> kecocokan keadaan klien dg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karakteristik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kartu</a:t>
            </a:r>
            <a:r>
              <a:rPr lang="en-US" sz="2400" dirty="0">
                <a:sym typeface="Wingdings" pitchFamily="2" charset="2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id-ID" sz="2400" dirty="0" err="1" smtClean="0">
                <a:sym typeface="Wingdings" pitchFamily="2" charset="2"/>
              </a:rPr>
              <a:t>M</a:t>
            </a:r>
            <a:r>
              <a:rPr lang="en-US" sz="2400" dirty="0" err="1" smtClean="0">
                <a:sym typeface="Wingdings" pitchFamily="2" charset="2"/>
              </a:rPr>
              <a:t>isal</a:t>
            </a:r>
            <a:r>
              <a:rPr lang="en-US" sz="2400" dirty="0">
                <a:sym typeface="Wingdings" pitchFamily="2" charset="2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ym typeface="Wingdings" pitchFamily="2" charset="2"/>
              </a:rPr>
              <a:t>    </a:t>
            </a:r>
            <a:r>
              <a:rPr lang="en-US" sz="2400" i="1" dirty="0" err="1">
                <a:sym typeface="Wingdings" pitchFamily="2" charset="2"/>
              </a:rPr>
              <a:t>kartu</a:t>
            </a:r>
            <a:r>
              <a:rPr lang="en-US" sz="2400" i="1" dirty="0">
                <a:sym typeface="Wingdings" pitchFamily="2" charset="2"/>
              </a:rPr>
              <a:t> 1</a:t>
            </a:r>
            <a:r>
              <a:rPr lang="en-US" sz="2400" dirty="0">
                <a:sym typeface="Wingdings" pitchFamily="2" charset="2"/>
              </a:rPr>
              <a:t>  </a:t>
            </a:r>
            <a:r>
              <a:rPr lang="id-ID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mengenai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dorongan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hati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masalah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id-ID" sz="2400" dirty="0" smtClean="0">
                <a:sym typeface="Wingdings" pitchFamily="2" charset="2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d-ID" sz="2400" dirty="0" smtClean="0">
                <a:sym typeface="Wingdings" pitchFamily="2" charset="2"/>
              </a:rPr>
              <a:t> 	</a:t>
            </a:r>
            <a:r>
              <a:rPr lang="id-ID" sz="2400" dirty="0" smtClean="0">
                <a:sym typeface="Wingdings" pitchFamily="2" charset="2"/>
              </a:rPr>
              <a:t>		</a:t>
            </a:r>
            <a:r>
              <a:rPr lang="en-US" sz="2400" dirty="0" err="1" smtClean="0">
                <a:sym typeface="Wingdings" pitchFamily="2" charset="2"/>
              </a:rPr>
              <a:t>kehendak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pribadi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vs</a:t>
            </a:r>
            <a:r>
              <a:rPr lang="id-ID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kekuatan</a:t>
            </a:r>
            <a:r>
              <a:rPr lang="id-ID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luar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diri</a:t>
            </a:r>
            <a:endParaRPr lang="en-US" sz="2400" dirty="0">
              <a:sym typeface="Wingdings" pitchFamily="2" charset="2"/>
            </a:endParaRPr>
          </a:p>
          <a:p>
            <a:pPr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i="1" dirty="0" err="1" smtClean="0">
                <a:sym typeface="Wingdings" pitchFamily="2" charset="2"/>
              </a:rPr>
              <a:t>kartu</a:t>
            </a:r>
            <a:r>
              <a:rPr lang="en-US" sz="2400" i="1" dirty="0" smtClean="0">
                <a:sym typeface="Wingdings" pitchFamily="2" charset="2"/>
              </a:rPr>
              <a:t> </a:t>
            </a:r>
            <a:r>
              <a:rPr lang="en-US" sz="2400" i="1" dirty="0">
                <a:sym typeface="Wingdings" pitchFamily="2" charset="2"/>
              </a:rPr>
              <a:t>7BM</a:t>
            </a:r>
            <a:r>
              <a:rPr lang="en-US" sz="2400" dirty="0">
                <a:sym typeface="Wingdings" pitchFamily="2" charset="2"/>
              </a:rPr>
              <a:t>  </a:t>
            </a:r>
            <a:r>
              <a:rPr lang="en-US" sz="2400" dirty="0" err="1">
                <a:sym typeface="Wingdings" pitchFamily="2" charset="2"/>
              </a:rPr>
              <a:t>penyebab</a:t>
            </a:r>
            <a:r>
              <a:rPr lang="en-US" sz="2400" dirty="0">
                <a:sym typeface="Wingdings" pitchFamily="2" charset="2"/>
              </a:rPr>
              <a:t> rasa </a:t>
            </a:r>
            <a:r>
              <a:rPr lang="en-US" sz="2400" dirty="0" err="1">
                <a:sym typeface="Wingdings" pitchFamily="2" charset="2"/>
              </a:rPr>
              <a:t>sedih</a:t>
            </a:r>
            <a:r>
              <a:rPr lang="en-US" sz="2400" dirty="0">
                <a:sym typeface="Wingdings" pitchFamily="2" charset="2"/>
              </a:rPr>
              <a:t>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ym typeface="Wingdings" pitchFamily="2" charset="2"/>
              </a:rPr>
              <a:t>    </a:t>
            </a:r>
            <a:r>
              <a:rPr lang="en-US" sz="2400" i="1" dirty="0" err="1">
                <a:sym typeface="Wingdings" pitchFamily="2" charset="2"/>
              </a:rPr>
              <a:t>kartu</a:t>
            </a:r>
            <a:r>
              <a:rPr lang="en-US" sz="2400" i="1" dirty="0">
                <a:sym typeface="Wingdings" pitchFamily="2" charset="2"/>
              </a:rPr>
              <a:t> 9GF</a:t>
            </a:r>
            <a:r>
              <a:rPr lang="en-US" sz="2400" dirty="0">
                <a:sym typeface="Wingdings" pitchFamily="2" charset="2"/>
              </a:rPr>
              <a:t>  </a:t>
            </a:r>
            <a:r>
              <a:rPr lang="en-US" sz="2400" dirty="0" err="1">
                <a:sym typeface="Wingdings" pitchFamily="2" charset="2"/>
              </a:rPr>
              <a:t>konflik</a:t>
            </a:r>
            <a:r>
              <a:rPr lang="en-US" sz="2400" dirty="0">
                <a:sym typeface="Wingdings" pitchFamily="2" charset="2"/>
              </a:rPr>
              <a:t> (</a:t>
            </a:r>
            <a:r>
              <a:rPr lang="en-US" sz="2400" dirty="0" err="1">
                <a:sym typeface="Wingdings" pitchFamily="2" charset="2"/>
              </a:rPr>
              <a:t>antar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saudara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atau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perebutan</a:t>
            </a:r>
            <a:r>
              <a:rPr lang="en-US" sz="2400" dirty="0" smtClean="0">
                <a:sym typeface="Wingdings" pitchFamily="2" charset="2"/>
              </a:rPr>
              <a:t> </a:t>
            </a:r>
            <a:endParaRPr lang="id-ID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id-ID" sz="2400" dirty="0" smtClean="0">
                <a:sym typeface="Wingdings" pitchFamily="2" charset="2"/>
              </a:rPr>
              <a:t>	</a:t>
            </a:r>
            <a:r>
              <a:rPr lang="id-ID" sz="2400" dirty="0" smtClean="0">
                <a:sym typeface="Wingdings" pitchFamily="2" charset="2"/>
              </a:rPr>
              <a:t>		    </a:t>
            </a:r>
            <a:r>
              <a:rPr lang="en-US" sz="2400" dirty="0" err="1" smtClean="0">
                <a:sym typeface="Wingdings" pitchFamily="2" charset="2"/>
              </a:rPr>
              <a:t>seorang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pria</a:t>
            </a:r>
            <a:r>
              <a:rPr lang="en-US" sz="2400" dirty="0" smtClean="0">
                <a:sym typeface="Wingdings" pitchFamily="2" charset="2"/>
              </a:rPr>
              <a:t>)</a:t>
            </a:r>
            <a:endParaRPr lang="en-US" sz="2400" dirty="0"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6262"/>
          </a:xfrm>
        </p:spPr>
        <p:txBody>
          <a:bodyPr/>
          <a:lstStyle/>
          <a:p>
            <a:pPr algn="l"/>
            <a:r>
              <a:rPr lang="en-US" sz="4000" dirty="0">
                <a:solidFill>
                  <a:srgbClr val="CC6600"/>
                </a:solidFill>
              </a:rPr>
              <a:t>2. </a:t>
            </a:r>
            <a:r>
              <a:rPr lang="en-US" sz="4000" dirty="0" err="1">
                <a:solidFill>
                  <a:srgbClr val="CC6600"/>
                </a:solidFill>
              </a:rPr>
              <a:t>Hubungan</a:t>
            </a:r>
            <a:r>
              <a:rPr lang="en-US" sz="4000" dirty="0">
                <a:solidFill>
                  <a:srgbClr val="CC6600"/>
                </a:solidFill>
              </a:rPr>
              <a:t> interpersonal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id-ID" dirty="0" smtClean="0"/>
              <a:t>B</a:t>
            </a:r>
            <a:r>
              <a:rPr lang="en-US" dirty="0" err="1" smtClean="0"/>
              <a:t>erkaitan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  </a:t>
            </a:r>
            <a:r>
              <a:rPr lang="en-US" dirty="0" err="1"/>
              <a:t>pribadi</a:t>
            </a:r>
            <a:r>
              <a:rPr lang="en-US" dirty="0"/>
              <a:t>: </a:t>
            </a:r>
            <a:r>
              <a:rPr lang="en-US" dirty="0" err="1"/>
              <a:t>anak</a:t>
            </a:r>
            <a:r>
              <a:rPr lang="en-US" dirty="0"/>
              <a:t> – </a:t>
            </a:r>
            <a:r>
              <a:rPr lang="en-US" dirty="0" err="1"/>
              <a:t>ibu</a:t>
            </a:r>
            <a:r>
              <a:rPr lang="en-US" dirty="0"/>
              <a:t>, </a:t>
            </a:r>
            <a:r>
              <a:rPr lang="en-US" dirty="0" err="1"/>
              <a:t>anak</a:t>
            </a:r>
            <a:r>
              <a:rPr lang="en-US" dirty="0"/>
              <a:t> – </a:t>
            </a:r>
            <a:r>
              <a:rPr lang="en-US" dirty="0" err="1"/>
              <a:t>bapak</a:t>
            </a:r>
            <a:r>
              <a:rPr lang="en-US" dirty="0"/>
              <a:t>, </a:t>
            </a:r>
            <a:r>
              <a:rPr lang="en-US" dirty="0" err="1"/>
              <a:t>pria</a:t>
            </a:r>
            <a:r>
              <a:rPr lang="en-US" dirty="0"/>
              <a:t> – </a:t>
            </a:r>
            <a:r>
              <a:rPr lang="en-US" dirty="0" err="1"/>
              <a:t>wanita</a:t>
            </a:r>
            <a:r>
              <a:rPr lang="en-US" dirty="0"/>
              <a:t>, </a:t>
            </a:r>
            <a:r>
              <a:rPr lang="id-ID" dirty="0" smtClean="0"/>
              <a:t>dg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id-ID" dirty="0" smtClean="0"/>
              <a:t>teman </a:t>
            </a:r>
            <a:r>
              <a:rPr lang="en-US" dirty="0" err="1" smtClean="0"/>
              <a:t>sejenis</a:t>
            </a:r>
            <a:r>
              <a:rPr lang="id-ID" dirty="0" smtClean="0"/>
              <a:t> dan </a:t>
            </a:r>
            <a:r>
              <a:rPr lang="en-US" dirty="0" err="1" smtClean="0"/>
              <a:t>sebaya</a:t>
            </a:r>
            <a:r>
              <a:rPr lang="id-ID" dirty="0" smtClean="0"/>
              <a:t>, hub antar anggota kelompok dlm peran2 yg berbeda </a:t>
            </a:r>
            <a:endParaRPr lang="en-US" dirty="0"/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id-ID" dirty="0" err="1" smtClean="0"/>
              <a:t>D</a:t>
            </a:r>
            <a:r>
              <a:rPr lang="en-US" dirty="0" err="1" smtClean="0"/>
              <a:t>apat</a:t>
            </a:r>
            <a:r>
              <a:rPr lang="en-US" dirty="0" smtClean="0"/>
              <a:t> </a:t>
            </a:r>
            <a:r>
              <a:rPr lang="en-US" dirty="0" err="1"/>
              <a:t>menyimpulkan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yang </a:t>
            </a:r>
            <a:r>
              <a:rPr lang="en-US" dirty="0" err="1" smtClean="0"/>
              <a:t>dihadapinya</a:t>
            </a:r>
            <a:endParaRPr lang="id-ID" dirty="0" smtClean="0"/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i="1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  <a:r>
              <a:rPr lang="en-US" i="1" dirty="0">
                <a:solidFill>
                  <a:srgbClr val="C00000"/>
                </a:solidFill>
                <a:sym typeface="Wingdings" pitchFamily="2" charset="2"/>
              </a:rPr>
              <a:t>S </a:t>
            </a:r>
            <a:r>
              <a:rPr lang="en-US" i="1" dirty="0" err="1">
                <a:solidFill>
                  <a:srgbClr val="C00000"/>
                </a:solidFill>
                <a:sym typeface="Wingdings" pitchFamily="2" charset="2"/>
              </a:rPr>
              <a:t>ada</a:t>
            </a:r>
            <a:r>
              <a:rPr lang="en-US" i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i="1" dirty="0" err="1">
                <a:solidFill>
                  <a:srgbClr val="C00000"/>
                </a:solidFill>
                <a:sym typeface="Wingdings" pitchFamily="2" charset="2"/>
              </a:rPr>
              <a:t>masalah</a:t>
            </a:r>
            <a:r>
              <a:rPr lang="en-US" i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id-ID" i="1" dirty="0" smtClean="0">
                <a:solidFill>
                  <a:srgbClr val="C00000"/>
                </a:solidFill>
                <a:sym typeface="Wingdings" pitchFamily="2" charset="2"/>
              </a:rPr>
              <a:t>hub </a:t>
            </a:r>
            <a:r>
              <a:rPr lang="en-US" i="1" dirty="0" err="1" smtClean="0">
                <a:solidFill>
                  <a:srgbClr val="C00000"/>
                </a:solidFill>
                <a:sym typeface="Wingdings" pitchFamily="2" charset="2"/>
              </a:rPr>
              <a:t>antar</a:t>
            </a:r>
            <a:r>
              <a:rPr lang="en-US" i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i="1" dirty="0" err="1">
                <a:solidFill>
                  <a:srgbClr val="C00000"/>
                </a:solidFill>
                <a:sym typeface="Wingdings" pitchFamily="2" charset="2"/>
              </a:rPr>
              <a:t>pribadi</a:t>
            </a:r>
            <a:r>
              <a:rPr lang="en-US" i="1" dirty="0">
                <a:solidFill>
                  <a:srgbClr val="C00000"/>
                </a:solidFill>
                <a:sym typeface="Wingdings" pitchFamily="2" charset="2"/>
              </a:rPr>
              <a:t>?</a:t>
            </a:r>
            <a:endParaRPr lang="en-US" i="1" dirty="0">
              <a:solidFill>
                <a:srgbClr val="C00000"/>
              </a:solidFill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453</Words>
  <Application>Microsoft Office PowerPoint</Application>
  <PresentationFormat>On-screen Show (4:3)</PresentationFormat>
  <Paragraphs>93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PEMILIHAN KARTU TAT</vt:lpstr>
      <vt:lpstr>PEMILIHAN KARTU TAT</vt:lpstr>
      <vt:lpstr>A. PROSEDUR</vt:lpstr>
      <vt:lpstr>1. Standard</vt:lpstr>
      <vt:lpstr>2. Short version</vt:lpstr>
      <vt:lpstr>3. Individual</vt:lpstr>
      <vt:lpstr>B. DASAR PEMILIHAN</vt:lpstr>
      <vt:lpstr>1. Stimulus laten yang ditimbulkan </vt:lpstr>
      <vt:lpstr>2. Hubungan interpersonal</vt:lpstr>
      <vt:lpstr>3. Penyajian Keadaan</vt:lpstr>
      <vt:lpstr>4. Intensitas konflik</vt:lpstr>
      <vt:lpstr>6. Kecocokan dg simbol  budaya</vt:lpstr>
      <vt:lpstr>Sekian dan Terima Kasih  Atas Partisipasi dan Kehadirannya</vt:lpstr>
    </vt:vector>
  </TitlesOfParts>
  <Company>Bandawa Lestari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APERSEPSI</dc:title>
  <dc:creator>YENNY</dc:creator>
  <cp:lastModifiedBy>Toshiba</cp:lastModifiedBy>
  <cp:revision>38</cp:revision>
  <dcterms:created xsi:type="dcterms:W3CDTF">2007-11-25T11:39:52Z</dcterms:created>
  <dcterms:modified xsi:type="dcterms:W3CDTF">2014-02-17T06:18:13Z</dcterms:modified>
</cp:coreProperties>
</file>