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7" r:id="rId5"/>
    <p:sldId id="258" r:id="rId6"/>
    <p:sldId id="271" r:id="rId7"/>
    <p:sldId id="264" r:id="rId8"/>
    <p:sldId id="260" r:id="rId9"/>
    <p:sldId id="261" r:id="rId10"/>
    <p:sldId id="269" r:id="rId11"/>
    <p:sldId id="27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6095C-8007-44E2-BFC0-A57C3424EA20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6FAF4-45AC-4F78-92CF-92A693F2EE5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6FA73F-EAA1-45BF-8AF6-D126AC802D41}" type="slidenum">
              <a:rPr lang="en-US"/>
              <a:pPr/>
              <a:t>8</a:t>
            </a:fld>
            <a:endParaRPr lang="en-US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C439CB-A517-4827-B291-075FADD9D271}" type="slidenum">
              <a:rPr lang="en-US"/>
              <a:pPr/>
              <a:t>9</a:t>
            </a:fld>
            <a:endParaRPr lang="en-US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66084-9D8B-4196-AE52-B490B417D48B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3AE8-588D-424D-9460-B703D15B534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571744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Gejala Stres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Sarita Candra Merida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Gangguan yang muncul akibat stres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Gangguan Afektif</a:t>
            </a:r>
          </a:p>
          <a:p>
            <a:r>
              <a:rPr lang="id-ID" dirty="0" smtClean="0"/>
              <a:t>Gangguan Perasaan Mood</a:t>
            </a:r>
          </a:p>
          <a:p>
            <a:r>
              <a:rPr lang="id-ID" dirty="0" smtClean="0"/>
              <a:t>Gangguan Anxietas</a:t>
            </a:r>
          </a:p>
          <a:p>
            <a:r>
              <a:rPr lang="id-ID" dirty="0" smtClean="0"/>
              <a:t>Gangguan Depresif</a:t>
            </a:r>
          </a:p>
          <a:p>
            <a:r>
              <a:rPr lang="id-ID" dirty="0" smtClean="0"/>
              <a:t>Gangguan Somatoform / somatisasi</a:t>
            </a:r>
          </a:p>
          <a:p>
            <a:r>
              <a:rPr lang="id-ID" dirty="0" smtClean="0"/>
              <a:t>Gangguan Psikosomatik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85786" y="3143248"/>
            <a:ext cx="68580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r-FR" sz="2800" dirty="0" err="1" smtClean="0">
                <a:solidFill>
                  <a:srgbClr val="000000"/>
                </a:solidFill>
              </a:rPr>
              <a:t>asthma</a:t>
            </a:r>
            <a:r>
              <a:rPr lang="fr-FR" sz="2800" dirty="0" smtClean="0">
                <a:solidFill>
                  <a:srgbClr val="000000"/>
                </a:solidFill>
              </a:rPr>
              <a:t> (F54 plus J45.-); </a:t>
            </a:r>
            <a:r>
              <a:rPr lang="fr-FR" sz="2800" dirty="0" err="1" smtClean="0">
                <a:solidFill>
                  <a:srgbClr val="000000"/>
                </a:solidFill>
              </a:rPr>
              <a:t>dermatitis</a:t>
            </a:r>
            <a:r>
              <a:rPr lang="fr-FR" sz="2800" dirty="0" smtClean="0">
                <a:solidFill>
                  <a:srgbClr val="000000"/>
                </a:solidFill>
              </a:rPr>
              <a:t> and </a:t>
            </a:r>
            <a:r>
              <a:rPr lang="en-US" sz="2800" dirty="0" smtClean="0">
                <a:solidFill>
                  <a:srgbClr val="000000"/>
                </a:solidFill>
              </a:rPr>
              <a:t>eczema (F54 plus L23-L25); gastric ulcer (F54 plus K25.-); mucous colitis (F54 plus K58.-); ulcerative colitis (F54 plus K51.-); and </a:t>
            </a:r>
            <a:r>
              <a:rPr lang="en-US" sz="2800" dirty="0" err="1" smtClean="0">
                <a:solidFill>
                  <a:srgbClr val="000000"/>
                </a:solidFill>
              </a:rPr>
              <a:t>urticaria</a:t>
            </a:r>
            <a:r>
              <a:rPr lang="en-US" sz="2800" dirty="0" smtClean="0">
                <a:solidFill>
                  <a:srgbClr val="000000"/>
                </a:solidFill>
              </a:rPr>
              <a:t> (F54 plus L50.-)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Gejala Stres :</a:t>
            </a:r>
          </a:p>
          <a:p>
            <a:pPr marL="514350" indent="-514350">
              <a:buAutoNum type="arabicPeriod"/>
            </a:pPr>
            <a:r>
              <a:rPr lang="id-ID" dirty="0" smtClean="0"/>
              <a:t>Fisik</a:t>
            </a:r>
          </a:p>
          <a:p>
            <a:pPr marL="514350" indent="-514350">
              <a:buAutoNum type="arabicPeriod"/>
            </a:pPr>
            <a:r>
              <a:rPr lang="id-ID" dirty="0" smtClean="0"/>
              <a:t>Psikologis</a:t>
            </a:r>
          </a:p>
          <a:p>
            <a:pPr marL="514350" indent="-514350">
              <a:buAutoNum type="arabicPeriod"/>
            </a:pPr>
            <a:r>
              <a:rPr lang="id-ID" dirty="0" smtClean="0"/>
              <a:t>Perilaku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Psikologis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Mood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Afek : Sedih, murung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Pikiran / Kognitif : Selalu berpikiran negatif, susah konsentrasi, selalu menakutkan hal-hal yang belum terjadi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Emosi / Perasaan : Mudah marah, mudah tersinggung, sensitif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Perilaku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Malas beraktivitas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Kurang percaya diri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Lebih menjaga jarak terhadap orang lain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Nafsu makan berkurang / meningkat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1363" lvl="1" indent="-28416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Peningkatan</a:t>
            </a:r>
            <a:r>
              <a:rPr lang="en-US" sz="3600" dirty="0" smtClean="0">
                <a:solidFill>
                  <a:srgbClr val="000000"/>
                </a:solidFill>
              </a:rPr>
              <a:t> pulse</a:t>
            </a:r>
            <a:r>
              <a:rPr lang="id-ID" sz="3600" dirty="0" smtClean="0">
                <a:solidFill>
                  <a:srgbClr val="000000"/>
                </a:solidFill>
              </a:rPr>
              <a:t> (denyut nadi)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Peningkatan</a:t>
            </a:r>
            <a:r>
              <a:rPr lang="en-US" sz="3600" dirty="0" smtClean="0">
                <a:solidFill>
                  <a:srgbClr val="000000"/>
                </a:solidFill>
              </a:rPr>
              <a:t>/</a:t>
            </a:r>
            <a:r>
              <a:rPr lang="en-US" sz="3600" dirty="0" err="1" smtClean="0">
                <a:solidFill>
                  <a:srgbClr val="000000"/>
                </a:solidFill>
              </a:rPr>
              <a:t>penurunan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tekanan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darah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600" dirty="0" err="1" smtClean="0">
                <a:solidFill>
                  <a:srgbClr val="000000"/>
                </a:solidFill>
              </a:rPr>
              <a:t>Respon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</a:rPr>
              <a:t>autonom</a:t>
            </a:r>
            <a:endParaRPr lang="en-US" sz="36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357298"/>
            <a:ext cx="2857520" cy="2071702"/>
          </a:xfrm>
        </p:spPr>
      </p:pic>
      <p:pic>
        <p:nvPicPr>
          <p:cNvPr id="5" name="Picture 4" descr="pria-depresi-4e6872f7a450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928670"/>
            <a:ext cx="2643206" cy="2857520"/>
          </a:xfrm>
          <a:prstGeom prst="rect">
            <a:avLst/>
          </a:prstGeom>
        </p:spPr>
      </p:pic>
      <p:pic>
        <p:nvPicPr>
          <p:cNvPr id="6" name="Picture 5" descr="rokok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4143380"/>
            <a:ext cx="3048000" cy="2085975"/>
          </a:xfrm>
          <a:prstGeom prst="rect">
            <a:avLst/>
          </a:prstGeom>
        </p:spPr>
      </p:pic>
      <p:pic>
        <p:nvPicPr>
          <p:cNvPr id="7" name="Picture 6" descr="Nyeri_datang_bul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9124" y="4000504"/>
            <a:ext cx="364333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Respon Autonom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Otot-otot sering terasa tegang. Merasa lelah sewaktu bangun di pagi hari, menjelang sore dan bahkan setelah menyantap makanan.</a:t>
            </a:r>
          </a:p>
          <a:p>
            <a:r>
              <a:rPr lang="id-ID" dirty="0" smtClean="0"/>
              <a:t>Sakit punggung bagian bawah, merasa tak nyaman di bahu atau leher, sakit di bagian dada, sakit perut, kram  pada otot. </a:t>
            </a:r>
          </a:p>
          <a:p>
            <a:r>
              <a:rPr lang="id-ID" dirty="0" smtClean="0"/>
              <a:t>Iritasi atau ruam kulit yang tidak dapat dijelaskan kategorinya. </a:t>
            </a:r>
          </a:p>
          <a:p>
            <a:r>
              <a:rPr lang="id-ID" dirty="0" smtClean="0"/>
              <a:t>Denyut jantung cepat dan cenderung berdebar-debar.</a:t>
            </a:r>
          </a:p>
          <a:p>
            <a:r>
              <a:rPr lang="id-ID" dirty="0" smtClean="0"/>
              <a:t>Telapak tangan dan sekujur tubuh sering berkeringat padahal tidak melakukan aktivitas fisik. </a:t>
            </a:r>
          </a:p>
          <a:p>
            <a:r>
              <a:rPr lang="id-ID" dirty="0" smtClean="0"/>
              <a:t>Perut sering terasa bergejolak. </a:t>
            </a:r>
          </a:p>
          <a:p>
            <a:r>
              <a:rPr lang="id-ID" dirty="0" smtClean="0"/>
              <a:t>Gangguan pencernaan dan cegukan  </a:t>
            </a:r>
          </a:p>
          <a:p>
            <a:r>
              <a:rPr lang="id-ID" dirty="0" smtClean="0"/>
              <a:t>Tidak dapat tidur atau tidur berlebihan  </a:t>
            </a:r>
          </a:p>
          <a:p>
            <a:r>
              <a:rPr lang="id-ID" dirty="0" smtClean="0"/>
              <a:t>Napas lebih pendek dan terasa sesak.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762000"/>
            <a:ext cx="8229600" cy="555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Gangguan makan (eating disorder)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Anorexia nervosa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Atypical anorexia nervosa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Bulimia nervosa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Atypical bulimia nervosa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Overeating associated with other psychological disturbances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Vomiting associated with other psychological disturbances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Other eating disorders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Eating disorder, unspecified</a:t>
            </a:r>
          </a:p>
          <a:p>
            <a:pPr marL="741363" lvl="1" indent="-284163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229600" cy="544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000">
                <a:solidFill>
                  <a:srgbClr val="000000"/>
                </a:solidFill>
              </a:rPr>
              <a:t>Sexual dysfunction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Lack or loss of sexual desire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Sexual aversion and lack of sexual enjoyment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Sexual aversion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Lack of sexual enjoyment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Failure of genital response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Orgasmic dysfunction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Premature ejaculation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Nonorganic vaginismus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Nonorganic dyspareunia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Excessive sexual drive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Other sexual dysfunction, not caused by organic disorders or disease</a:t>
            </a:r>
          </a:p>
          <a:p>
            <a:pPr marL="741363" lvl="1" indent="-284163">
              <a:lnSpc>
                <a:spcPct val="80000"/>
              </a:lnSpc>
              <a:spcBef>
                <a:spcPts val="55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>
                <a:solidFill>
                  <a:srgbClr val="000000"/>
                </a:solidFill>
              </a:rPr>
              <a:t>Unspecified sexual dysfunction, not caused by organic disorder or disease</a:t>
            </a:r>
          </a:p>
          <a:p>
            <a:pPr marL="341313" indent="-341313">
              <a:lnSpc>
                <a:spcPct val="80000"/>
              </a:lnSpc>
              <a:spcBef>
                <a:spcPts val="55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277</Words>
  <Application>Microsoft Office PowerPoint</Application>
  <PresentationFormat>On-screen Show (4:3)</PresentationFormat>
  <Paragraphs>62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Gejala Stres</vt:lpstr>
      <vt:lpstr>Slide 2</vt:lpstr>
      <vt:lpstr>Psikologis</vt:lpstr>
      <vt:lpstr>Perilaku</vt:lpstr>
      <vt:lpstr>Fisik</vt:lpstr>
      <vt:lpstr>Slide 6</vt:lpstr>
      <vt:lpstr>Respon Autonom</vt:lpstr>
      <vt:lpstr>Slide 8</vt:lpstr>
      <vt:lpstr>Slide 9</vt:lpstr>
      <vt:lpstr>Gangguan yang muncul akibat stres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Gejala Stres</dc:title>
  <dc:creator>toshiba</dc:creator>
  <cp:lastModifiedBy>anin</cp:lastModifiedBy>
  <cp:revision>4</cp:revision>
  <dcterms:created xsi:type="dcterms:W3CDTF">2013-07-07T00:40:42Z</dcterms:created>
  <dcterms:modified xsi:type="dcterms:W3CDTF">2014-07-11T07:17:02Z</dcterms:modified>
</cp:coreProperties>
</file>