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9" r:id="rId3"/>
    <p:sldId id="260" r:id="rId4"/>
    <p:sldId id="257" r:id="rId5"/>
    <p:sldId id="258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61" r:id="rId20"/>
    <p:sldId id="272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70" r:id="rId29"/>
    <p:sldId id="269" r:id="rId30"/>
    <p:sldId id="271" r:id="rId31"/>
    <p:sldId id="27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D6FE4-8908-4307-BECC-6A2100CD475F}" type="datetimeFigureOut">
              <a:rPr lang="id-ID" smtClean="0"/>
              <a:pPr/>
              <a:t>11/07/2014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73B10-DB12-4FE8-B332-BB7012659C73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73B10-DB12-4FE8-B332-BB7012659C73}" type="slidenum">
              <a:rPr lang="id-ID" smtClean="0"/>
              <a:pPr/>
              <a:t>24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B52B4-B68B-42E1-B983-9556F04B5AD7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9DE2-FB44-4595-86F3-CA7021DBF1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B52B4-B68B-42E1-B983-9556F04B5AD7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9DE2-FB44-4595-86F3-CA7021DBF1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B52B4-B68B-42E1-B983-9556F04B5AD7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9DE2-FB44-4595-86F3-CA7021DBF1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B52B4-B68B-42E1-B983-9556F04B5AD7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9DE2-FB44-4595-86F3-CA7021DBF1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B52B4-B68B-42E1-B983-9556F04B5AD7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9DE2-FB44-4595-86F3-CA7021DBF1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B52B4-B68B-42E1-B983-9556F04B5AD7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9DE2-FB44-4595-86F3-CA7021DBF1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B52B4-B68B-42E1-B983-9556F04B5AD7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9DE2-FB44-4595-86F3-CA7021DBF1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B52B4-B68B-42E1-B983-9556F04B5AD7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9DE2-FB44-4595-86F3-CA7021DBF1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B52B4-B68B-42E1-B983-9556F04B5AD7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9DE2-FB44-4595-86F3-CA7021DBF1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B52B4-B68B-42E1-B983-9556F04B5AD7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9DE2-FB44-4595-86F3-CA7021DBF1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B52B4-B68B-42E1-B983-9556F04B5AD7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9DE2-FB44-4595-86F3-CA7021DBF1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B52B4-B68B-42E1-B983-9556F04B5AD7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99DE2-FB44-4595-86F3-CA7021DBF1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sychologymania.com/2012/04/fungsi-amigdala-sebagai-kontrol-emosi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chologymania.com/2012/04/fungsi-hipotalamus.html" TargetMode="External"/><Relationship Id="rId2" Type="http://schemas.openxmlformats.org/officeDocument/2006/relationships/hyperlink" Target="http://www.psychologymania.com/2012/04/fungsi-amigdala-sebagai-kontrol-emosi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sychologymania.com/2012/04/fungsi-amigdala-sebagai-kontrol-emosi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translate.googleusercontent.com/translate_c?hl=id&amp;langpair=en|id&amp;rurl=translate.google.co.id&amp;u=http://en.wikipedia.org/wiki/Thalamus&amp;usg=ALkJrhgX89uStUBEgpRrsiPQ8PjgKp9pEw" TargetMode="External"/><Relationship Id="rId2" Type="http://schemas.openxmlformats.org/officeDocument/2006/relationships/hyperlink" Target="http://translate.googleusercontent.com/translate_c?hl=id&amp;langpair=en|id&amp;rurl=translate.google.co.id&amp;u=http://en.wikipedia.org/wiki/Hypothalamus&amp;usg=ALkJrhgSCUlJVQSILdozcxMaS4Ie9Ef17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ranslate.googleusercontent.com/translate_c?hl=id&amp;langpair=en|id&amp;rurl=translate.google.co.id&amp;u=http://en.wikipedia.org/wiki/Corticotropin-releasing_hormone&amp;usg=ALkJrhgnA1cUwjCDHzj8MFVbMa3dJ1CB2Q" TargetMode="External"/><Relationship Id="rId4" Type="http://schemas.openxmlformats.org/officeDocument/2006/relationships/hyperlink" Target="http://translate.googleusercontent.com/translate_c?hl=id&amp;langpair=en|id&amp;rurl=translate.google.co.id&amp;u=http://en.wikipedia.org/wiki/Brainstem&amp;usg=ALkJrhgLIYNvJVmGi-AzSH55mR7vV-0J8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translate.googleusercontent.com/translate_c?hl=id&amp;langpair=en|id&amp;rurl=translate.google.co.id&amp;u=http://en.wikipedia.org/wiki/Brain&amp;usg=ALkJrhiqlGqTeJkgmwvLomnKXsAQsZwDZg" TargetMode="External"/><Relationship Id="rId2" Type="http://schemas.openxmlformats.org/officeDocument/2006/relationships/hyperlink" Target="http://translate.googleusercontent.com/translate_c?hl=id&amp;langpair=en|id&amp;rurl=translate.google.co.id&amp;u=http://en.wikipedia.org/wiki/Central_nervous_system&amp;usg=ALkJrhhZRR9Ew2GWS8PYYCiGFA7vfAyGc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chologymania.com/2012/04/fungsi-amigdala-sebagai-kontrol-emosi.html" TargetMode="External"/><Relationship Id="rId2" Type="http://schemas.openxmlformats.org/officeDocument/2006/relationships/hyperlink" Target="http://www.psychologymania.com/2012/06/pengertian-emosi-menurut-para-ahli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ranslate.googleusercontent.com/translate_c?hl=id&amp;langpair=en|id&amp;rurl=translate.google.co.id&amp;u=http://en.wikipedia.org/wiki/Limbic_system&amp;usg=ALkJrhgDxbIfCiun_XoyO7A-qInxuR1SXA" TargetMode="External"/><Relationship Id="rId4" Type="http://schemas.openxmlformats.org/officeDocument/2006/relationships/hyperlink" Target="http://translate.googleusercontent.com/translate_c?hl=id&amp;langpair=en|id&amp;rurl=translate.google.co.id&amp;u=http://en.wikipedia.org/wiki/Medial_temporal_lobe&amp;usg=ALkJrhgKOfxf-kIpkRz6afLBhtvqQHYnI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Psikologi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Pengalaman</a:t>
            </a:r>
            <a:r>
              <a:rPr lang="en-US" sz="2400" dirty="0"/>
              <a:t> yang </a:t>
            </a:r>
            <a:r>
              <a:rPr lang="en-US" sz="2400" dirty="0" err="1"/>
              <a:t>terutama</a:t>
            </a:r>
            <a:r>
              <a:rPr lang="en-US" sz="2400" dirty="0"/>
              <a:t> </a:t>
            </a:r>
            <a:r>
              <a:rPr lang="en-US" sz="2400" dirty="0" err="1"/>
              <a:t>diperoleh</a:t>
            </a:r>
            <a:r>
              <a:rPr lang="en-US" sz="2400" dirty="0"/>
              <a:t> </a:t>
            </a:r>
            <a:r>
              <a:rPr lang="en-US" sz="2400" dirty="0" err="1"/>
              <a:t>bayi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interaksinya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pengasuh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tahun-tahun</a:t>
            </a:r>
            <a:r>
              <a:rPr lang="en-US" sz="2400" dirty="0"/>
              <a:t> </a:t>
            </a:r>
            <a:r>
              <a:rPr lang="en-US" sz="2400" dirty="0" err="1"/>
              <a:t>awal</a:t>
            </a:r>
            <a:r>
              <a:rPr lang="en-US" sz="2400" dirty="0"/>
              <a:t> </a:t>
            </a:r>
            <a:r>
              <a:rPr lang="en-US" sz="2400" dirty="0" err="1"/>
              <a:t>kehidupan</a:t>
            </a:r>
            <a:r>
              <a:rPr lang="en-US" sz="2400" dirty="0"/>
              <a:t>,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tersimpan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>
                <a:hlinkClick r:id="rId2"/>
              </a:rPr>
              <a:t>amygdala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 smtClean="0"/>
              <a:t>bentuk</a:t>
            </a:r>
            <a:r>
              <a:rPr lang="en-US" sz="2400" dirty="0" smtClean="0"/>
              <a:t> </a:t>
            </a:r>
            <a:r>
              <a:rPr lang="en-US" sz="2400" dirty="0" err="1" smtClean="0"/>
              <a:t>tanpa</a:t>
            </a:r>
            <a:r>
              <a:rPr lang="en-US" sz="2400" dirty="0" smtClean="0"/>
              <a:t> </a:t>
            </a:r>
            <a:r>
              <a:rPr lang="en-US" sz="2400" dirty="0"/>
              <a:t>kata-kata,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bayi</a:t>
            </a:r>
            <a:r>
              <a:rPr lang="en-US" sz="2400" dirty="0"/>
              <a:t> </a:t>
            </a:r>
            <a:r>
              <a:rPr lang="en-US" sz="2400" dirty="0" err="1"/>
              <a:t>belum</a:t>
            </a:r>
            <a:r>
              <a:rPr lang="en-US" sz="2400" dirty="0"/>
              <a:t> </a:t>
            </a:r>
            <a:r>
              <a:rPr lang="en-US" sz="2400" dirty="0" err="1"/>
              <a:t>mengenal</a:t>
            </a:r>
            <a:r>
              <a:rPr lang="en-US" sz="2400" dirty="0"/>
              <a:t> </a:t>
            </a:r>
            <a:r>
              <a:rPr lang="en-US" sz="2400" dirty="0" err="1" smtClean="0"/>
              <a:t>bahasa</a:t>
            </a:r>
            <a:r>
              <a:rPr lang="en-US" sz="2400" dirty="0" smtClean="0"/>
              <a:t>.</a:t>
            </a:r>
          </a:p>
          <a:p>
            <a:r>
              <a:rPr lang="en-US" sz="2400" dirty="0">
                <a:hlinkClick r:id="rId2"/>
              </a:rPr>
              <a:t>Amygdala</a:t>
            </a:r>
            <a:r>
              <a:rPr lang="en-US" sz="2400" dirty="0"/>
              <a:t> yang </a:t>
            </a:r>
            <a:r>
              <a:rPr lang="en-US" sz="2400" dirty="0" err="1"/>
              <a:t>kurang</a:t>
            </a:r>
            <a:r>
              <a:rPr lang="en-US" sz="2400" dirty="0"/>
              <a:t> </a:t>
            </a:r>
            <a:r>
              <a:rPr lang="en-US" sz="2400" dirty="0" err="1"/>
              <a:t>mengalami</a:t>
            </a:r>
            <a:r>
              <a:rPr lang="en-US" sz="2400" dirty="0"/>
              <a:t> </a:t>
            </a:r>
            <a:r>
              <a:rPr lang="en-US" sz="2400" dirty="0" err="1"/>
              <a:t>perangsangan</a:t>
            </a:r>
            <a:r>
              <a:rPr lang="en-US" sz="2400" dirty="0"/>
              <a:t> </a:t>
            </a:r>
            <a:r>
              <a:rPr lang="en-US" sz="2400" dirty="0" err="1"/>
              <a:t>dibandingkan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otak</a:t>
            </a:r>
            <a:r>
              <a:rPr lang="en-US" sz="2400" dirty="0"/>
              <a:t> </a:t>
            </a:r>
            <a:r>
              <a:rPr lang="en-US" sz="2400" dirty="0" err="1"/>
              <a:t>lainnya</a:t>
            </a:r>
            <a:r>
              <a:rPr lang="en-US" sz="2400" dirty="0"/>
              <a:t>,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individu</a:t>
            </a:r>
            <a:r>
              <a:rPr lang="en-US" sz="2400" dirty="0"/>
              <a:t> yang </a:t>
            </a:r>
            <a:r>
              <a:rPr lang="en-US" sz="2400" dirty="0" err="1"/>
              <a:t>kurang</a:t>
            </a:r>
            <a:r>
              <a:rPr lang="en-US" sz="2400" dirty="0"/>
              <a:t> </a:t>
            </a:r>
            <a:r>
              <a:rPr lang="en-US" sz="2400" dirty="0" err="1"/>
              <a:t>mampu</a:t>
            </a:r>
            <a:r>
              <a:rPr lang="en-US" sz="2400" dirty="0"/>
              <a:t> </a:t>
            </a:r>
            <a:r>
              <a:rPr lang="en-US" sz="2400" dirty="0" err="1"/>
              <a:t>memberi</a:t>
            </a:r>
            <a:r>
              <a:rPr lang="en-US" sz="2400" dirty="0"/>
              <a:t> </a:t>
            </a:r>
            <a:r>
              <a:rPr lang="en-US" sz="2400" dirty="0" err="1"/>
              <a:t>makna</a:t>
            </a:r>
            <a:r>
              <a:rPr lang="en-US" sz="2400" dirty="0"/>
              <a:t> </a:t>
            </a:r>
            <a:r>
              <a:rPr lang="en-US" sz="2400" dirty="0" err="1"/>
              <a:t>emosional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kejadian</a:t>
            </a:r>
            <a:r>
              <a:rPr lang="en-US" sz="2400" dirty="0"/>
              <a:t> yang </a:t>
            </a:r>
            <a:r>
              <a:rPr lang="en-US" sz="2400" dirty="0" err="1" smtClean="0"/>
              <a:t>dialaminya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</a:t>
            </a:r>
            <a:r>
              <a:rPr lang="en-US" sz="2400" dirty="0" err="1" smtClean="0"/>
              <a:t>Kondisi</a:t>
            </a:r>
            <a:r>
              <a:rPr lang="en-US" sz="2400" dirty="0" smtClean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i="1" dirty="0"/>
              <a:t>“affective blindness”.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23562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selanjutnya</a:t>
            </a:r>
            <a:r>
              <a:rPr lang="en-US" dirty="0"/>
              <a:t>, </a:t>
            </a:r>
            <a:r>
              <a:rPr lang="en-US" dirty="0" err="1"/>
              <a:t>perangsangan</a:t>
            </a:r>
            <a:r>
              <a:rPr lang="en-US" dirty="0"/>
              <a:t> yang </a:t>
            </a:r>
            <a:r>
              <a:rPr lang="en-US" dirty="0" err="1"/>
              <a:t>diterima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indera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terkirim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amygdala</a:t>
            </a:r>
            <a:r>
              <a:rPr lang="en-US" dirty="0"/>
              <a:t> di </a:t>
            </a:r>
            <a:r>
              <a:rPr lang="en-US" dirty="0" err="1"/>
              <a:t>otak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2 </a:t>
            </a:r>
            <a:r>
              <a:rPr lang="en-US" dirty="0" err="1"/>
              <a:t>cara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rangsang</a:t>
            </a:r>
            <a:r>
              <a:rPr lang="en-US" dirty="0"/>
              <a:t> yang </a:t>
            </a:r>
            <a:r>
              <a:rPr lang="en-US" dirty="0" err="1"/>
              <a:t>terkirim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thalamus</a:t>
            </a:r>
            <a:r>
              <a:rPr lang="en-US" dirty="0"/>
              <a:t>,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melewati</a:t>
            </a:r>
            <a:r>
              <a:rPr lang="en-US" dirty="0"/>
              <a:t> </a:t>
            </a:r>
            <a:r>
              <a:rPr lang="en-US" dirty="0" err="1"/>
              <a:t>neocortex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diteruskan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u="sng" dirty="0">
                <a:solidFill>
                  <a:schemeClr val="tx2"/>
                </a:solidFill>
              </a:rPr>
              <a:t>amygdala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, </a:t>
            </a:r>
            <a:r>
              <a:rPr lang="en-US" dirty="0" err="1"/>
              <a:t>rangsang</a:t>
            </a:r>
            <a:r>
              <a:rPr lang="en-US" dirty="0"/>
              <a:t> yang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thalamus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menuju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amygdala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sinaps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Rangsang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amygdala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memicu</a:t>
            </a:r>
            <a:r>
              <a:rPr lang="en-US" dirty="0"/>
              <a:t> </a:t>
            </a:r>
            <a:r>
              <a:rPr lang="en-US" dirty="0" err="1"/>
              <a:t>aktifasi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emosional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sekresi</a:t>
            </a:r>
            <a:r>
              <a:rPr lang="en-US" dirty="0"/>
              <a:t> </a:t>
            </a:r>
            <a:r>
              <a:rPr lang="en-US" dirty="0" err="1"/>
              <a:t>hormon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, </a:t>
            </a:r>
            <a:r>
              <a:rPr lang="en-US" dirty="0" err="1"/>
              <a:t>memobilisasi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gerakan</a:t>
            </a:r>
            <a:r>
              <a:rPr lang="en-US" dirty="0"/>
              <a:t>, </a:t>
            </a:r>
            <a:r>
              <a:rPr lang="en-US" dirty="0" err="1"/>
              <a:t>aktifasi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 smtClean="0"/>
              <a:t>kardiovaskuler</a:t>
            </a:r>
            <a:r>
              <a:rPr lang="en-US" dirty="0" smtClean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otot-otot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2830651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err="1"/>
              <a:t>Demikan</a:t>
            </a:r>
            <a:r>
              <a:rPr lang="en-US" sz="2600" dirty="0"/>
              <a:t> </a:t>
            </a:r>
            <a:r>
              <a:rPr lang="en-US" sz="2600" dirty="0" err="1"/>
              <a:t>rangkaian</a:t>
            </a:r>
            <a:r>
              <a:rPr lang="en-US" sz="2600" dirty="0"/>
              <a:t> </a:t>
            </a:r>
            <a:r>
              <a:rPr lang="en-US" sz="2600" dirty="0" err="1"/>
              <a:t>timbulnya</a:t>
            </a:r>
            <a:r>
              <a:rPr lang="en-US" sz="2600" dirty="0"/>
              <a:t> </a:t>
            </a:r>
            <a:r>
              <a:rPr lang="en-US" sz="2600" dirty="0" err="1"/>
              <a:t>reaksi</a:t>
            </a:r>
            <a:r>
              <a:rPr lang="en-US" sz="2600" dirty="0"/>
              <a:t> yang </a:t>
            </a:r>
            <a:r>
              <a:rPr lang="en-US" sz="2600" dirty="0" err="1"/>
              <a:t>dimunculkan</a:t>
            </a:r>
            <a:r>
              <a:rPr lang="en-US" sz="2600" dirty="0"/>
              <a:t> </a:t>
            </a:r>
            <a:r>
              <a:rPr lang="en-US" sz="2600" dirty="0" err="1"/>
              <a:t>individu</a:t>
            </a:r>
            <a:r>
              <a:rPr lang="en-US" sz="2600" dirty="0"/>
              <a:t>, </a:t>
            </a:r>
            <a:r>
              <a:rPr lang="en-US" sz="2600" dirty="0" err="1"/>
              <a:t>ketika</a:t>
            </a:r>
            <a:r>
              <a:rPr lang="en-US" sz="2600" dirty="0"/>
              <a:t> </a:t>
            </a:r>
            <a:r>
              <a:rPr lang="en-US" sz="2600" dirty="0" err="1"/>
              <a:t>menerima</a:t>
            </a:r>
            <a:r>
              <a:rPr lang="en-US" sz="2600" dirty="0"/>
              <a:t> </a:t>
            </a:r>
            <a:r>
              <a:rPr lang="en-US" sz="2600" dirty="0" err="1"/>
              <a:t>rangsang</a:t>
            </a:r>
            <a:r>
              <a:rPr lang="en-US" sz="2600" dirty="0"/>
              <a:t> </a:t>
            </a:r>
            <a:r>
              <a:rPr lang="en-US" sz="2600" dirty="0" err="1"/>
              <a:t>dari</a:t>
            </a:r>
            <a:r>
              <a:rPr lang="en-US" sz="2600" dirty="0"/>
              <a:t> </a:t>
            </a:r>
            <a:r>
              <a:rPr lang="en-US" sz="2600" dirty="0" err="1"/>
              <a:t>luar</a:t>
            </a:r>
            <a:r>
              <a:rPr lang="en-US" sz="2600" dirty="0"/>
              <a:t>. </a:t>
            </a:r>
            <a:endParaRPr lang="en-US" sz="2600" dirty="0" smtClean="0"/>
          </a:p>
          <a:p>
            <a:r>
              <a:rPr lang="en-US" sz="2600" dirty="0" err="1" smtClean="0"/>
              <a:t>Sementara</a:t>
            </a:r>
            <a:r>
              <a:rPr lang="en-US" sz="2600" dirty="0" smtClean="0"/>
              <a:t> </a:t>
            </a:r>
            <a:r>
              <a:rPr lang="en-US" sz="2600" dirty="0">
                <a:hlinkClick r:id="rId2"/>
              </a:rPr>
              <a:t>amygdala</a:t>
            </a:r>
            <a:r>
              <a:rPr lang="en-US" sz="2600" dirty="0"/>
              <a:t> </a:t>
            </a:r>
            <a:r>
              <a:rPr lang="en-US" sz="2600" dirty="0" err="1" smtClean="0"/>
              <a:t>memberi</a:t>
            </a:r>
            <a:r>
              <a:rPr lang="en-US" sz="2600" dirty="0" smtClean="0"/>
              <a:t> </a:t>
            </a:r>
            <a:r>
              <a:rPr lang="en-US" sz="2600" dirty="0" err="1"/>
              <a:t>bobot</a:t>
            </a:r>
            <a:r>
              <a:rPr lang="en-US" sz="2600" dirty="0"/>
              <a:t> </a:t>
            </a:r>
            <a:r>
              <a:rPr lang="en-US" sz="2600" dirty="0" err="1"/>
              <a:t>emosional</a:t>
            </a:r>
            <a:r>
              <a:rPr lang="en-US" sz="2600" dirty="0"/>
              <a:t>, </a:t>
            </a:r>
            <a:r>
              <a:rPr lang="en-US" sz="2600" dirty="0" err="1"/>
              <a:t>neocortex</a:t>
            </a:r>
            <a:r>
              <a:rPr lang="en-US" sz="2600" dirty="0"/>
              <a:t> </a:t>
            </a:r>
            <a:r>
              <a:rPr lang="en-US" sz="2600" dirty="0" err="1"/>
              <a:t>memberikan</a:t>
            </a:r>
            <a:r>
              <a:rPr lang="en-US" sz="2600" dirty="0"/>
              <a:t> </a:t>
            </a:r>
            <a:r>
              <a:rPr lang="en-US" sz="2600" dirty="0" err="1"/>
              <a:t>bobot</a:t>
            </a:r>
            <a:r>
              <a:rPr lang="en-US" sz="2600" dirty="0"/>
              <a:t> </a:t>
            </a:r>
            <a:r>
              <a:rPr lang="en-US" sz="2600" dirty="0" err="1"/>
              <a:t>pemikiran</a:t>
            </a:r>
            <a:r>
              <a:rPr lang="en-US" sz="2600" dirty="0"/>
              <a:t> </a:t>
            </a:r>
            <a:r>
              <a:rPr lang="en-US" sz="2600" dirty="0" err="1"/>
              <a:t>rasional</a:t>
            </a:r>
            <a:r>
              <a:rPr lang="en-US" sz="2600" dirty="0"/>
              <a:t> </a:t>
            </a:r>
            <a:r>
              <a:rPr lang="en-US" sz="2600" dirty="0" err="1"/>
              <a:t>pada</a:t>
            </a:r>
            <a:r>
              <a:rPr lang="en-US" sz="2600" dirty="0"/>
              <a:t> </a:t>
            </a:r>
            <a:r>
              <a:rPr lang="en-US" sz="2600" dirty="0" err="1"/>
              <a:t>perangsangan</a:t>
            </a:r>
            <a:r>
              <a:rPr lang="en-US" sz="2600" dirty="0"/>
              <a:t> yang </a:t>
            </a:r>
            <a:r>
              <a:rPr lang="en-US" sz="2600" dirty="0" err="1"/>
              <a:t>diterima</a:t>
            </a:r>
            <a:r>
              <a:rPr lang="en-US" sz="2600" dirty="0"/>
              <a:t> </a:t>
            </a:r>
            <a:r>
              <a:rPr lang="en-US" sz="2600" dirty="0" err="1"/>
              <a:t>individu</a:t>
            </a:r>
            <a:r>
              <a:rPr lang="en-US" sz="2600" dirty="0"/>
              <a:t>. </a:t>
            </a:r>
            <a:endParaRPr lang="en-US" sz="2600" dirty="0" smtClean="0"/>
          </a:p>
          <a:p>
            <a:r>
              <a:rPr lang="en-US" sz="2600" dirty="0" err="1" smtClean="0"/>
              <a:t>Dapat</a:t>
            </a:r>
            <a:r>
              <a:rPr lang="en-US" sz="2600" dirty="0" smtClean="0"/>
              <a:t> </a:t>
            </a:r>
            <a:r>
              <a:rPr lang="en-US" sz="2600" dirty="0" err="1"/>
              <a:t>dikatakan</a:t>
            </a:r>
            <a:r>
              <a:rPr lang="en-US" sz="2600" dirty="0"/>
              <a:t> </a:t>
            </a:r>
            <a:r>
              <a:rPr lang="en-US" sz="2600" dirty="0" err="1"/>
              <a:t>bahwa</a:t>
            </a:r>
            <a:r>
              <a:rPr lang="en-US" sz="2600" dirty="0"/>
              <a:t> </a:t>
            </a:r>
            <a:r>
              <a:rPr lang="en-US" sz="2600" dirty="0" err="1"/>
              <a:t>pengolahan</a:t>
            </a:r>
            <a:r>
              <a:rPr lang="en-US" sz="2600" dirty="0"/>
              <a:t> </a:t>
            </a:r>
            <a:r>
              <a:rPr lang="en-US" sz="2600" dirty="0" err="1"/>
              <a:t>rangsang</a:t>
            </a:r>
            <a:r>
              <a:rPr lang="en-US" sz="2600" dirty="0"/>
              <a:t>,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hal</a:t>
            </a:r>
            <a:r>
              <a:rPr lang="en-US" sz="2600" dirty="0"/>
              <a:t> </a:t>
            </a:r>
            <a:r>
              <a:rPr lang="en-US" sz="2600" dirty="0" err="1"/>
              <a:t>ini</a:t>
            </a:r>
            <a:r>
              <a:rPr lang="en-US" sz="2600" dirty="0"/>
              <a:t> </a:t>
            </a:r>
            <a:r>
              <a:rPr lang="en-US" sz="2600" dirty="0" err="1"/>
              <a:t>pemberian</a:t>
            </a:r>
            <a:r>
              <a:rPr lang="en-US" sz="2600" dirty="0"/>
              <a:t> </a:t>
            </a:r>
            <a:r>
              <a:rPr lang="en-US" sz="2600" dirty="0" err="1"/>
              <a:t>makna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penentuan</a:t>
            </a:r>
            <a:r>
              <a:rPr lang="en-US" sz="2600" dirty="0"/>
              <a:t> </a:t>
            </a:r>
            <a:r>
              <a:rPr lang="en-US" sz="2600" dirty="0" err="1"/>
              <a:t>reaksi</a:t>
            </a:r>
            <a:r>
              <a:rPr lang="en-US" sz="2600" dirty="0"/>
              <a:t> </a:t>
            </a:r>
            <a:r>
              <a:rPr lang="en-US" sz="2600" dirty="0" err="1"/>
              <a:t>individu</a:t>
            </a:r>
            <a:r>
              <a:rPr lang="en-US" sz="2600" dirty="0"/>
              <a:t>, </a:t>
            </a:r>
            <a:r>
              <a:rPr lang="en-US" sz="2600" dirty="0" err="1"/>
              <a:t>terjadi</a:t>
            </a:r>
            <a:r>
              <a:rPr lang="en-US" sz="2600" dirty="0"/>
              <a:t> </a:t>
            </a:r>
            <a:r>
              <a:rPr lang="en-US" sz="2600" dirty="0" err="1"/>
              <a:t>pada</a:t>
            </a:r>
            <a:r>
              <a:rPr lang="en-US" sz="2600" dirty="0"/>
              <a:t> </a:t>
            </a:r>
            <a:r>
              <a:rPr lang="en-US" sz="2600" dirty="0" err="1"/>
              <a:t>kedua</a:t>
            </a:r>
            <a:r>
              <a:rPr lang="en-US" sz="2600" dirty="0"/>
              <a:t> </a:t>
            </a:r>
            <a:r>
              <a:rPr lang="en-US" sz="2600" dirty="0" err="1"/>
              <a:t>struktur</a:t>
            </a:r>
            <a:r>
              <a:rPr lang="en-US" sz="2600" dirty="0"/>
              <a:t> </a:t>
            </a:r>
            <a:r>
              <a:rPr lang="en-US" sz="2600" dirty="0" err="1"/>
              <a:t>otak</a:t>
            </a:r>
            <a:r>
              <a:rPr lang="en-US" sz="2600" dirty="0"/>
              <a:t> </a:t>
            </a:r>
            <a:r>
              <a:rPr lang="en-US" sz="2600" dirty="0" err="1"/>
              <a:t>tersebut</a:t>
            </a:r>
            <a:r>
              <a:rPr lang="en-US" sz="2600" dirty="0"/>
              <a:t>.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="" xmlns:p14="http://schemas.microsoft.com/office/powerpoint/2010/main" val="4166466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Menurut</a:t>
            </a:r>
            <a:r>
              <a:rPr lang="en-US" sz="2400" dirty="0"/>
              <a:t> </a:t>
            </a:r>
            <a:r>
              <a:rPr lang="en-US" sz="2400" b="1" i="1" dirty="0" err="1"/>
              <a:t>Woolfolk</a:t>
            </a:r>
            <a:r>
              <a:rPr lang="en-US" sz="2400" b="1" i="1" dirty="0"/>
              <a:t> </a:t>
            </a:r>
            <a:r>
              <a:rPr lang="en-US" sz="2400" b="1" i="1" dirty="0" err="1"/>
              <a:t>dan</a:t>
            </a:r>
            <a:r>
              <a:rPr lang="en-US" sz="2400" b="1" i="1" dirty="0"/>
              <a:t> Richardson </a:t>
            </a:r>
            <a:r>
              <a:rPr lang="en-US" sz="2400" dirty="0"/>
              <a:t>(1979) </a:t>
            </a:r>
            <a:r>
              <a:rPr lang="en-US" sz="2400" dirty="0" err="1"/>
              <a:t>menyatakan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adanya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kognitif</a:t>
            </a:r>
            <a:r>
              <a:rPr lang="en-US" sz="2400" dirty="0"/>
              <a:t> </a:t>
            </a:r>
            <a:r>
              <a:rPr lang="en-US" sz="2400" dirty="0" err="1"/>
              <a:t>menyebabkan</a:t>
            </a:r>
            <a:r>
              <a:rPr lang="en-US" sz="2400" dirty="0"/>
              <a:t> </a:t>
            </a:r>
            <a:r>
              <a:rPr lang="en-US" sz="2400" dirty="0" err="1"/>
              <a:t>segala</a:t>
            </a:r>
            <a:r>
              <a:rPr lang="en-US" sz="2400" dirty="0"/>
              <a:t> </a:t>
            </a:r>
            <a:r>
              <a:rPr lang="en-US" sz="2400" dirty="0" err="1"/>
              <a:t>peristiwa</a:t>
            </a:r>
            <a:r>
              <a:rPr lang="en-US" sz="2400" dirty="0"/>
              <a:t> yang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smtClean="0"/>
              <a:t>di </a:t>
            </a:r>
            <a:r>
              <a:rPr lang="en-US" sz="2400" dirty="0" err="1" smtClean="0"/>
              <a:t>sekitar</a:t>
            </a:r>
            <a:r>
              <a:rPr lang="en-US" sz="2400" dirty="0" smtClean="0"/>
              <a:t>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dihayati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 smtClean="0"/>
              <a:t>stres</a:t>
            </a:r>
            <a:r>
              <a:rPr lang="en-US" sz="2400" dirty="0" smtClean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arti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interprestasi</a:t>
            </a:r>
            <a:r>
              <a:rPr lang="en-US" sz="2400" dirty="0"/>
              <a:t> yang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berikan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peristiwa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bukan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peristiwa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sendiri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itu</a:t>
            </a:r>
            <a:r>
              <a:rPr lang="en-US" sz="2400" dirty="0" smtClean="0"/>
              <a:t> </a:t>
            </a:r>
            <a:r>
              <a:rPr lang="en-US" sz="2400" dirty="0" err="1"/>
              <a:t>dikatakan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stress </a:t>
            </a:r>
            <a:r>
              <a:rPr lang="en-US" sz="2400" b="1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persepsi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ancaman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bayangan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adanya</a:t>
            </a:r>
            <a:r>
              <a:rPr lang="en-US" sz="2400" dirty="0"/>
              <a:t> </a:t>
            </a:r>
            <a:r>
              <a:rPr lang="en-US" sz="2400" dirty="0" err="1"/>
              <a:t>ketidaksenangan</a:t>
            </a:r>
            <a:r>
              <a:rPr lang="en-US" sz="2400" dirty="0"/>
              <a:t> yang </a:t>
            </a:r>
            <a:r>
              <a:rPr lang="en-US" sz="2400" dirty="0" err="1"/>
              <a:t>menggerakkan</a:t>
            </a:r>
            <a:r>
              <a:rPr lang="en-US" sz="2400" dirty="0"/>
              <a:t>, </a:t>
            </a:r>
            <a:r>
              <a:rPr lang="en-US" sz="2400" dirty="0" err="1"/>
              <a:t>menyiagakan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aktif</a:t>
            </a:r>
            <a:r>
              <a:rPr lang="en-US" sz="2400" dirty="0"/>
              <a:t> </a:t>
            </a:r>
            <a:r>
              <a:rPr lang="en-US" sz="2400" dirty="0" err="1"/>
              <a:t>organisme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69409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Gambar</a:t>
            </a:r>
            <a:r>
              <a:rPr lang="en-US" dirty="0" smtClean="0"/>
              <a:t> : Amygdala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52600"/>
            <a:ext cx="3962400" cy="37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13727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HYPOTHALAMUS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hlinkClick r:id="rId2" tooltip="Hipotalamus"/>
              </a:rPr>
              <a:t>hipotalamus</a:t>
            </a:r>
            <a:r>
              <a:rPr lang="en-US" sz="2400" dirty="0" smtClean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kecil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otak</a:t>
            </a:r>
            <a:r>
              <a:rPr lang="en-US" sz="2400" dirty="0"/>
              <a:t> yang </a:t>
            </a:r>
            <a:r>
              <a:rPr lang="en-US" sz="2400" dirty="0" err="1"/>
              <a:t>terletak</a:t>
            </a:r>
            <a:r>
              <a:rPr lang="en-US" sz="2400" dirty="0"/>
              <a:t> </a:t>
            </a:r>
            <a:r>
              <a:rPr lang="en-US" sz="2400" dirty="0" smtClean="0"/>
              <a:t>di </a:t>
            </a:r>
            <a:r>
              <a:rPr lang="en-US" sz="2400" dirty="0" err="1"/>
              <a:t>bawah</a:t>
            </a:r>
            <a:r>
              <a:rPr lang="en-US" sz="2400" dirty="0"/>
              <a:t> </a:t>
            </a:r>
            <a:r>
              <a:rPr lang="en-US" sz="2400" dirty="0">
                <a:hlinkClick r:id="rId3" tooltip="Thalamus"/>
              </a:rPr>
              <a:t>thalamus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/>
              <a:t>di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>
                <a:hlinkClick r:id="rId4" tooltip="Batang otak"/>
              </a:rPr>
              <a:t>batang</a:t>
            </a:r>
            <a:r>
              <a:rPr lang="en-US" sz="2400" dirty="0">
                <a:hlinkClick r:id="rId4" tooltip="Batang otak"/>
              </a:rPr>
              <a:t> </a:t>
            </a:r>
            <a:r>
              <a:rPr lang="en-US" sz="2400" dirty="0" err="1">
                <a:hlinkClick r:id="rId4" tooltip="Batang otak"/>
              </a:rPr>
              <a:t>otak</a:t>
            </a:r>
            <a:r>
              <a:rPr lang="en-US" sz="2400" dirty="0"/>
              <a:t> . </a:t>
            </a:r>
            <a:endParaRPr lang="en-US" sz="2400" dirty="0" smtClean="0"/>
          </a:p>
          <a:p>
            <a:r>
              <a:rPr lang="en-US" sz="2400" dirty="0" err="1" smtClean="0"/>
              <a:t>Selama</a:t>
            </a:r>
            <a:r>
              <a:rPr lang="en-US" sz="2400" dirty="0" smtClean="0"/>
              <a:t> </a:t>
            </a:r>
            <a:r>
              <a:rPr lang="en-US" sz="2400" dirty="0" err="1"/>
              <a:t>respon</a:t>
            </a:r>
            <a:r>
              <a:rPr lang="en-US" sz="2400" dirty="0"/>
              <a:t> </a:t>
            </a:r>
            <a:r>
              <a:rPr lang="en-US" sz="2400" dirty="0" err="1"/>
              <a:t>stres</a:t>
            </a:r>
            <a:r>
              <a:rPr lang="en-US" sz="2400" dirty="0"/>
              <a:t>, </a:t>
            </a:r>
            <a:r>
              <a:rPr lang="en-US" sz="2400" dirty="0" err="1"/>
              <a:t>hipotalamus</a:t>
            </a:r>
            <a:r>
              <a:rPr lang="en-US" sz="2400" dirty="0"/>
              <a:t> </a:t>
            </a:r>
            <a:r>
              <a:rPr lang="en-US" sz="2400" dirty="0" err="1"/>
              <a:t>mengeluarkan</a:t>
            </a:r>
            <a:r>
              <a:rPr lang="en-US" sz="2400" dirty="0"/>
              <a:t> </a:t>
            </a:r>
            <a:r>
              <a:rPr lang="en-US" sz="2400" dirty="0" err="1"/>
              <a:t>berbagai</a:t>
            </a:r>
            <a:r>
              <a:rPr lang="en-US" sz="2400" dirty="0"/>
              <a:t> </a:t>
            </a:r>
            <a:r>
              <a:rPr lang="en-US" sz="2400" dirty="0" err="1"/>
              <a:t>hormon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>
                <a:hlinkClick r:id="rId5" tooltip="Corticotropin-releasing hormone"/>
              </a:rPr>
              <a:t>corticotropin</a:t>
            </a:r>
            <a:r>
              <a:rPr lang="en-US" sz="2400" dirty="0">
                <a:hlinkClick r:id="rId5" tooltip="Corticotropin-releasing hormone"/>
              </a:rPr>
              <a:t>-releasing </a:t>
            </a:r>
            <a:r>
              <a:rPr lang="en-US" sz="2400" dirty="0" err="1" smtClean="0">
                <a:hlinkClick r:id="rId5" tooltip="Corticotropin-releasing hormone"/>
              </a:rPr>
              <a:t>hormon</a:t>
            </a:r>
            <a:r>
              <a:rPr lang="en-US" sz="2400" dirty="0" smtClean="0"/>
              <a:t>, </a:t>
            </a:r>
            <a:r>
              <a:rPr lang="en-US" sz="2400" dirty="0"/>
              <a:t>yang </a:t>
            </a:r>
            <a:r>
              <a:rPr lang="en-US" sz="2400" dirty="0" err="1"/>
              <a:t>merangsang</a:t>
            </a:r>
            <a:r>
              <a:rPr lang="en-US" sz="2400" dirty="0"/>
              <a:t> </a:t>
            </a:r>
            <a:r>
              <a:rPr lang="en-US" sz="2400" dirty="0" err="1"/>
              <a:t>kelenjar</a:t>
            </a:r>
            <a:r>
              <a:rPr lang="en-US" sz="2400" dirty="0"/>
              <a:t> </a:t>
            </a:r>
            <a:r>
              <a:rPr lang="en-US" sz="2400" dirty="0" err="1"/>
              <a:t>hipofisis</a:t>
            </a:r>
            <a:r>
              <a:rPr lang="en-US" sz="2400" dirty="0"/>
              <a:t> </a:t>
            </a:r>
            <a:r>
              <a:rPr lang="en-US" sz="2400" dirty="0" err="1"/>
              <a:t>tubuh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memulai</a:t>
            </a:r>
            <a:r>
              <a:rPr lang="en-US" sz="2400" dirty="0" smtClean="0"/>
              <a:t> </a:t>
            </a:r>
            <a:r>
              <a:rPr lang="en-US" sz="2400" dirty="0" err="1" smtClean="0"/>
              <a:t>membuat</a:t>
            </a:r>
            <a:r>
              <a:rPr lang="en-US" sz="2400" dirty="0" smtClean="0"/>
              <a:t> </a:t>
            </a:r>
            <a:r>
              <a:rPr lang="en-US" sz="2400" dirty="0" err="1"/>
              <a:t>jalur</a:t>
            </a:r>
            <a:r>
              <a:rPr lang="en-US" sz="2400" dirty="0"/>
              <a:t> </a:t>
            </a:r>
            <a:r>
              <a:rPr lang="en-US" sz="2400" dirty="0" err="1" smtClean="0"/>
              <a:t>stres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otak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770847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KELENJAR PITUITARY-ADRENALIN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stres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mengaktifkan</a:t>
            </a:r>
            <a:r>
              <a:rPr lang="en-US" dirty="0" smtClean="0"/>
              <a:t> </a:t>
            </a:r>
            <a:r>
              <a:rPr lang="en-US" i="1" dirty="0" smtClean="0"/>
              <a:t>anterior pituitary-adrenal cortex system.</a:t>
            </a:r>
          </a:p>
          <a:p>
            <a:r>
              <a:rPr lang="en-US" i="1" dirty="0" smtClean="0"/>
              <a:t>Anterior pituitary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menstimulasi</a:t>
            </a:r>
            <a:r>
              <a:rPr lang="en-US" dirty="0" smtClean="0"/>
              <a:t> </a:t>
            </a:r>
            <a:r>
              <a:rPr lang="en-US" dirty="0" err="1" smtClean="0"/>
              <a:t>sekresi</a:t>
            </a:r>
            <a:r>
              <a:rPr lang="en-US" dirty="0" smtClean="0"/>
              <a:t> </a:t>
            </a:r>
            <a:r>
              <a:rPr lang="en-US" dirty="0" err="1" smtClean="0"/>
              <a:t>hormon</a:t>
            </a:r>
            <a:r>
              <a:rPr lang="en-US" dirty="0" smtClean="0"/>
              <a:t> </a:t>
            </a:r>
            <a:r>
              <a:rPr lang="en-US" dirty="0" err="1" smtClean="0"/>
              <a:t>adrenokortikotropis</a:t>
            </a:r>
            <a:r>
              <a:rPr lang="en-US" dirty="0" smtClean="0"/>
              <a:t> </a:t>
            </a:r>
            <a:r>
              <a:rPr lang="en-US" i="1" dirty="0" smtClean="0"/>
              <a:t>(adrenocorticotropic hormone</a:t>
            </a:r>
            <a:r>
              <a:rPr lang="en-US" i="1" dirty="0" smtClean="0">
                <a:sym typeface="Wingdings" pitchFamily="2" charset="2"/>
              </a:rPr>
              <a:t> ACTH)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yg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kemudian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memicu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i="1" dirty="0" smtClean="0">
                <a:sym typeface="Wingdings" pitchFamily="2" charset="2"/>
              </a:rPr>
              <a:t>adrenal cortex </a:t>
            </a:r>
            <a:r>
              <a:rPr lang="en-US" dirty="0" err="1" smtClean="0">
                <a:sym typeface="Wingdings" pitchFamily="2" charset="2"/>
              </a:rPr>
              <a:t>untuk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menghasilkan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glukokortisol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i="1" dirty="0" smtClean="0">
                <a:sym typeface="Wingdings" pitchFamily="2" charset="2"/>
              </a:rPr>
              <a:t>(</a:t>
            </a:r>
            <a:r>
              <a:rPr lang="en-US" i="1" dirty="0" err="1" smtClean="0">
                <a:sym typeface="Wingdings" pitchFamily="2" charset="2"/>
              </a:rPr>
              <a:t>glucocortisol</a:t>
            </a:r>
            <a:r>
              <a:rPr lang="en-US" i="1" dirty="0" smtClean="0">
                <a:sym typeface="Wingdings" pitchFamily="2" charset="2"/>
              </a:rPr>
              <a:t>).</a:t>
            </a:r>
          </a:p>
          <a:p>
            <a:r>
              <a:rPr lang="en-US" dirty="0" err="1" smtClean="0">
                <a:sym typeface="Wingdings" pitchFamily="2" charset="2"/>
              </a:rPr>
              <a:t>Glukokortisol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memunculkan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reaksi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stres</a:t>
            </a:r>
            <a:r>
              <a:rPr lang="en-US" dirty="0" smtClean="0">
                <a:sym typeface="Wingdings" pitchFamily="2" charset="2"/>
              </a:rPr>
              <a:t>.</a:t>
            </a:r>
          </a:p>
          <a:p>
            <a:r>
              <a:rPr lang="en-US" dirty="0" smtClean="0">
                <a:sym typeface="Wingdings" pitchFamily="2" charset="2"/>
              </a:rPr>
              <a:t>Tingkat </a:t>
            </a:r>
            <a:r>
              <a:rPr lang="en-US" dirty="0" err="1" smtClean="0">
                <a:sym typeface="Wingdings" pitchFamily="2" charset="2"/>
              </a:rPr>
              <a:t>sekresi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glukokortisol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ini</a:t>
            </a:r>
            <a:r>
              <a:rPr lang="en-US" dirty="0" smtClean="0">
                <a:sym typeface="Wingdings" pitchFamily="2" charset="2"/>
              </a:rPr>
              <a:t>  </a:t>
            </a:r>
            <a:r>
              <a:rPr lang="en-US" dirty="0" err="1" smtClean="0">
                <a:sym typeface="Wingdings" pitchFamily="2" charset="2"/>
              </a:rPr>
              <a:t>yg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menentukan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tingkat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stres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seseorang</a:t>
            </a:r>
            <a:r>
              <a:rPr lang="en-US" dirty="0" smtClean="0">
                <a:sym typeface="Wingdings" pitchFamily="2" charset="2"/>
              </a:rPr>
              <a:t>.</a:t>
            </a: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003675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01000" cy="1524000"/>
          </a:xfrm>
        </p:spPr>
        <p:txBody>
          <a:bodyPr/>
          <a:lstStyle/>
          <a:p>
            <a:r>
              <a:rPr lang="en-US" sz="4000" dirty="0" err="1" smtClean="0"/>
              <a:t>Gambar</a:t>
            </a:r>
            <a:r>
              <a:rPr lang="en-US" sz="4000" dirty="0" smtClean="0"/>
              <a:t> : Hypothalamus, </a:t>
            </a:r>
            <a:r>
              <a:rPr lang="en-US" sz="4000" dirty="0" err="1" smtClean="0"/>
              <a:t>Kelenjar</a:t>
            </a:r>
            <a:r>
              <a:rPr lang="en-US" sz="4000" dirty="0" smtClean="0"/>
              <a:t> Pituitary, </a:t>
            </a:r>
            <a:r>
              <a:rPr lang="en-US" sz="4000" dirty="0" err="1" smtClean="0"/>
              <a:t>Kelenjar</a:t>
            </a:r>
            <a:r>
              <a:rPr lang="en-US" sz="4000" dirty="0" smtClean="0"/>
              <a:t> Pineal</a:t>
            </a:r>
            <a:endParaRPr lang="en-US" sz="4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90800"/>
            <a:ext cx="4174066" cy="3756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78788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KELENJAR ADRENALIN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68780"/>
            <a:ext cx="4114800" cy="466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62662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Stres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perasaan</a:t>
            </a:r>
            <a:r>
              <a:rPr lang="en-US" dirty="0" smtClean="0"/>
              <a:t> </a:t>
            </a:r>
            <a:r>
              <a:rPr lang="en-US" dirty="0" err="1" smtClean="0"/>
              <a:t>tertekan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terancam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membangkitkan</a:t>
            </a:r>
            <a:r>
              <a:rPr lang="en-US" dirty="0" smtClean="0"/>
              <a:t> </a:t>
            </a:r>
            <a:r>
              <a:rPr lang="en-US" dirty="0" err="1" smtClean="0"/>
              <a:t>respons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kejadian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peristiwa</a:t>
            </a:r>
            <a:r>
              <a:rPr lang="en-US" dirty="0" smtClean="0"/>
              <a:t> </a:t>
            </a:r>
            <a:r>
              <a:rPr lang="en-US" dirty="0" err="1" smtClean="0"/>
              <a:t>negatif</a:t>
            </a:r>
            <a:r>
              <a:rPr lang="en-US" dirty="0" smtClean="0"/>
              <a:t> yang </a:t>
            </a:r>
            <a:r>
              <a:rPr lang="en-US" dirty="0" err="1" smtClean="0"/>
              <a:t>alami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latin typeface="Arial" charset="0"/>
              </a:rPr>
              <a:t>KESEHATAN </a:t>
            </a:r>
            <a:r>
              <a:rPr lang="id-ID" sz="3600" b="1" dirty="0" smtClean="0">
                <a:latin typeface="Arial" charset="0"/>
              </a:rPr>
              <a:t> </a:t>
            </a:r>
            <a:r>
              <a:rPr lang="en-US" sz="3600" dirty="0" smtClean="0">
                <a:latin typeface="Arial" charset="0"/>
              </a:rPr>
              <a:t>(UU </a:t>
            </a:r>
            <a:r>
              <a:rPr lang="id-ID" sz="3600" dirty="0" smtClean="0">
                <a:latin typeface="Arial" charset="0"/>
              </a:rPr>
              <a:t>RI </a:t>
            </a:r>
            <a:r>
              <a:rPr lang="en-US" sz="3600" dirty="0" smtClean="0">
                <a:latin typeface="Arial" charset="0"/>
              </a:rPr>
              <a:t>NO </a:t>
            </a:r>
            <a:r>
              <a:rPr lang="id-ID" sz="3600" dirty="0" smtClean="0">
                <a:latin typeface="Arial" charset="0"/>
              </a:rPr>
              <a:t>36</a:t>
            </a:r>
            <a:r>
              <a:rPr lang="en-US" sz="3600" dirty="0" smtClean="0">
                <a:latin typeface="Arial" charset="0"/>
              </a:rPr>
              <a:t> TH </a:t>
            </a:r>
            <a:r>
              <a:rPr lang="id-ID" sz="3600" dirty="0" smtClean="0">
                <a:latin typeface="Arial" charset="0"/>
              </a:rPr>
              <a:t>2009</a:t>
            </a:r>
            <a:r>
              <a:rPr lang="en-US" sz="3600" dirty="0" smtClean="0">
                <a:latin typeface="Arial" charset="0"/>
              </a:rPr>
              <a:t>)</a:t>
            </a:r>
            <a:r>
              <a:rPr lang="id-ID" sz="3600" dirty="0" smtClean="0">
                <a:latin typeface="Arial" charset="0"/>
              </a:rPr>
              <a:t>:</a:t>
            </a:r>
            <a:br>
              <a:rPr lang="id-ID" sz="3600" dirty="0" smtClean="0">
                <a:latin typeface="Arial" charset="0"/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Kesehatan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adalah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keadaan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se</a:t>
            </a:r>
            <a:r>
              <a:rPr lang="id-ID" dirty="0" smtClean="0">
                <a:latin typeface="Calibri" pitchFamily="34" charset="0"/>
                <a:cs typeface="Calibri" pitchFamily="34" charset="0"/>
              </a:rPr>
              <a:t>hat, baik secara fisik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id-ID" dirty="0" smtClean="0">
                <a:latin typeface="Calibri" pitchFamily="34" charset="0"/>
                <a:cs typeface="Calibri" pitchFamily="34" charset="0"/>
              </a:rPr>
              <a:t>mental, spiritual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d-ID" dirty="0" smtClean="0">
                <a:latin typeface="Calibri" pitchFamily="34" charset="0"/>
                <a:cs typeface="Calibri" pitchFamily="34" charset="0"/>
              </a:rPr>
              <a:t>maupun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sosial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yang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memungkinkan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setiap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orang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d-ID" dirty="0" smtClean="0">
                <a:latin typeface="Calibri" pitchFamily="34" charset="0"/>
                <a:cs typeface="Calibri" pitchFamily="34" charset="0"/>
              </a:rPr>
              <a:t>untuk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hidup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produktif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secara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sosial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ekonomis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 DAN OTAK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sirkulasi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: </a:t>
            </a:r>
            <a:r>
              <a:rPr lang="en-US" dirty="0" err="1" smtClean="0"/>
              <a:t>penyempitan</a:t>
            </a:r>
            <a:r>
              <a:rPr lang="en-US" dirty="0" smtClean="0"/>
              <a:t> </a:t>
            </a:r>
            <a:r>
              <a:rPr lang="en-US" dirty="0" err="1" smtClean="0"/>
              <a:t>pembuluh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endParaRPr lang="en-US" dirty="0" smtClean="0"/>
          </a:p>
          <a:p>
            <a:r>
              <a:rPr lang="en-US" dirty="0" smtClean="0"/>
              <a:t>Gen </a:t>
            </a:r>
            <a:r>
              <a:rPr lang="en-US" dirty="0" err="1" smtClean="0"/>
              <a:t>rusak</a:t>
            </a:r>
            <a:endParaRPr lang="en-US" dirty="0" smtClean="0"/>
          </a:p>
          <a:p>
            <a:r>
              <a:rPr lang="en-US" dirty="0" err="1" smtClean="0"/>
              <a:t>Zat-zat</a:t>
            </a:r>
            <a:r>
              <a:rPr lang="en-US" dirty="0" smtClean="0"/>
              <a:t> </a:t>
            </a:r>
            <a:r>
              <a:rPr lang="en-US" dirty="0" err="1" smtClean="0"/>
              <a:t>pemicu</a:t>
            </a:r>
            <a:r>
              <a:rPr lang="en-US" dirty="0" smtClean="0"/>
              <a:t> </a:t>
            </a:r>
            <a:r>
              <a:rPr lang="en-US" dirty="0" err="1" smtClean="0"/>
              <a:t>penuaan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: lipid </a:t>
            </a:r>
            <a:r>
              <a:rPr lang="en-US" dirty="0" err="1" smtClean="0"/>
              <a:t>peroksida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Jantung</a:t>
            </a:r>
            <a:r>
              <a:rPr lang="en-US" dirty="0" smtClean="0"/>
              <a:t> </a:t>
            </a:r>
            <a:r>
              <a:rPr lang="en-US" dirty="0" err="1" smtClean="0"/>
              <a:t>berdebar</a:t>
            </a:r>
            <a:r>
              <a:rPr lang="en-US" dirty="0" smtClean="0"/>
              <a:t>-debar</a:t>
            </a:r>
          </a:p>
          <a:p>
            <a:r>
              <a:rPr lang="en-US" dirty="0" err="1" smtClean="0"/>
              <a:t>Keringat</a:t>
            </a:r>
            <a:r>
              <a:rPr lang="en-US" dirty="0" smtClean="0"/>
              <a:t> </a:t>
            </a:r>
            <a:r>
              <a:rPr lang="en-US" dirty="0" err="1" smtClean="0"/>
              <a:t>dingin</a:t>
            </a:r>
            <a:endParaRPr lang="en-US" dirty="0" smtClean="0"/>
          </a:p>
          <a:p>
            <a:r>
              <a:rPr lang="en-US" dirty="0" smtClean="0"/>
              <a:t>Mata </a:t>
            </a:r>
            <a:r>
              <a:rPr lang="en-US" dirty="0" err="1" smtClean="0"/>
              <a:t>berkunang-kunang</a:t>
            </a:r>
            <a:endParaRPr lang="en-US" dirty="0" smtClean="0"/>
          </a:p>
          <a:p>
            <a:r>
              <a:rPr lang="en-US" dirty="0" err="1" smtClean="0"/>
              <a:t>Nafas</a:t>
            </a:r>
            <a:r>
              <a:rPr lang="en-US" dirty="0" smtClean="0"/>
              <a:t> </a:t>
            </a:r>
            <a:r>
              <a:rPr lang="en-US" dirty="0" err="1" smtClean="0"/>
              <a:t>tersengal-sengal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PSIKIS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Bingung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lupa</a:t>
            </a:r>
            <a:endParaRPr lang="en-US" dirty="0" smtClean="0"/>
          </a:p>
          <a:p>
            <a:r>
              <a:rPr lang="en-US" dirty="0" err="1" smtClean="0"/>
              <a:t>Marah-marah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SOSIAL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Menarik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pergaulan</a:t>
            </a:r>
            <a:endParaRPr lang="en-US" dirty="0" smtClean="0"/>
          </a:p>
          <a:p>
            <a:r>
              <a:rPr lang="en-US" dirty="0" err="1" smtClean="0"/>
              <a:t>Terbatas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sosialnya</a:t>
            </a:r>
            <a:endParaRPr lang="en-US" dirty="0" smtClean="0"/>
          </a:p>
          <a:p>
            <a:r>
              <a:rPr lang="en-US" dirty="0" err="1" smtClean="0"/>
              <a:t>Berfikir</a:t>
            </a:r>
            <a:r>
              <a:rPr lang="en-US" dirty="0" smtClean="0"/>
              <a:t> </a:t>
            </a:r>
            <a:r>
              <a:rPr lang="en-US" dirty="0" err="1" smtClean="0"/>
              <a:t>negatif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oranglain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SUMBER-SUMBER STRES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endParaRPr lang="en-US" dirty="0" smtClean="0"/>
          </a:p>
          <a:p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endParaRPr lang="en-US" dirty="0" smtClean="0"/>
          </a:p>
          <a:p>
            <a:r>
              <a:rPr lang="en-US" dirty="0" err="1" smtClean="0"/>
              <a:t>Kehidupan</a:t>
            </a:r>
            <a:r>
              <a:rPr lang="en-US" dirty="0" smtClean="0"/>
              <a:t> </a:t>
            </a:r>
            <a:r>
              <a:rPr lang="en-US" dirty="0" err="1" smtClean="0"/>
              <a:t>pribadi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stres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Psikosomatis</a:t>
            </a:r>
            <a:r>
              <a:rPr lang="en-US" dirty="0" smtClean="0"/>
              <a:t> 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Keluhan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yang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penyebab</a:t>
            </a:r>
            <a:r>
              <a:rPr lang="en-US" dirty="0" smtClean="0"/>
              <a:t> </a:t>
            </a:r>
            <a:r>
              <a:rPr lang="en-US" dirty="0" err="1" smtClean="0"/>
              <a:t>psikis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keluhan</a:t>
            </a:r>
            <a:r>
              <a:rPr lang="en-US" dirty="0" smtClean="0"/>
              <a:t>,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ujung</a:t>
            </a:r>
            <a:r>
              <a:rPr lang="en-US" dirty="0" smtClean="0"/>
              <a:t> </a:t>
            </a:r>
            <a:r>
              <a:rPr lang="en-US" dirty="0" err="1" smtClean="0"/>
              <a:t>rambut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ujung</a:t>
            </a:r>
            <a:r>
              <a:rPr lang="en-US" dirty="0" smtClean="0"/>
              <a:t> kaki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Keluhan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berulang-ulang</a:t>
            </a:r>
            <a:r>
              <a:rPr lang="en-US" dirty="0" smtClean="0"/>
              <a:t> (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kambuh</a:t>
            </a:r>
            <a:r>
              <a:rPr lang="en-US" dirty="0" smtClean="0"/>
              <a:t>)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Obat-obat</a:t>
            </a:r>
            <a:r>
              <a:rPr lang="en-US" dirty="0" smtClean="0"/>
              <a:t> </a:t>
            </a:r>
            <a:r>
              <a:rPr lang="en-US" dirty="0" err="1" smtClean="0"/>
              <a:t>medis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r>
              <a:rPr lang="en-US" dirty="0" smtClean="0"/>
              <a:t>,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psikisnya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teratasi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Keluhan</a:t>
            </a:r>
            <a:r>
              <a:rPr lang="en-US" dirty="0" smtClean="0"/>
              <a:t> </a:t>
            </a:r>
            <a:r>
              <a:rPr lang="en-US" dirty="0" err="1" smtClean="0"/>
              <a:t>psikosomatis</a:t>
            </a:r>
            <a:r>
              <a:rPr lang="en-US" dirty="0" smtClean="0"/>
              <a:t> yang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endParaRPr lang="en-US" dirty="0" smtClean="0"/>
          </a:p>
          <a:p>
            <a:r>
              <a:rPr lang="en-US" dirty="0" err="1" smtClean="0"/>
              <a:t>Serangan</a:t>
            </a:r>
            <a:r>
              <a:rPr lang="en-US" dirty="0" smtClean="0"/>
              <a:t> </a:t>
            </a:r>
            <a:r>
              <a:rPr lang="en-US" dirty="0" err="1" smtClean="0"/>
              <a:t>jantung</a:t>
            </a:r>
            <a:endParaRPr lang="en-US" dirty="0" smtClean="0"/>
          </a:p>
          <a:p>
            <a:r>
              <a:rPr lang="en-US" dirty="0" smtClean="0"/>
              <a:t>Dada </a:t>
            </a:r>
            <a:r>
              <a:rPr lang="en-US" dirty="0" err="1" smtClean="0"/>
              <a:t>nyeri</a:t>
            </a:r>
            <a:endParaRPr lang="en-US" dirty="0" smtClean="0"/>
          </a:p>
          <a:p>
            <a:r>
              <a:rPr lang="en-US" dirty="0" err="1" smtClean="0"/>
              <a:t>Maag</a:t>
            </a:r>
            <a:endParaRPr lang="en-US" dirty="0" smtClean="0"/>
          </a:p>
          <a:p>
            <a:r>
              <a:rPr lang="en-US" dirty="0" err="1" smtClean="0"/>
              <a:t>Diare</a:t>
            </a:r>
            <a:r>
              <a:rPr lang="en-US" dirty="0" smtClean="0"/>
              <a:t>, </a:t>
            </a:r>
            <a:r>
              <a:rPr lang="en-US" dirty="0" err="1" smtClean="0"/>
              <a:t>perut</a:t>
            </a:r>
            <a:r>
              <a:rPr lang="en-US" dirty="0" smtClean="0"/>
              <a:t> </a:t>
            </a:r>
            <a:r>
              <a:rPr lang="en-US" dirty="0" err="1" smtClean="0"/>
              <a:t>panas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sakit</a:t>
            </a:r>
            <a:endParaRPr lang="en-US" dirty="0" smtClean="0"/>
          </a:p>
          <a:p>
            <a:r>
              <a:rPr lang="en-US" dirty="0" err="1" smtClean="0"/>
              <a:t>Mual</a:t>
            </a:r>
            <a:r>
              <a:rPr lang="en-US" dirty="0" smtClean="0"/>
              <a:t>, </a:t>
            </a:r>
            <a:r>
              <a:rPr lang="en-US" dirty="0" err="1" smtClean="0"/>
              <a:t>sembelit</a:t>
            </a:r>
            <a:endParaRPr lang="en-US" dirty="0" smtClean="0"/>
          </a:p>
          <a:p>
            <a:r>
              <a:rPr lang="en-US" dirty="0" err="1" smtClean="0"/>
              <a:t>Wasir</a:t>
            </a:r>
            <a:endParaRPr lang="en-US" dirty="0" smtClean="0"/>
          </a:p>
          <a:p>
            <a:r>
              <a:rPr lang="en-US" dirty="0" err="1" smtClean="0"/>
              <a:t>Bersendawa</a:t>
            </a:r>
            <a:endParaRPr lang="en-US" dirty="0" smtClean="0"/>
          </a:p>
          <a:p>
            <a:r>
              <a:rPr lang="en-US" dirty="0" err="1" smtClean="0"/>
              <a:t>Sakit</a:t>
            </a:r>
            <a:r>
              <a:rPr lang="en-US" dirty="0" smtClean="0"/>
              <a:t> </a:t>
            </a:r>
            <a:r>
              <a:rPr lang="en-US" dirty="0" err="1" smtClean="0"/>
              <a:t>ulu</a:t>
            </a:r>
            <a:r>
              <a:rPr lang="en-US" dirty="0" smtClean="0"/>
              <a:t> </a:t>
            </a:r>
            <a:r>
              <a:rPr lang="en-US" dirty="0" err="1" smtClean="0"/>
              <a:t>hati</a:t>
            </a:r>
            <a:endParaRPr lang="en-US" dirty="0" smtClean="0"/>
          </a:p>
          <a:p>
            <a:r>
              <a:rPr lang="en-US" dirty="0" err="1" smtClean="0"/>
              <a:t>Mencret</a:t>
            </a:r>
            <a:r>
              <a:rPr lang="en-US" dirty="0" smtClean="0"/>
              <a:t> </a:t>
            </a:r>
            <a:r>
              <a:rPr lang="en-US" dirty="0" err="1" smtClean="0"/>
              <a:t>kronis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GANGGUAN PERNAFASAN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Asthma</a:t>
            </a:r>
          </a:p>
          <a:p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tenggorokan</a:t>
            </a:r>
            <a:endParaRPr lang="en-US" dirty="0" smtClean="0"/>
          </a:p>
          <a:p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terserang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endParaRPr lang="en-US" dirty="0" smtClean="0"/>
          </a:p>
          <a:p>
            <a:r>
              <a:rPr lang="en-US" dirty="0" err="1" smtClean="0"/>
              <a:t>Alergi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GANGGUAN KULIT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akut</a:t>
            </a:r>
            <a:endParaRPr lang="en-US" dirty="0" smtClean="0"/>
          </a:p>
          <a:p>
            <a:r>
              <a:rPr lang="en-US" dirty="0" err="1" smtClean="0"/>
              <a:t>Jerawat</a:t>
            </a:r>
            <a:endParaRPr lang="en-US" dirty="0" smtClean="0"/>
          </a:p>
          <a:p>
            <a:r>
              <a:rPr lang="en-US" dirty="0" err="1" smtClean="0"/>
              <a:t>Gatal-gatal</a:t>
            </a:r>
            <a:endParaRPr lang="en-US" dirty="0" smtClean="0"/>
          </a:p>
          <a:p>
            <a:r>
              <a:rPr lang="en-US" dirty="0" err="1" smtClean="0"/>
              <a:t>Eksim</a:t>
            </a:r>
            <a:endParaRPr lang="en-US" dirty="0" smtClean="0"/>
          </a:p>
          <a:p>
            <a:r>
              <a:rPr lang="en-US" dirty="0" smtClean="0"/>
              <a:t>Herpes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Sakit</a:t>
            </a:r>
            <a:r>
              <a:rPr lang="en-US" dirty="0" smtClean="0"/>
              <a:t> </a:t>
            </a:r>
            <a:r>
              <a:rPr lang="en-US" dirty="0" err="1" smtClean="0"/>
              <a:t>punggung</a:t>
            </a:r>
            <a:endParaRPr lang="en-US" dirty="0" smtClean="0"/>
          </a:p>
          <a:p>
            <a:r>
              <a:rPr lang="en-US" dirty="0" err="1" smtClean="0"/>
              <a:t>Encok</a:t>
            </a:r>
            <a:r>
              <a:rPr lang="en-US" dirty="0" smtClean="0"/>
              <a:t> / </a:t>
            </a:r>
            <a:r>
              <a:rPr lang="en-US" dirty="0" err="1" smtClean="0"/>
              <a:t>rematik</a:t>
            </a:r>
            <a:r>
              <a:rPr lang="en-US" dirty="0" smtClean="0"/>
              <a:t>, </a:t>
            </a:r>
            <a:r>
              <a:rPr lang="en-US" dirty="0" err="1" smtClean="0"/>
              <a:t>pegal-pegal</a:t>
            </a:r>
            <a:endParaRPr lang="en-US" dirty="0" smtClean="0"/>
          </a:p>
          <a:p>
            <a:r>
              <a:rPr lang="en-US" dirty="0" err="1" smtClean="0"/>
              <a:t>Kejang</a:t>
            </a:r>
            <a:endParaRPr lang="en-US" dirty="0" smtClean="0"/>
          </a:p>
          <a:p>
            <a:r>
              <a:rPr lang="en-US" dirty="0" err="1" smtClean="0"/>
              <a:t>Mengompol</a:t>
            </a:r>
            <a:endParaRPr lang="en-US" dirty="0" smtClean="0"/>
          </a:p>
          <a:p>
            <a:r>
              <a:rPr lang="en-US" dirty="0" err="1" smtClean="0"/>
              <a:t>Impoten</a:t>
            </a:r>
            <a:r>
              <a:rPr lang="en-US" dirty="0" smtClean="0"/>
              <a:t>, </a:t>
            </a:r>
            <a:r>
              <a:rPr lang="en-US" dirty="0" err="1" smtClean="0"/>
              <a:t>nafsu</a:t>
            </a:r>
            <a:r>
              <a:rPr lang="en-US" dirty="0" smtClean="0"/>
              <a:t> </a:t>
            </a:r>
            <a:r>
              <a:rPr lang="en-US" dirty="0" err="1" smtClean="0"/>
              <a:t>seks</a:t>
            </a:r>
            <a:r>
              <a:rPr lang="en-US" dirty="0" smtClean="0"/>
              <a:t> </a:t>
            </a:r>
            <a:r>
              <a:rPr lang="en-US" dirty="0" err="1" smtClean="0"/>
              <a:t>berkurang</a:t>
            </a:r>
            <a:r>
              <a:rPr lang="en-US" dirty="0" smtClean="0"/>
              <a:t>/</a:t>
            </a:r>
            <a:r>
              <a:rPr lang="en-US" dirty="0" err="1" smtClean="0"/>
              <a:t>berlebihan</a:t>
            </a:r>
            <a:endParaRPr lang="en-US" dirty="0" smtClean="0"/>
          </a:p>
          <a:p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menstruasi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, </a:t>
            </a:r>
            <a:r>
              <a:rPr lang="en-US" dirty="0" err="1" smtClean="0"/>
              <a:t>psikis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</p:txBody>
      </p:sp>
      <p:pic>
        <p:nvPicPr>
          <p:cNvPr id="1026" name="Picture 2" descr="tubuh pikiran emos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676400"/>
            <a:ext cx="4800600" cy="4191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Stres</a:t>
            </a:r>
            <a:r>
              <a:rPr lang="en-US" dirty="0" smtClean="0"/>
              <a:t>, </a:t>
            </a:r>
            <a:r>
              <a:rPr lang="en-US" dirty="0" err="1" smtClean="0"/>
              <a:t>kehamilan</a:t>
            </a:r>
            <a:r>
              <a:rPr lang="en-US" dirty="0" smtClean="0"/>
              <a:t>, </a:t>
            </a:r>
            <a:r>
              <a:rPr lang="en-US" dirty="0" err="1" smtClean="0"/>
              <a:t>menyusui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Kehamilan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jantung</a:t>
            </a:r>
            <a:r>
              <a:rPr lang="en-US" dirty="0" smtClean="0"/>
              <a:t>, </a:t>
            </a:r>
            <a:r>
              <a:rPr lang="en-US" dirty="0" err="1" smtClean="0"/>
              <a:t>kelahiran</a:t>
            </a:r>
            <a:r>
              <a:rPr lang="en-US" dirty="0" smtClean="0"/>
              <a:t> </a:t>
            </a:r>
            <a:r>
              <a:rPr lang="en-US" dirty="0" err="1" smtClean="0"/>
              <a:t>prematur</a:t>
            </a:r>
            <a:r>
              <a:rPr lang="en-US" dirty="0" smtClean="0"/>
              <a:t>,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buruk</a:t>
            </a:r>
            <a:r>
              <a:rPr lang="en-US" dirty="0" smtClean="0"/>
              <a:t> </a:t>
            </a:r>
            <a:r>
              <a:rPr lang="en-US" dirty="0" err="1" smtClean="0"/>
              <a:t>pasca</a:t>
            </a:r>
            <a:r>
              <a:rPr lang="en-US" dirty="0" smtClean="0"/>
              <a:t> </a:t>
            </a:r>
            <a:r>
              <a:rPr lang="en-US" dirty="0" err="1" smtClean="0"/>
              <a:t>lahir</a:t>
            </a:r>
            <a:r>
              <a:rPr lang="en-US" dirty="0" smtClean="0"/>
              <a:t>, </a:t>
            </a:r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 smtClean="0"/>
              <a:t>lahir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, </a:t>
            </a:r>
            <a:r>
              <a:rPr lang="en-US" dirty="0" err="1" smtClean="0"/>
              <a:t>depresi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ibu</a:t>
            </a:r>
            <a:r>
              <a:rPr lang="en-US" dirty="0" smtClean="0"/>
              <a:t>, </a:t>
            </a:r>
            <a:r>
              <a:rPr lang="en-US" dirty="0" err="1" smtClean="0"/>
              <a:t>perawatan</a:t>
            </a:r>
            <a:r>
              <a:rPr lang="en-US" dirty="0" smtClean="0"/>
              <a:t> </a:t>
            </a:r>
            <a:r>
              <a:rPr lang="en-US" dirty="0" err="1" smtClean="0"/>
              <a:t>bayi</a:t>
            </a:r>
            <a:r>
              <a:rPr lang="en-US" dirty="0" smtClean="0"/>
              <a:t> </a:t>
            </a:r>
            <a:r>
              <a:rPr lang="en-US" dirty="0" err="1" smtClean="0"/>
              <a:t>kurang</a:t>
            </a:r>
            <a:endParaRPr lang="en-US" dirty="0" smtClean="0"/>
          </a:p>
          <a:p>
            <a:r>
              <a:rPr lang="en-US" dirty="0" err="1" smtClean="0"/>
              <a:t>Menyusui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rewel</a:t>
            </a:r>
            <a:r>
              <a:rPr lang="en-US" dirty="0" smtClean="0"/>
              <a:t>, </a:t>
            </a:r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 smtClean="0"/>
              <a:t>bayi</a:t>
            </a:r>
            <a:r>
              <a:rPr lang="en-US" dirty="0" smtClean="0"/>
              <a:t> </a:t>
            </a:r>
            <a:r>
              <a:rPr lang="en-US" dirty="0" err="1" smtClean="0"/>
              <a:t>kurang</a:t>
            </a:r>
            <a:r>
              <a:rPr lang="en-US" dirty="0" smtClean="0"/>
              <a:t>, </a:t>
            </a:r>
            <a:r>
              <a:rPr lang="en-US" dirty="0" err="1" smtClean="0"/>
              <a:t>gizi</a:t>
            </a:r>
            <a:r>
              <a:rPr lang="en-US" dirty="0" smtClean="0"/>
              <a:t> </a:t>
            </a:r>
            <a:r>
              <a:rPr lang="en-US" dirty="0" err="1" smtClean="0"/>
              <a:t>buruk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Dokter</a:t>
            </a:r>
            <a:r>
              <a:rPr lang="en-US" dirty="0" smtClean="0"/>
              <a:t> : </a:t>
            </a:r>
            <a:r>
              <a:rPr lang="en-US" dirty="0" err="1" smtClean="0"/>
              <a:t>resep</a:t>
            </a:r>
            <a:r>
              <a:rPr lang="en-US" dirty="0" smtClean="0"/>
              <a:t> </a:t>
            </a:r>
            <a:r>
              <a:rPr lang="en-US" dirty="0" err="1" smtClean="0"/>
              <a:t>obat</a:t>
            </a:r>
            <a:r>
              <a:rPr lang="en-US" dirty="0" smtClean="0"/>
              <a:t>, </a:t>
            </a:r>
            <a:r>
              <a:rPr lang="en-US" dirty="0" err="1" smtClean="0"/>
              <a:t>edukasi</a:t>
            </a:r>
            <a:endParaRPr lang="en-US" dirty="0" smtClean="0"/>
          </a:p>
          <a:p>
            <a:r>
              <a:rPr lang="en-US" dirty="0" err="1" smtClean="0"/>
              <a:t>Psikolog</a:t>
            </a:r>
            <a:r>
              <a:rPr lang="en-US" dirty="0" smtClean="0"/>
              <a:t> : </a:t>
            </a:r>
            <a:r>
              <a:rPr lang="en-US" dirty="0" err="1" smtClean="0"/>
              <a:t>psikoedukasi</a:t>
            </a:r>
            <a:r>
              <a:rPr lang="en-US" dirty="0" smtClean="0"/>
              <a:t>, </a:t>
            </a:r>
            <a:r>
              <a:rPr lang="en-US" dirty="0" err="1" smtClean="0"/>
              <a:t>tes</a:t>
            </a:r>
            <a:r>
              <a:rPr lang="en-US" dirty="0" smtClean="0"/>
              <a:t> </a:t>
            </a:r>
            <a:r>
              <a:rPr lang="en-US" dirty="0" err="1" smtClean="0"/>
              <a:t>psikologi</a:t>
            </a:r>
            <a:r>
              <a:rPr lang="en-US" dirty="0" smtClean="0"/>
              <a:t>, </a:t>
            </a:r>
            <a:r>
              <a:rPr lang="en-US" dirty="0" err="1" smtClean="0"/>
              <a:t>konseling</a:t>
            </a:r>
            <a:r>
              <a:rPr lang="en-US" dirty="0" smtClean="0"/>
              <a:t>, </a:t>
            </a:r>
            <a:r>
              <a:rPr lang="en-US" dirty="0" err="1" smtClean="0"/>
              <a:t>psikoterapi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8458199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52400"/>
            <a:ext cx="7067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305800" cy="589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1371600"/>
            <a:ext cx="6477000" cy="1828800"/>
          </a:xfrm>
        </p:spPr>
        <p:txBody>
          <a:bodyPr/>
          <a:lstStyle/>
          <a:p>
            <a:pPr algn="ctr"/>
            <a:r>
              <a:rPr lang="en-US" sz="4000" b="1" dirty="0" smtClean="0"/>
              <a:t>PROSES BIOLOGIS </a:t>
            </a:r>
            <a:br>
              <a:rPr lang="en-US" sz="4000" b="1" dirty="0" smtClean="0"/>
            </a:br>
            <a:r>
              <a:rPr lang="en-US" sz="4000" b="1" dirty="0" smtClean="0"/>
              <a:t>TERJADINYA STRES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38600"/>
            <a:ext cx="6705600" cy="685800"/>
          </a:xfrm>
        </p:spPr>
        <p:txBody>
          <a:bodyPr>
            <a:noAutofit/>
          </a:bodyPr>
          <a:lstStyle/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="" xmlns:p14="http://schemas.microsoft.com/office/powerpoint/2010/main" val="3765162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SISTEM SARAF PUSAT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hlinkClick r:id="rId2" tooltip="Sistem saraf pusat"/>
              </a:rPr>
              <a:t>sistem</a:t>
            </a:r>
            <a:r>
              <a:rPr lang="en-US" dirty="0">
                <a:hlinkClick r:id="rId2" tooltip="Sistem saraf pusat"/>
              </a:rPr>
              <a:t> </a:t>
            </a:r>
            <a:r>
              <a:rPr lang="en-US" dirty="0" err="1">
                <a:hlinkClick r:id="rId2" tooltip="Sistem saraf pusat"/>
              </a:rPr>
              <a:t>saraf</a:t>
            </a:r>
            <a:r>
              <a:rPr lang="en-US" dirty="0">
                <a:hlinkClick r:id="rId2" tooltip="Sistem saraf pusat"/>
              </a:rPr>
              <a:t> </a:t>
            </a:r>
            <a:r>
              <a:rPr lang="en-US" dirty="0" err="1">
                <a:hlinkClick r:id="rId2" tooltip="Sistem saraf pusat"/>
              </a:rPr>
              <a:t>pusat</a:t>
            </a:r>
            <a:r>
              <a:rPr lang="en-US" dirty="0"/>
              <a:t> (</a:t>
            </a:r>
            <a:r>
              <a:rPr lang="en-US" dirty="0" err="1"/>
              <a:t>otak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sumsum</a:t>
            </a:r>
            <a:r>
              <a:rPr lang="en-US" dirty="0"/>
              <a:t> </a:t>
            </a:r>
            <a:r>
              <a:rPr lang="en-US" dirty="0" err="1"/>
              <a:t>tulang</a:t>
            </a:r>
            <a:r>
              <a:rPr lang="en-US" dirty="0"/>
              <a:t> </a:t>
            </a:r>
            <a:r>
              <a:rPr lang="en-US" dirty="0" err="1"/>
              <a:t>belakang</a:t>
            </a:r>
            <a:r>
              <a:rPr lang="en-US" dirty="0"/>
              <a:t>) </a:t>
            </a:r>
            <a:r>
              <a:rPr lang="en-US" dirty="0" err="1"/>
              <a:t>memainkan</a:t>
            </a:r>
            <a:r>
              <a:rPr lang="en-US" dirty="0"/>
              <a:t> </a:t>
            </a:r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stres</a:t>
            </a:r>
            <a:r>
              <a:rPr lang="en-US" dirty="0"/>
              <a:t>. </a:t>
            </a:r>
          </a:p>
          <a:p>
            <a:r>
              <a:rPr lang="en-US" dirty="0" err="1">
                <a:hlinkClick r:id="rId3" tooltip="Otak"/>
              </a:rPr>
              <a:t>otak</a:t>
            </a:r>
            <a:r>
              <a:rPr lang="en-US" dirty="0"/>
              <a:t> </a:t>
            </a:r>
            <a:r>
              <a:rPr lang="en-US" dirty="0" err="1"/>
              <a:t>berperan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persepsi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respon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stres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33800"/>
            <a:ext cx="3810000" cy="3309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10264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917" name="Rectangle 21"/>
          <p:cNvSpPr>
            <a:spLocks noGrp="1" noChangeArrowheads="1"/>
          </p:cNvSpPr>
          <p:nvPr>
            <p:ph type="title"/>
          </p:nvPr>
        </p:nvSpPr>
        <p:spPr>
          <a:xfrm>
            <a:off x="361244" y="228600"/>
            <a:ext cx="6208889" cy="762000"/>
          </a:xfrm>
          <a:noFill/>
          <a:ln/>
        </p:spPr>
        <p:txBody>
          <a:bodyPr>
            <a:normAutofit/>
          </a:bodyPr>
          <a:lstStyle/>
          <a:p>
            <a:r>
              <a:rPr lang="en-US" altLang="en-US" sz="4400">
                <a:solidFill>
                  <a:schemeClr val="bg2"/>
                </a:solidFill>
              </a:rPr>
              <a:t>Physically Arousal</a:t>
            </a:r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19600" y="6284913"/>
            <a:ext cx="4724400" cy="2746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emosi kesmen pertemuan ke 12 baru</a:t>
            </a:r>
          </a:p>
        </p:txBody>
      </p:sp>
      <p:sp>
        <p:nvSpPr>
          <p:cNvPr id="720934" name="Rectangle 3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20919" name="Picture 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2032000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0920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867" y="2209800"/>
            <a:ext cx="1896533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0921" name="Text Box 25"/>
          <p:cNvSpPr txBox="1">
            <a:spLocks noChangeArrowheads="1"/>
          </p:cNvSpPr>
          <p:nvPr/>
        </p:nvSpPr>
        <p:spPr bwMode="auto">
          <a:xfrm>
            <a:off x="1848556" y="685800"/>
            <a:ext cx="543842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0" lang="en-US" sz="2800" b="1" i="1" dirty="0">
                <a:solidFill>
                  <a:srgbClr val="D20055"/>
                </a:solidFill>
              </a:rPr>
              <a:t>Autonomic Nervous System </a:t>
            </a:r>
            <a:r>
              <a:rPr kumimoji="0" lang="en-US" sz="2800" b="1" dirty="0">
                <a:solidFill>
                  <a:srgbClr val="D20055"/>
                </a:solidFill>
              </a:rPr>
              <a:t>(ANS) </a:t>
            </a:r>
          </a:p>
          <a:p>
            <a:pPr algn="ctr"/>
            <a:r>
              <a:rPr kumimoji="0" lang="en-US" sz="2800" b="1" dirty="0" err="1">
                <a:solidFill>
                  <a:srgbClr val="D20055"/>
                </a:solidFill>
              </a:rPr>
              <a:t>Menentukan</a:t>
            </a:r>
            <a:r>
              <a:rPr kumimoji="0" lang="en-US" sz="2800" b="1" dirty="0">
                <a:solidFill>
                  <a:srgbClr val="D20055"/>
                </a:solidFill>
              </a:rPr>
              <a:t> </a:t>
            </a:r>
            <a:r>
              <a:rPr kumimoji="0" lang="en-US" sz="2800" b="1" i="1" dirty="0">
                <a:solidFill>
                  <a:srgbClr val="D20055"/>
                </a:solidFill>
              </a:rPr>
              <a:t>physiological arousal</a:t>
            </a:r>
          </a:p>
        </p:txBody>
      </p:sp>
      <p:sp>
        <p:nvSpPr>
          <p:cNvPr id="720922" name="Text Box 26"/>
          <p:cNvSpPr txBox="1">
            <a:spLocks noChangeArrowheads="1"/>
          </p:cNvSpPr>
          <p:nvPr/>
        </p:nvSpPr>
        <p:spPr bwMode="auto">
          <a:xfrm>
            <a:off x="2032000" y="2133600"/>
            <a:ext cx="198120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0" lang="en-US" sz="1800" b="1" dirty="0">
                <a:solidFill>
                  <a:srgbClr val="00B0F0"/>
                </a:solidFill>
              </a:rPr>
              <a:t>Sympathetic</a:t>
            </a:r>
          </a:p>
          <a:p>
            <a:pPr algn="ctr"/>
            <a:r>
              <a:rPr kumimoji="0" lang="en-US" sz="1800" b="1" dirty="0">
                <a:solidFill>
                  <a:srgbClr val="00B0F0"/>
                </a:solidFill>
              </a:rPr>
              <a:t>division (arousing)</a:t>
            </a:r>
          </a:p>
          <a:p>
            <a:pPr algn="ctr">
              <a:lnSpc>
                <a:spcPct val="150000"/>
              </a:lnSpc>
            </a:pPr>
            <a:r>
              <a:rPr kumimoji="0" lang="en-US" sz="1800" b="1" dirty="0">
                <a:solidFill>
                  <a:schemeClr val="bg2"/>
                </a:solidFill>
              </a:rPr>
              <a:t>Pupil </a:t>
            </a:r>
            <a:r>
              <a:rPr kumimoji="0" lang="en-US" sz="1800" b="1" dirty="0" err="1">
                <a:solidFill>
                  <a:schemeClr val="bg2"/>
                </a:solidFill>
              </a:rPr>
              <a:t>mengecil</a:t>
            </a:r>
            <a:endParaRPr kumimoji="0" lang="en-US" sz="1800" b="1" dirty="0">
              <a:solidFill>
                <a:schemeClr val="bg2"/>
              </a:solidFill>
            </a:endParaRPr>
          </a:p>
          <a:p>
            <a:pPr algn="ctr">
              <a:lnSpc>
                <a:spcPct val="150000"/>
              </a:lnSpc>
            </a:pPr>
            <a:r>
              <a:rPr kumimoji="0" lang="en-US" sz="1800" b="1" dirty="0" err="1">
                <a:solidFill>
                  <a:schemeClr val="bg2"/>
                </a:solidFill>
              </a:rPr>
              <a:t>Menurun</a:t>
            </a:r>
            <a:endParaRPr kumimoji="0" lang="en-US" sz="1800" b="1" dirty="0">
              <a:solidFill>
                <a:schemeClr val="bg2"/>
              </a:solidFill>
            </a:endParaRPr>
          </a:p>
          <a:p>
            <a:pPr algn="ctr">
              <a:lnSpc>
                <a:spcPct val="150000"/>
              </a:lnSpc>
            </a:pPr>
            <a:r>
              <a:rPr kumimoji="0" lang="en-US" sz="1800" b="1" dirty="0" err="1">
                <a:solidFill>
                  <a:schemeClr val="bg2"/>
                </a:solidFill>
              </a:rPr>
              <a:t>berkeringat</a:t>
            </a:r>
            <a:endParaRPr kumimoji="0" lang="en-US" sz="1800" b="1" dirty="0">
              <a:solidFill>
                <a:schemeClr val="bg2"/>
              </a:solidFill>
            </a:endParaRPr>
          </a:p>
          <a:p>
            <a:pPr algn="ctr">
              <a:lnSpc>
                <a:spcPct val="150000"/>
              </a:lnSpc>
            </a:pPr>
            <a:r>
              <a:rPr kumimoji="0" lang="en-US" sz="1800" b="1" dirty="0" err="1">
                <a:solidFill>
                  <a:schemeClr val="bg2"/>
                </a:solidFill>
              </a:rPr>
              <a:t>Meningkat</a:t>
            </a:r>
            <a:endParaRPr kumimoji="0" lang="en-US" sz="1800" b="1" dirty="0">
              <a:solidFill>
                <a:schemeClr val="bg2"/>
              </a:solidFill>
            </a:endParaRPr>
          </a:p>
          <a:p>
            <a:pPr algn="ctr">
              <a:lnSpc>
                <a:spcPct val="150000"/>
              </a:lnSpc>
            </a:pPr>
            <a:r>
              <a:rPr kumimoji="0" lang="en-US" sz="1800" b="1" dirty="0" err="1">
                <a:solidFill>
                  <a:schemeClr val="bg2"/>
                </a:solidFill>
              </a:rPr>
              <a:t>Cepat</a:t>
            </a:r>
            <a:endParaRPr kumimoji="0" lang="en-US" sz="1800" b="1" dirty="0">
              <a:solidFill>
                <a:schemeClr val="bg2"/>
              </a:solidFill>
            </a:endParaRPr>
          </a:p>
          <a:p>
            <a:pPr algn="ctr">
              <a:lnSpc>
                <a:spcPct val="150000"/>
              </a:lnSpc>
            </a:pPr>
            <a:r>
              <a:rPr kumimoji="0" lang="en-US" sz="1800" b="1" dirty="0" err="1">
                <a:solidFill>
                  <a:schemeClr val="bg2"/>
                </a:solidFill>
              </a:rPr>
              <a:t>Tertahan</a:t>
            </a:r>
            <a:r>
              <a:rPr kumimoji="0" lang="en-US" sz="1800" b="1" dirty="0">
                <a:solidFill>
                  <a:schemeClr val="bg2"/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kumimoji="0" lang="en-US" sz="1800" b="1" dirty="0" err="1">
                <a:solidFill>
                  <a:schemeClr val="bg2"/>
                </a:solidFill>
              </a:rPr>
              <a:t>Sekresi</a:t>
            </a:r>
            <a:r>
              <a:rPr kumimoji="0" lang="en-US" sz="1800" b="1" dirty="0">
                <a:solidFill>
                  <a:schemeClr val="bg2"/>
                </a:solidFill>
              </a:rPr>
              <a:t> </a:t>
            </a:r>
            <a:r>
              <a:rPr kumimoji="0" lang="en-US" sz="1800" b="1" dirty="0" err="1">
                <a:solidFill>
                  <a:schemeClr val="bg2"/>
                </a:solidFill>
              </a:rPr>
              <a:t>hormon</a:t>
            </a:r>
            <a:r>
              <a:rPr kumimoji="0" lang="en-US" sz="1800" b="1" dirty="0">
                <a:solidFill>
                  <a:schemeClr val="bg2"/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kumimoji="0" lang="en-US" sz="1800" b="1" dirty="0" err="1">
                <a:solidFill>
                  <a:schemeClr val="bg2"/>
                </a:solidFill>
              </a:rPr>
              <a:t>penyebab</a:t>
            </a:r>
            <a:r>
              <a:rPr kumimoji="0" lang="en-US" sz="1800" b="1" dirty="0">
                <a:solidFill>
                  <a:schemeClr val="bg2"/>
                </a:solidFill>
              </a:rPr>
              <a:t> </a:t>
            </a:r>
            <a:r>
              <a:rPr kumimoji="0" lang="en-US" sz="1800" b="1" dirty="0" err="1" smtClean="0">
                <a:solidFill>
                  <a:schemeClr val="bg2"/>
                </a:solidFill>
              </a:rPr>
              <a:t>stres</a:t>
            </a:r>
            <a:endParaRPr kumimoji="0" lang="en-US" sz="1800" b="1" dirty="0">
              <a:solidFill>
                <a:schemeClr val="bg2"/>
              </a:solidFill>
            </a:endParaRPr>
          </a:p>
        </p:txBody>
      </p:sp>
      <p:sp>
        <p:nvSpPr>
          <p:cNvPr id="720923" name="Text Box 27"/>
          <p:cNvSpPr txBox="1">
            <a:spLocks noChangeArrowheads="1"/>
          </p:cNvSpPr>
          <p:nvPr/>
        </p:nvSpPr>
        <p:spPr bwMode="auto">
          <a:xfrm>
            <a:off x="5322711" y="2105026"/>
            <a:ext cx="1890889" cy="385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0" lang="en-US" sz="1800" b="1" dirty="0">
                <a:solidFill>
                  <a:srgbClr val="FFFF00"/>
                </a:solidFill>
              </a:rPr>
              <a:t>Parasympathetic</a:t>
            </a:r>
          </a:p>
          <a:p>
            <a:pPr algn="ctr"/>
            <a:r>
              <a:rPr kumimoji="0" lang="en-US" sz="1800" b="1" dirty="0">
                <a:solidFill>
                  <a:srgbClr val="FFFF00"/>
                </a:solidFill>
              </a:rPr>
              <a:t>division (calming)</a:t>
            </a:r>
          </a:p>
          <a:p>
            <a:pPr algn="ctr">
              <a:lnSpc>
                <a:spcPct val="150000"/>
              </a:lnSpc>
            </a:pPr>
            <a:r>
              <a:rPr kumimoji="0" lang="en-US" sz="1800" b="1" dirty="0">
                <a:solidFill>
                  <a:schemeClr val="bg2"/>
                </a:solidFill>
              </a:rPr>
              <a:t>Pupil </a:t>
            </a:r>
            <a:r>
              <a:rPr kumimoji="0" lang="en-US" sz="1800" b="1" dirty="0" err="1">
                <a:solidFill>
                  <a:schemeClr val="bg2"/>
                </a:solidFill>
              </a:rPr>
              <a:t>Membesar</a:t>
            </a:r>
            <a:endParaRPr kumimoji="0" lang="en-US" sz="1800" b="1" dirty="0">
              <a:solidFill>
                <a:schemeClr val="bg2"/>
              </a:solidFill>
            </a:endParaRPr>
          </a:p>
          <a:p>
            <a:pPr algn="ctr">
              <a:lnSpc>
                <a:spcPct val="150000"/>
              </a:lnSpc>
            </a:pPr>
            <a:r>
              <a:rPr kumimoji="0" lang="en-US" sz="1800" b="1" dirty="0" err="1">
                <a:solidFill>
                  <a:schemeClr val="bg2"/>
                </a:solidFill>
              </a:rPr>
              <a:t>Bertambah</a:t>
            </a:r>
            <a:endParaRPr kumimoji="0" lang="en-US" sz="1800" b="1" dirty="0">
              <a:solidFill>
                <a:schemeClr val="bg2"/>
              </a:solidFill>
            </a:endParaRPr>
          </a:p>
          <a:p>
            <a:pPr algn="ctr">
              <a:lnSpc>
                <a:spcPct val="150000"/>
              </a:lnSpc>
            </a:pPr>
            <a:r>
              <a:rPr kumimoji="0" lang="en-US" sz="1800" b="1" dirty="0" err="1">
                <a:solidFill>
                  <a:schemeClr val="bg2"/>
                </a:solidFill>
              </a:rPr>
              <a:t>Kering</a:t>
            </a:r>
            <a:r>
              <a:rPr kumimoji="0" lang="en-US" sz="1800" b="1" dirty="0">
                <a:solidFill>
                  <a:schemeClr val="bg2"/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kumimoji="0" lang="en-US" sz="1800" b="1" dirty="0" err="1">
                <a:solidFill>
                  <a:schemeClr val="bg2"/>
                </a:solidFill>
              </a:rPr>
              <a:t>Menurun</a:t>
            </a:r>
            <a:endParaRPr kumimoji="0" lang="en-US" sz="1800" b="1" dirty="0">
              <a:solidFill>
                <a:schemeClr val="bg2"/>
              </a:solidFill>
            </a:endParaRPr>
          </a:p>
          <a:p>
            <a:pPr algn="ctr">
              <a:lnSpc>
                <a:spcPct val="150000"/>
              </a:lnSpc>
            </a:pPr>
            <a:r>
              <a:rPr kumimoji="0" lang="en-US" sz="1800" b="1" dirty="0" err="1">
                <a:solidFill>
                  <a:schemeClr val="bg2"/>
                </a:solidFill>
              </a:rPr>
              <a:t>Pelan</a:t>
            </a:r>
            <a:endParaRPr kumimoji="0" lang="en-US" sz="1800" b="1" dirty="0">
              <a:solidFill>
                <a:schemeClr val="bg2"/>
              </a:solidFill>
            </a:endParaRPr>
          </a:p>
          <a:p>
            <a:pPr algn="ctr">
              <a:lnSpc>
                <a:spcPct val="150000"/>
              </a:lnSpc>
            </a:pPr>
            <a:r>
              <a:rPr kumimoji="0" lang="en-US" sz="1800" b="1" dirty="0" err="1">
                <a:solidFill>
                  <a:schemeClr val="bg2"/>
                </a:solidFill>
              </a:rPr>
              <a:t>Aktif</a:t>
            </a:r>
            <a:endParaRPr kumimoji="0" lang="en-US" sz="1800" b="1" dirty="0">
              <a:solidFill>
                <a:schemeClr val="bg2"/>
              </a:solidFill>
            </a:endParaRPr>
          </a:p>
          <a:p>
            <a:pPr algn="ctr">
              <a:lnSpc>
                <a:spcPct val="150000"/>
              </a:lnSpc>
            </a:pPr>
            <a:endParaRPr kumimoji="0" lang="en-US" sz="800" b="1" dirty="0">
              <a:solidFill>
                <a:schemeClr val="bg2"/>
              </a:solidFill>
            </a:endParaRPr>
          </a:p>
          <a:p>
            <a:pPr algn="ctr"/>
            <a:r>
              <a:rPr kumimoji="0" lang="en-US" sz="1800" b="1" dirty="0" err="1">
                <a:solidFill>
                  <a:schemeClr val="bg2"/>
                </a:solidFill>
              </a:rPr>
              <a:t>Sekresi</a:t>
            </a:r>
            <a:r>
              <a:rPr kumimoji="0" lang="en-US" sz="1800" b="1" dirty="0">
                <a:solidFill>
                  <a:schemeClr val="bg2"/>
                </a:solidFill>
              </a:rPr>
              <a:t> </a:t>
            </a:r>
            <a:r>
              <a:rPr kumimoji="0" lang="en-US" sz="1800" b="1" dirty="0" err="1">
                <a:solidFill>
                  <a:schemeClr val="bg2"/>
                </a:solidFill>
              </a:rPr>
              <a:t>hormon</a:t>
            </a:r>
            <a:r>
              <a:rPr kumimoji="0" lang="en-US" sz="1800" b="1" dirty="0">
                <a:solidFill>
                  <a:schemeClr val="bg2"/>
                </a:solidFill>
              </a:rPr>
              <a:t> </a:t>
            </a:r>
          </a:p>
          <a:p>
            <a:pPr algn="ctr"/>
            <a:r>
              <a:rPr kumimoji="0" lang="en-US" sz="1800" b="1" dirty="0" err="1">
                <a:solidFill>
                  <a:schemeClr val="bg2"/>
                </a:solidFill>
              </a:rPr>
              <a:t>Stres</a:t>
            </a:r>
            <a:r>
              <a:rPr kumimoji="0" lang="en-US" sz="1800" b="1" dirty="0">
                <a:solidFill>
                  <a:schemeClr val="bg2"/>
                </a:solidFill>
              </a:rPr>
              <a:t> </a:t>
            </a:r>
            <a:r>
              <a:rPr kumimoji="0" lang="en-US" sz="1800" b="1" dirty="0" err="1">
                <a:solidFill>
                  <a:schemeClr val="bg2"/>
                </a:solidFill>
              </a:rPr>
              <a:t>menurun</a:t>
            </a:r>
            <a:endParaRPr kumimoji="0" lang="en-US" sz="1800" b="1" dirty="0">
              <a:solidFill>
                <a:schemeClr val="bg2"/>
              </a:solidFill>
            </a:endParaRPr>
          </a:p>
        </p:txBody>
      </p:sp>
      <p:sp>
        <p:nvSpPr>
          <p:cNvPr id="720924" name="Text Box 28"/>
          <p:cNvSpPr txBox="1">
            <a:spLocks noChangeArrowheads="1"/>
          </p:cNvSpPr>
          <p:nvPr/>
        </p:nvSpPr>
        <p:spPr bwMode="auto">
          <a:xfrm>
            <a:off x="3877236" y="2638426"/>
            <a:ext cx="1451615" cy="327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0" lang="en-US" sz="1800" b="1">
                <a:solidFill>
                  <a:srgbClr val="D20055"/>
                </a:solidFill>
              </a:rPr>
              <a:t>Mata</a:t>
            </a:r>
          </a:p>
          <a:p>
            <a:pPr algn="ctr">
              <a:lnSpc>
                <a:spcPct val="150000"/>
              </a:lnSpc>
            </a:pPr>
            <a:r>
              <a:rPr kumimoji="0" lang="en-US" sz="1800" b="1">
                <a:solidFill>
                  <a:srgbClr val="D20055"/>
                </a:solidFill>
              </a:rPr>
              <a:t>SALIVATION</a:t>
            </a:r>
          </a:p>
          <a:p>
            <a:pPr algn="ctr">
              <a:lnSpc>
                <a:spcPct val="150000"/>
              </a:lnSpc>
            </a:pPr>
            <a:r>
              <a:rPr kumimoji="0" lang="en-US" sz="1800" b="1">
                <a:solidFill>
                  <a:srgbClr val="D20055"/>
                </a:solidFill>
              </a:rPr>
              <a:t>SKIN</a:t>
            </a:r>
          </a:p>
          <a:p>
            <a:pPr algn="ctr">
              <a:lnSpc>
                <a:spcPct val="150000"/>
              </a:lnSpc>
            </a:pPr>
            <a:r>
              <a:rPr kumimoji="0" lang="en-US" sz="1800" b="1">
                <a:solidFill>
                  <a:srgbClr val="D20055"/>
                </a:solidFill>
              </a:rPr>
              <a:t>RESPIRATION</a:t>
            </a:r>
          </a:p>
          <a:p>
            <a:pPr algn="ctr">
              <a:lnSpc>
                <a:spcPct val="150000"/>
              </a:lnSpc>
            </a:pPr>
            <a:r>
              <a:rPr kumimoji="0" lang="en-US" sz="1800" b="1">
                <a:solidFill>
                  <a:srgbClr val="D20055"/>
                </a:solidFill>
              </a:rPr>
              <a:t>HEART</a:t>
            </a:r>
          </a:p>
          <a:p>
            <a:pPr algn="ctr">
              <a:lnSpc>
                <a:spcPct val="150000"/>
              </a:lnSpc>
            </a:pPr>
            <a:r>
              <a:rPr kumimoji="0" lang="en-US" sz="1800" b="1">
                <a:solidFill>
                  <a:srgbClr val="D20055"/>
                </a:solidFill>
              </a:rPr>
              <a:t>DIGESTION</a:t>
            </a:r>
          </a:p>
          <a:p>
            <a:pPr algn="ctr">
              <a:lnSpc>
                <a:spcPct val="150000"/>
              </a:lnSpc>
            </a:pPr>
            <a:r>
              <a:rPr kumimoji="0" lang="en-US" sz="1800" b="1">
                <a:solidFill>
                  <a:srgbClr val="D20055"/>
                </a:solidFill>
              </a:rPr>
              <a:t>ADRENAL</a:t>
            </a:r>
          </a:p>
          <a:p>
            <a:pPr algn="ctr"/>
            <a:r>
              <a:rPr kumimoji="0" lang="en-US" sz="1800" b="1">
                <a:solidFill>
                  <a:srgbClr val="D20055"/>
                </a:solidFill>
              </a:rPr>
              <a:t>GLANDS</a:t>
            </a:r>
          </a:p>
        </p:txBody>
      </p:sp>
      <p:sp>
        <p:nvSpPr>
          <p:cNvPr id="720925" name="Line 29"/>
          <p:cNvSpPr>
            <a:spLocks noChangeShapeType="1"/>
          </p:cNvSpPr>
          <p:nvPr/>
        </p:nvSpPr>
        <p:spPr bwMode="auto">
          <a:xfrm>
            <a:off x="2472267" y="2714625"/>
            <a:ext cx="4538133" cy="0"/>
          </a:xfrm>
          <a:prstGeom prst="line">
            <a:avLst/>
          </a:prstGeom>
          <a:noFill/>
          <a:ln w="3810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926" name="Line 30"/>
          <p:cNvSpPr>
            <a:spLocks noChangeShapeType="1"/>
          </p:cNvSpPr>
          <p:nvPr/>
        </p:nvSpPr>
        <p:spPr bwMode="auto">
          <a:xfrm>
            <a:off x="2404534" y="5229225"/>
            <a:ext cx="4538133" cy="0"/>
          </a:xfrm>
          <a:prstGeom prst="line">
            <a:avLst/>
          </a:prstGeom>
          <a:noFill/>
          <a:ln w="9525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927" name="Line 31"/>
          <p:cNvSpPr>
            <a:spLocks noChangeShapeType="1"/>
          </p:cNvSpPr>
          <p:nvPr/>
        </p:nvSpPr>
        <p:spPr bwMode="auto">
          <a:xfrm>
            <a:off x="2404534" y="4772025"/>
            <a:ext cx="4538133" cy="0"/>
          </a:xfrm>
          <a:prstGeom prst="line">
            <a:avLst/>
          </a:prstGeom>
          <a:noFill/>
          <a:ln w="9525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928" name="Line 32"/>
          <p:cNvSpPr>
            <a:spLocks noChangeShapeType="1"/>
          </p:cNvSpPr>
          <p:nvPr/>
        </p:nvSpPr>
        <p:spPr bwMode="auto">
          <a:xfrm>
            <a:off x="2404534" y="4391025"/>
            <a:ext cx="4538133" cy="0"/>
          </a:xfrm>
          <a:prstGeom prst="line">
            <a:avLst/>
          </a:prstGeom>
          <a:noFill/>
          <a:ln w="9525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929" name="Line 33"/>
          <p:cNvSpPr>
            <a:spLocks noChangeShapeType="1"/>
          </p:cNvSpPr>
          <p:nvPr/>
        </p:nvSpPr>
        <p:spPr bwMode="auto">
          <a:xfrm>
            <a:off x="2404534" y="3933825"/>
            <a:ext cx="4538133" cy="0"/>
          </a:xfrm>
          <a:prstGeom prst="line">
            <a:avLst/>
          </a:prstGeom>
          <a:noFill/>
          <a:ln w="9525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930" name="Line 34"/>
          <p:cNvSpPr>
            <a:spLocks noChangeShapeType="1"/>
          </p:cNvSpPr>
          <p:nvPr/>
        </p:nvSpPr>
        <p:spPr bwMode="auto">
          <a:xfrm>
            <a:off x="2404534" y="3552825"/>
            <a:ext cx="4538133" cy="0"/>
          </a:xfrm>
          <a:prstGeom prst="line">
            <a:avLst/>
          </a:prstGeom>
          <a:noFill/>
          <a:ln w="9525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931" name="Line 35"/>
          <p:cNvSpPr>
            <a:spLocks noChangeShapeType="1"/>
          </p:cNvSpPr>
          <p:nvPr/>
        </p:nvSpPr>
        <p:spPr bwMode="auto">
          <a:xfrm>
            <a:off x="2404534" y="3171825"/>
            <a:ext cx="4538133" cy="0"/>
          </a:xfrm>
          <a:prstGeom prst="line">
            <a:avLst/>
          </a:prstGeom>
          <a:noFill/>
          <a:ln w="9525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932" name="Line 36"/>
          <p:cNvSpPr>
            <a:spLocks noChangeShapeType="1"/>
          </p:cNvSpPr>
          <p:nvPr/>
        </p:nvSpPr>
        <p:spPr bwMode="auto">
          <a:xfrm>
            <a:off x="3826933" y="2714625"/>
            <a:ext cx="0" cy="3733800"/>
          </a:xfrm>
          <a:prstGeom prst="line">
            <a:avLst/>
          </a:prstGeom>
          <a:noFill/>
          <a:ln w="3810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933" name="Line 37"/>
          <p:cNvSpPr>
            <a:spLocks noChangeShapeType="1"/>
          </p:cNvSpPr>
          <p:nvPr/>
        </p:nvSpPr>
        <p:spPr bwMode="auto">
          <a:xfrm>
            <a:off x="5384800" y="2714625"/>
            <a:ext cx="0" cy="3733800"/>
          </a:xfrm>
          <a:prstGeom prst="line">
            <a:avLst/>
          </a:prstGeom>
          <a:noFill/>
          <a:ln w="3810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77734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AMYGDALA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solidFill>
                  <a:srgbClr val="FF0000"/>
                </a:solidFill>
                <a:hlinkClick r:id="rId2"/>
              </a:rPr>
              <a:t>Emosi</a:t>
            </a:r>
            <a:r>
              <a:rPr lang="en-US" sz="2400" dirty="0"/>
              <a:t> </a:t>
            </a:r>
            <a:r>
              <a:rPr lang="en-US" sz="2400" dirty="0" err="1"/>
              <a:t>manusia</a:t>
            </a:r>
            <a:r>
              <a:rPr lang="en-US" sz="2400" dirty="0"/>
              <a:t> di </a:t>
            </a:r>
            <a:r>
              <a:rPr lang="en-US" sz="2400" dirty="0" err="1"/>
              <a:t>olah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smtClean="0">
                <a:hlinkClick r:id="rId3"/>
              </a:rPr>
              <a:t>amygdale</a:t>
            </a:r>
            <a:r>
              <a:rPr lang="en-US" sz="2400" dirty="0" smtClean="0"/>
              <a:t>. </a:t>
            </a:r>
          </a:p>
          <a:p>
            <a:r>
              <a:rPr lang="en-US" sz="2400" dirty="0" smtClean="0">
                <a:hlinkClick r:id="rId3"/>
              </a:rPr>
              <a:t>Amygdala</a:t>
            </a:r>
            <a:r>
              <a:rPr lang="en-US" sz="2400" dirty="0" smtClean="0"/>
              <a:t> </a:t>
            </a:r>
            <a:r>
              <a:rPr lang="en-US" sz="2400" dirty="0" err="1"/>
              <a:t>dikatakan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otak</a:t>
            </a:r>
            <a:r>
              <a:rPr lang="en-US" sz="2400" dirty="0"/>
              <a:t> yang </a:t>
            </a:r>
            <a:r>
              <a:rPr lang="en-US" sz="2400" dirty="0" err="1"/>
              <a:t>terletak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>
                <a:hlinkClick r:id="rId4" tooltip="Medial lobus temporalis"/>
              </a:rPr>
              <a:t>lobus</a:t>
            </a:r>
            <a:r>
              <a:rPr lang="en-US" sz="2400" dirty="0">
                <a:hlinkClick r:id="rId4" tooltip="Medial lobus temporalis"/>
              </a:rPr>
              <a:t> medial temporal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 </a:t>
            </a:r>
            <a:r>
              <a:rPr lang="en-US" sz="2400" dirty="0" err="1">
                <a:hlinkClick r:id="rId5" tooltip="Sistem limbik"/>
              </a:rPr>
              <a:t>sistem</a:t>
            </a:r>
            <a:r>
              <a:rPr lang="en-US" sz="2400" dirty="0">
                <a:hlinkClick r:id="rId5" tooltip="Sistem limbik"/>
              </a:rPr>
              <a:t> </a:t>
            </a:r>
            <a:r>
              <a:rPr lang="en-US" sz="2400" dirty="0" err="1">
                <a:hlinkClick r:id="rId5" tooltip="Sistem limbik"/>
              </a:rPr>
              <a:t>limbik</a:t>
            </a:r>
            <a:r>
              <a:rPr lang="en-US" sz="2400" dirty="0"/>
              <a:t>. </a:t>
            </a:r>
          </a:p>
          <a:p>
            <a:r>
              <a:rPr lang="en-US" sz="2400" dirty="0" err="1" smtClean="0"/>
              <a:t>Berperan</a:t>
            </a:r>
            <a:r>
              <a:rPr lang="en-US" sz="2400" dirty="0" smtClean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pengolahan</a:t>
            </a:r>
            <a:r>
              <a:rPr lang="en-US" sz="2400" dirty="0"/>
              <a:t> </a:t>
            </a:r>
            <a:r>
              <a:rPr lang="en-US" sz="2400" dirty="0" err="1"/>
              <a:t>emosi</a:t>
            </a:r>
            <a:r>
              <a:rPr lang="en-US" sz="2400" dirty="0"/>
              <a:t> </a:t>
            </a:r>
            <a:r>
              <a:rPr lang="en-US" sz="2400" dirty="0" err="1"/>
              <a:t>terutama</a:t>
            </a:r>
            <a:r>
              <a:rPr lang="en-US" sz="2400" dirty="0"/>
              <a:t> </a:t>
            </a:r>
            <a:r>
              <a:rPr lang="en-US" sz="2400" dirty="0" err="1"/>
              <a:t>ketika</a:t>
            </a:r>
            <a:r>
              <a:rPr lang="en-US" sz="2400" dirty="0"/>
              <a:t> </a:t>
            </a:r>
            <a:r>
              <a:rPr lang="en-US" sz="2400" dirty="0" err="1"/>
              <a:t>muncul</a:t>
            </a:r>
            <a:r>
              <a:rPr lang="en-US" sz="2400" dirty="0"/>
              <a:t> </a:t>
            </a:r>
            <a:r>
              <a:rPr lang="en-US" sz="2400" dirty="0" err="1"/>
              <a:t>perasaan</a:t>
            </a:r>
            <a:r>
              <a:rPr lang="en-US" sz="2400" dirty="0"/>
              <a:t> </a:t>
            </a:r>
            <a:r>
              <a:rPr lang="en-US" sz="2400" dirty="0" err="1"/>
              <a:t>cemas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takut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Menurut</a:t>
            </a:r>
            <a:r>
              <a:rPr lang="en-US" sz="2400" dirty="0" smtClean="0"/>
              <a:t> </a:t>
            </a:r>
            <a:r>
              <a:rPr lang="en-US" sz="2400" dirty="0" err="1"/>
              <a:t>LeDeux</a:t>
            </a:r>
            <a:r>
              <a:rPr lang="en-US" sz="2400" dirty="0"/>
              <a:t> (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Goleman</a:t>
            </a:r>
            <a:r>
              <a:rPr lang="en-US" sz="2400" dirty="0"/>
              <a:t>, 1995), </a:t>
            </a:r>
            <a:r>
              <a:rPr lang="en-US" sz="2400" dirty="0" err="1"/>
              <a:t>kehidupan</a:t>
            </a:r>
            <a:r>
              <a:rPr lang="en-US" sz="2400" dirty="0"/>
              <a:t> </a:t>
            </a:r>
            <a:r>
              <a:rPr lang="en-US" sz="2400" dirty="0" err="1"/>
              <a:t>awal</a:t>
            </a:r>
            <a:r>
              <a:rPr lang="en-US" sz="2400" dirty="0"/>
              <a:t> </a:t>
            </a:r>
            <a:r>
              <a:rPr lang="en-US" sz="2400" dirty="0" err="1"/>
              <a:t>individu</a:t>
            </a:r>
            <a:r>
              <a:rPr lang="en-US" sz="2400" dirty="0"/>
              <a:t> </a:t>
            </a:r>
            <a:r>
              <a:rPr lang="en-US" sz="2400" dirty="0" err="1"/>
              <a:t>begitu</a:t>
            </a:r>
            <a:r>
              <a:rPr lang="en-US" sz="2400" dirty="0"/>
              <a:t> </a:t>
            </a:r>
            <a:r>
              <a:rPr lang="en-US" sz="2400" dirty="0" err="1"/>
              <a:t>penting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kehidupan</a:t>
            </a:r>
            <a:r>
              <a:rPr lang="en-US" sz="2400" dirty="0"/>
              <a:t> </a:t>
            </a:r>
            <a:r>
              <a:rPr lang="en-US" sz="2400" dirty="0" err="1"/>
              <a:t>emosionalnya</a:t>
            </a:r>
            <a:r>
              <a:rPr lang="en-US" sz="2400" dirty="0"/>
              <a:t> di </a:t>
            </a:r>
            <a:r>
              <a:rPr lang="en-US" sz="2400" dirty="0" err="1"/>
              <a:t>masa</a:t>
            </a:r>
            <a:r>
              <a:rPr lang="en-US" sz="2400" dirty="0"/>
              <a:t> </a:t>
            </a:r>
            <a:r>
              <a:rPr lang="en-US" sz="2400" dirty="0" err="1"/>
              <a:t>dewasa</a:t>
            </a:r>
            <a:r>
              <a:rPr lang="en-US" sz="2400" dirty="0"/>
              <a:t>, </a:t>
            </a:r>
            <a:r>
              <a:rPr lang="en-US" sz="2400" dirty="0" err="1"/>
              <a:t>sebab</a:t>
            </a:r>
            <a:r>
              <a:rPr lang="en-US" sz="2400" dirty="0"/>
              <a:t>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terbentuk</a:t>
            </a:r>
            <a:r>
              <a:rPr lang="en-US" sz="2400" dirty="0"/>
              <a:t> </a:t>
            </a:r>
            <a:r>
              <a:rPr lang="en-US" sz="2400" dirty="0" err="1"/>
              <a:t>cetak</a:t>
            </a:r>
            <a:r>
              <a:rPr lang="en-US" sz="2400" dirty="0"/>
              <a:t> </a:t>
            </a:r>
            <a:r>
              <a:rPr lang="en-US" sz="2400" dirty="0" err="1"/>
              <a:t>biru</a:t>
            </a:r>
            <a:r>
              <a:rPr lang="en-US" sz="2400" dirty="0"/>
              <a:t> </a:t>
            </a:r>
            <a:r>
              <a:rPr lang="en-US" sz="2400" dirty="0" err="1"/>
              <a:t>kehidupan</a:t>
            </a:r>
            <a:r>
              <a:rPr lang="en-US" sz="2400" dirty="0"/>
              <a:t> </a:t>
            </a:r>
            <a:r>
              <a:rPr lang="en-US" sz="2400" dirty="0" err="1"/>
              <a:t>emosional</a:t>
            </a:r>
            <a:r>
              <a:rPr lang="en-US" sz="2400" dirty="0"/>
              <a:t> </a:t>
            </a:r>
            <a:r>
              <a:rPr lang="en-US" sz="2400" dirty="0" err="1"/>
              <a:t>individu</a:t>
            </a:r>
            <a:r>
              <a:rPr lang="en-US" sz="2400" dirty="0"/>
              <a:t> yang </a:t>
            </a:r>
            <a:r>
              <a:rPr lang="en-US" sz="2400" dirty="0" err="1"/>
              <a:t>bersangkutan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219416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839</Words>
  <Application>Microsoft Office PowerPoint</Application>
  <PresentationFormat>On-screen Show (4:3)</PresentationFormat>
  <Paragraphs>138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Psikologi Kesehatan</vt:lpstr>
      <vt:lpstr>KESEHATAN  (UU RI NO 36 TH 2009): </vt:lpstr>
      <vt:lpstr>Hubungan fisik, psikis dan tubuh</vt:lpstr>
      <vt:lpstr>Slide 4</vt:lpstr>
      <vt:lpstr>Slide 5</vt:lpstr>
      <vt:lpstr>PROSES BIOLOGIS  TERJADINYA STRES</vt:lpstr>
      <vt:lpstr>SISTEM SARAF PUSAT</vt:lpstr>
      <vt:lpstr>Physically Arousal</vt:lpstr>
      <vt:lpstr>AMYGDALA</vt:lpstr>
      <vt:lpstr>Next…</vt:lpstr>
      <vt:lpstr>Next… </vt:lpstr>
      <vt:lpstr>Next…</vt:lpstr>
      <vt:lpstr>Next…</vt:lpstr>
      <vt:lpstr>Gambar : Amygdala</vt:lpstr>
      <vt:lpstr>HYPOTHALAMUS</vt:lpstr>
      <vt:lpstr>KELENJAR PITUITARY-ADRENALIN</vt:lpstr>
      <vt:lpstr>Gambar : Hypothalamus, Kelenjar Pituitary, Kelenjar Pineal</vt:lpstr>
      <vt:lpstr>KELENJAR ADRENALIN</vt:lpstr>
      <vt:lpstr>Apakah itu stres?</vt:lpstr>
      <vt:lpstr>STRES DAN OTAK</vt:lpstr>
      <vt:lpstr>FISIK</vt:lpstr>
      <vt:lpstr>PSIKIS</vt:lpstr>
      <vt:lpstr>SOSIAL</vt:lpstr>
      <vt:lpstr>SUMBER-SUMBER STRES</vt:lpstr>
      <vt:lpstr>Penyakit fisik akibat stres</vt:lpstr>
      <vt:lpstr>Keluhan psikosomatis yang sering terjadi</vt:lpstr>
      <vt:lpstr>GANGGUAN PERNAFASAN</vt:lpstr>
      <vt:lpstr>GANGGUAN KULIT</vt:lpstr>
      <vt:lpstr>Slide 29</vt:lpstr>
      <vt:lpstr>Stres, kehamilan, menyusui</vt:lpstr>
      <vt:lpstr>Apa yang bisa dilakukan?</vt:lpstr>
    </vt:vector>
  </TitlesOfParts>
  <Company>FYM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Psikologi Kesehatan</dc:title>
  <dc:creator>Pujiarohman</dc:creator>
  <cp:lastModifiedBy>anin</cp:lastModifiedBy>
  <cp:revision>24</cp:revision>
  <dcterms:created xsi:type="dcterms:W3CDTF">2011-06-07T02:12:15Z</dcterms:created>
  <dcterms:modified xsi:type="dcterms:W3CDTF">2014-07-11T08:52:10Z</dcterms:modified>
</cp:coreProperties>
</file>