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6E3B3-ED46-4919-A989-6B637BF8948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3B0DC-2015-43F8-80CF-7028B6853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073E3F-F58F-49FF-8993-658884D73559}" type="slidenum">
              <a:rPr lang="en-GB"/>
              <a:pPr/>
              <a:t>5</a:t>
            </a:fld>
            <a:endParaRPr lang="en-GB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F38F9C-2446-4F37-BAED-768AC7493E27}" type="slidenum">
              <a:rPr lang="en-GB"/>
              <a:pPr/>
              <a:t>6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83F68-E1C4-4274-A3B7-7BD391280B18}" type="slidenum">
              <a:rPr lang="en-GB"/>
              <a:pPr/>
              <a:t>7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4515EF-E1B8-4CD2-94CB-A8E26CEDD820}" type="slidenum">
              <a:rPr lang="en-GB"/>
              <a:pPr/>
              <a:t>8</a:t>
            </a:fld>
            <a:endParaRPr lang="en-GB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845026-C45D-49CB-BCEE-AFB96BE0464E}" type="slidenum">
              <a:rPr lang="en-GB"/>
              <a:pPr/>
              <a:t>9</a:t>
            </a:fld>
            <a:endParaRPr lang="en-GB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A679-F4F7-423F-BBC7-B240D1F2091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959E-FF7D-4ECD-9112-A37AAEFA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PROSES PSIKOLOGIS </a:t>
            </a:r>
            <a:br>
              <a:rPr lang="en-US" dirty="0" smtClean="0"/>
            </a:br>
            <a:r>
              <a:rPr lang="en-US" dirty="0" smtClean="0"/>
              <a:t>TERJADINYA STRES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516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38200"/>
          </a:xfrm>
        </p:spPr>
        <p:txBody>
          <a:bodyPr/>
          <a:lstStyle/>
          <a:p>
            <a:r>
              <a:rPr lang="en-US" dirty="0" smtClean="0"/>
              <a:t>STRES DAN PENILAIAN KOGNITIF</a:t>
            </a:r>
            <a:endParaRPr lang="en-US" dirty="0"/>
          </a:p>
        </p:txBody>
      </p:sp>
      <p:sp>
        <p:nvSpPr>
          <p:cNvPr id="371715" name="AutoShape 3"/>
          <p:cNvSpPr>
            <a:spLocks noChangeArrowheads="1"/>
          </p:cNvSpPr>
          <p:nvPr/>
        </p:nvSpPr>
        <p:spPr bwMode="auto">
          <a:xfrm>
            <a:off x="534988" y="2819400"/>
            <a:ext cx="2362200" cy="73025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8575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i="1">
                <a:solidFill>
                  <a:srgbClr val="FFFF00"/>
                </a:solidFill>
                <a:latin typeface="Arial" charset="0"/>
              </a:rPr>
              <a:t>POTENSI STRES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1800" b="1" i="1">
                <a:latin typeface="Arial" charset="0"/>
              </a:rPr>
              <a:t>Kejadian Eksternal</a:t>
            </a:r>
            <a:endParaRPr lang="en-US" sz="1600">
              <a:latin typeface="Arial" charset="0"/>
            </a:endParaRP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5716588" y="2743200"/>
            <a:ext cx="2763837" cy="1036638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8575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i="1">
                <a:solidFill>
                  <a:srgbClr val="FFFF00"/>
                </a:solidFill>
                <a:latin typeface="Arial" charset="0"/>
              </a:rPr>
              <a:t>STRES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1800" b="1" i="1">
                <a:latin typeface="Arial" charset="0"/>
              </a:rPr>
              <a:t>Fisiologis, Kognitif,</a:t>
            </a:r>
          </a:p>
          <a:p>
            <a:pPr algn="ctr"/>
            <a:r>
              <a:rPr lang="en-US" sz="1800" b="1" i="1">
                <a:latin typeface="Arial" charset="0"/>
              </a:rPr>
              <a:t>Emosional, Perilaku</a:t>
            </a:r>
            <a:endParaRPr lang="en-US" sz="1600">
              <a:latin typeface="Arial" charset="0"/>
            </a:endParaRP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688975" y="1265238"/>
            <a:ext cx="7997825" cy="13398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FFFF00"/>
                </a:solidFill>
                <a:latin typeface="Arial Black" pitchFamily="34" charset="0"/>
              </a:rPr>
              <a:t>PENILAIAN PRIMER</a:t>
            </a:r>
            <a:endParaRPr lang="en-US" sz="1800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1800" b="1" i="1" dirty="0" err="1">
                <a:latin typeface="Arial" charset="0"/>
              </a:rPr>
              <a:t>Apakah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Kejadian</a:t>
            </a:r>
            <a:r>
              <a:rPr lang="en-US" sz="1800" b="1" i="1" dirty="0">
                <a:latin typeface="Arial" charset="0"/>
              </a:rPr>
              <a:t> Yang </a:t>
            </a:r>
            <a:r>
              <a:rPr lang="en-US" sz="1800" b="1" i="1" dirty="0" err="1">
                <a:latin typeface="Arial" charset="0"/>
              </a:rPr>
              <a:t>Dialami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Positif</a:t>
            </a:r>
            <a:r>
              <a:rPr lang="en-US" sz="1800" b="1" i="1" dirty="0">
                <a:latin typeface="Arial" charset="0"/>
              </a:rPr>
              <a:t>, </a:t>
            </a:r>
            <a:r>
              <a:rPr lang="en-US" sz="1800" b="1" i="1" dirty="0" err="1">
                <a:latin typeface="Arial" charset="0"/>
              </a:rPr>
              <a:t>Netral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Atau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Negatif</a:t>
            </a:r>
            <a:r>
              <a:rPr lang="en-US" sz="1800" b="1" i="1" dirty="0">
                <a:latin typeface="Arial" charset="0"/>
              </a:rPr>
              <a:t> ?</a:t>
            </a:r>
          </a:p>
          <a:p>
            <a:pPr algn="ctr"/>
            <a:r>
              <a:rPr lang="en-US" sz="1800" b="1" i="1" dirty="0" err="1">
                <a:latin typeface="Arial" charset="0"/>
              </a:rPr>
              <a:t>Bila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Negatif</a:t>
            </a:r>
            <a:r>
              <a:rPr lang="en-US" sz="1800" b="1" i="1" dirty="0">
                <a:latin typeface="Arial" charset="0"/>
              </a:rPr>
              <a:t>, </a:t>
            </a:r>
            <a:r>
              <a:rPr lang="en-US" sz="1800" b="1" i="1" dirty="0" err="1">
                <a:latin typeface="Arial" charset="0"/>
              </a:rPr>
              <a:t>Seberapa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Membahayakan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Thd</a:t>
            </a:r>
            <a:r>
              <a:rPr lang="en-US" sz="1800" b="1" i="1" dirty="0">
                <a:latin typeface="Arial" charset="0"/>
              </a:rPr>
              <a:t>. </a:t>
            </a:r>
            <a:r>
              <a:rPr lang="en-US" sz="1800" b="1" i="1" dirty="0" err="1">
                <a:latin typeface="Arial" charset="0"/>
              </a:rPr>
              <a:t>Masa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Depannya</a:t>
            </a:r>
            <a:r>
              <a:rPr lang="en-US" sz="1800" b="1" i="1" dirty="0">
                <a:latin typeface="Arial" charset="0"/>
              </a:rPr>
              <a:t> ?</a:t>
            </a:r>
          </a:p>
          <a:p>
            <a:pPr algn="ctr"/>
            <a:r>
              <a:rPr lang="en-US" sz="1800" b="1" i="1" dirty="0" err="1">
                <a:latin typeface="Arial" charset="0"/>
              </a:rPr>
              <a:t>Seberapa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Besar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Tantangannya</a:t>
            </a:r>
            <a:r>
              <a:rPr lang="en-US" sz="1800" b="1" i="1" dirty="0">
                <a:latin typeface="Arial" charset="0"/>
              </a:rPr>
              <a:t> ?</a:t>
            </a:r>
            <a:endParaRPr lang="en-US" sz="1600" dirty="0">
              <a:latin typeface="Arial" charset="0"/>
            </a:endParaRPr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611188" y="3962400"/>
            <a:ext cx="7969250" cy="10366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FFFF00"/>
                </a:solidFill>
                <a:latin typeface="Arial Black" pitchFamily="34" charset="0"/>
              </a:rPr>
              <a:t>PENILAIAN SEKUNDER</a:t>
            </a:r>
            <a:endParaRPr lang="en-US" sz="1800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1800" b="1" i="1" dirty="0" err="1">
                <a:latin typeface="Arial" charset="0"/>
              </a:rPr>
              <a:t>Apakah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b="1" i="1" dirty="0" err="1" smtClean="0">
                <a:latin typeface="Arial" charset="0"/>
              </a:rPr>
              <a:t>sumber</a:t>
            </a:r>
            <a:r>
              <a:rPr lang="en-US" sz="1800" b="1" i="1" dirty="0" err="1" smtClean="0">
                <a:latin typeface="Arial" charset="0"/>
              </a:rPr>
              <a:t>-sumber</a:t>
            </a:r>
            <a:r>
              <a:rPr lang="en-US" sz="1800" b="1" i="1" dirty="0" smtClean="0">
                <a:latin typeface="Arial" charset="0"/>
              </a:rPr>
              <a:t> </a:t>
            </a:r>
            <a:r>
              <a:rPr lang="en-US" sz="1800" b="1" i="1" dirty="0">
                <a:latin typeface="Arial" charset="0"/>
              </a:rPr>
              <a:t>yang </a:t>
            </a:r>
            <a:r>
              <a:rPr lang="en-US" sz="1800" b="1" i="1" dirty="0" err="1">
                <a:latin typeface="Arial" charset="0"/>
              </a:rPr>
              <a:t>dimiliki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mampu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untuk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mengatasi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Kejadian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Mengancam</a:t>
            </a:r>
            <a:r>
              <a:rPr lang="en-US" sz="1800" b="1" i="1" dirty="0">
                <a:latin typeface="Arial" charset="0"/>
              </a:rPr>
              <a:t> yang </a:t>
            </a:r>
            <a:r>
              <a:rPr lang="en-US" sz="1800" b="1" i="1" dirty="0" err="1">
                <a:latin typeface="Arial" charset="0"/>
              </a:rPr>
              <a:t>Dialami</a:t>
            </a:r>
            <a:endParaRPr lang="en-US" sz="1600" dirty="0">
              <a:latin typeface="Arial" charset="0"/>
            </a:endParaRPr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>
            <a:off x="4268788" y="2743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>
            <a:off x="2897188" y="3200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>
            <a:off x="4344988" y="32004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AutoShape 2"/>
          <p:cNvSpPr>
            <a:spLocks noChangeArrowheads="1"/>
          </p:cNvSpPr>
          <p:nvPr/>
        </p:nvSpPr>
        <p:spPr bwMode="auto">
          <a:xfrm>
            <a:off x="6400800" y="609600"/>
            <a:ext cx="2057400" cy="1752600"/>
          </a:xfrm>
          <a:prstGeom prst="wedgeRectCallout">
            <a:avLst>
              <a:gd name="adj1" fmla="val -77083"/>
              <a:gd name="adj2" fmla="val 52898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63523" name="Picture 3" descr="otak manu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528763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6858000" y="143192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6477000" y="1387475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……itu indah….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1295400" y="2209800"/>
            <a:ext cx="2362200" cy="118745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rgbClr val="497C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Menghidupkan  mekanisme sukses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0" y="4648200"/>
            <a:ext cx="1524000" cy="118745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497C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Merasa memiliki daya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2057400" y="4800600"/>
            <a:ext cx="1600200" cy="82232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497C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Kreatif &amp; sukses  </a:t>
            </a: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4191000" y="4724400"/>
            <a:ext cx="1905000" cy="118745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497C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Bahagia sehat lahir &amp; bathin</a:t>
            </a:r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1524000" y="5562600"/>
            <a:ext cx="381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609600" y="1066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304800" y="11430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497CF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Mekanisme Sukses</a:t>
            </a:r>
          </a:p>
        </p:txBody>
      </p:sp>
      <p:pic>
        <p:nvPicPr>
          <p:cNvPr id="363533" name="Picture 13" descr="sen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762375"/>
            <a:ext cx="2008187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4" name="Picture 14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8254">
            <a:off x="391319" y="3723481"/>
            <a:ext cx="698500" cy="41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6324600" y="30480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3366"/>
                </a:solidFill>
                <a:latin typeface="Arial" charset="0"/>
              </a:rPr>
              <a:t>Imajinasi (Perintah)</a:t>
            </a:r>
          </a:p>
        </p:txBody>
      </p:sp>
      <p:pic>
        <p:nvPicPr>
          <p:cNvPr id="363536" name="Picture 16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5105400"/>
            <a:ext cx="533400" cy="25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7" name="Picture 17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0" y="5181600"/>
            <a:ext cx="533400" cy="25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8" name="Picture 18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33400" cy="25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9" name="Picture 19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86050"/>
            <a:ext cx="914400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40" name="Rectangle 20"/>
          <p:cNvSpPr>
            <a:spLocks noChangeArrowheads="1"/>
          </p:cNvSpPr>
          <p:nvPr/>
        </p:nvSpPr>
        <p:spPr bwMode="auto">
          <a:xfrm>
            <a:off x="457200" y="228600"/>
            <a:ext cx="8229600" cy="334963"/>
          </a:xfrm>
          <a:prstGeom prst="rect">
            <a:avLst/>
          </a:prstGeom>
          <a:gradFill rotWithShape="1">
            <a:gsLst>
              <a:gs pos="0">
                <a:srgbClr val="C0A1FD">
                  <a:gamma/>
                  <a:shade val="46275"/>
                  <a:invGamma/>
                </a:srgbClr>
              </a:gs>
              <a:gs pos="50000">
                <a:srgbClr val="C0A1FD"/>
              </a:gs>
              <a:gs pos="100000">
                <a:srgbClr val="C0A1F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4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63541" name="Picture 21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518">
            <a:off x="4073525" y="3733800"/>
            <a:ext cx="8032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5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6096000" y="1219200"/>
            <a:ext cx="2590800" cy="1676400"/>
          </a:xfrm>
          <a:prstGeom prst="wedgeRectCallout">
            <a:avLst>
              <a:gd name="adj1" fmla="val -64704"/>
              <a:gd name="adj2" fmla="val 37593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62499" name="Picture 3" descr="otak manu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057400"/>
            <a:ext cx="1528762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6858000" y="143192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248400" y="1508125"/>
            <a:ext cx="243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…….adalah akhir dari segala-galanya….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6248400" y="3489325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99"/>
                </a:solidFill>
                <a:latin typeface="Arial" charset="0"/>
              </a:rPr>
              <a:t>Imajinasi (Perintah)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1066800" y="2546350"/>
            <a:ext cx="2438400" cy="118745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rgbClr val="BC6C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Menghidupkan  mekanisme gagal</a:t>
            </a: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1219200" cy="10064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BC6C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Merasa tidak berdaya</a:t>
            </a:r>
          </a:p>
        </p:txBody>
      </p:sp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2362200" y="5181600"/>
            <a:ext cx="15240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BC6C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Mengalami kegagalan </a:t>
            </a:r>
          </a:p>
        </p:txBody>
      </p:sp>
      <p:sp>
        <p:nvSpPr>
          <p:cNvPr id="362506" name="Text Box 10"/>
          <p:cNvSpPr txBox="1">
            <a:spLocks noChangeArrowheads="1"/>
          </p:cNvSpPr>
          <p:nvPr/>
        </p:nvSpPr>
        <p:spPr bwMode="auto">
          <a:xfrm>
            <a:off x="4648200" y="5029200"/>
            <a:ext cx="1371600" cy="915988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BC6C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Stress dan penurunan kesehatan</a:t>
            </a:r>
          </a:p>
        </p:txBody>
      </p:sp>
      <p:pic>
        <p:nvPicPr>
          <p:cNvPr id="362507" name="Picture 11" descr="korb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609600" y="1066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381000" y="13096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D410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  <a:latin typeface="Arial" charset="0"/>
              </a:rPr>
              <a:t>Mekanisme gagal</a:t>
            </a:r>
          </a:p>
        </p:txBody>
      </p:sp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457200" y="503238"/>
            <a:ext cx="8229600" cy="334962"/>
          </a:xfrm>
          <a:prstGeom prst="rect">
            <a:avLst/>
          </a:prstGeom>
          <a:gradFill rotWithShape="1">
            <a:gsLst>
              <a:gs pos="0">
                <a:srgbClr val="C0A1FD">
                  <a:gamma/>
                  <a:shade val="46275"/>
                  <a:invGamma/>
                </a:srgbClr>
              </a:gs>
              <a:gs pos="50000">
                <a:srgbClr val="C0A1FD"/>
              </a:gs>
              <a:gs pos="100000">
                <a:srgbClr val="C0A1F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4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62511" name="Picture 15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7526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12" name="Picture 16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9055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13" name="Picture 17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0200" y="5391150"/>
            <a:ext cx="59055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14" name="Picture 18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81450" y="5391150"/>
            <a:ext cx="59055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15" name="Picture 19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8254">
            <a:off x="1077119" y="4256881"/>
            <a:ext cx="698500" cy="41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16" name="Picture 20" descr="arro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518">
            <a:off x="3505200" y="4200525"/>
            <a:ext cx="8032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381000"/>
            <a:ext cx="8906933" cy="457200"/>
          </a:xfrm>
        </p:spPr>
        <p:txBody>
          <a:bodyPr>
            <a:normAutofit fontScale="90000"/>
          </a:bodyPr>
          <a:lstStyle/>
          <a:p>
            <a:r>
              <a:rPr lang="en-US" sz="4000"/>
              <a:t>Pengalaman Emosi Individu</a:t>
            </a: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372533" y="17526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7663" indent="-347663">
              <a:spcBef>
                <a:spcPct val="20000"/>
              </a:spcBef>
            </a:pPr>
            <a:r>
              <a:rPr lang="en-US" sz="2800" dirty="0" err="1"/>
              <a:t>Pengalaman</a:t>
            </a:r>
            <a:r>
              <a:rPr lang="en-US" sz="2800" dirty="0"/>
              <a:t> </a:t>
            </a:r>
            <a:r>
              <a:rPr lang="en-US" sz="2800" dirty="0" err="1"/>
              <a:t>emosi</a:t>
            </a:r>
            <a:r>
              <a:rPr lang="en-US" sz="2800" dirty="0"/>
              <a:t>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</a:p>
          <a:p>
            <a:pPr marL="347663" indent="-347663"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solidFill>
                  <a:srgbClr val="FF0000"/>
                </a:solidFill>
              </a:rPr>
              <a:t>Komponen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Subjektif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1023938" lvl="1" indent="-396875">
              <a:spcBef>
                <a:spcPct val="20000"/>
              </a:spcBef>
              <a:buFontTx/>
              <a:buChar char="–"/>
            </a:pPr>
            <a:r>
              <a:rPr lang="en-US" sz="2000" b="1" i="1" dirty="0" err="1"/>
              <a:t>Emosi</a:t>
            </a:r>
            <a:r>
              <a:rPr lang="en-US" sz="2000" b="1" i="1" dirty="0"/>
              <a:t> </a:t>
            </a:r>
            <a:r>
              <a:rPr lang="en-US" sz="2000" b="1" i="1" dirty="0" err="1"/>
              <a:t>adalah</a:t>
            </a:r>
            <a:r>
              <a:rPr lang="en-US" sz="2000" b="1" i="1" dirty="0"/>
              <a:t> </a:t>
            </a:r>
            <a:r>
              <a:rPr lang="en-US" sz="2000" b="1" i="1" dirty="0" err="1"/>
              <a:t>fenomenologi</a:t>
            </a:r>
            <a:r>
              <a:rPr lang="en-US" sz="2000" b="1" i="1" dirty="0"/>
              <a:t> </a:t>
            </a:r>
            <a:r>
              <a:rPr lang="en-US" sz="2000" b="1" i="1" dirty="0" err="1"/>
              <a:t>karena</a:t>
            </a:r>
            <a:r>
              <a:rPr lang="en-US" sz="2000" b="1" i="1" dirty="0"/>
              <a:t> </a:t>
            </a:r>
            <a:r>
              <a:rPr lang="en-US" sz="2000" b="1" i="1" dirty="0" err="1"/>
              <a:t>sifatnya</a:t>
            </a:r>
            <a:r>
              <a:rPr lang="en-US" sz="2000" b="1" i="1" dirty="0"/>
              <a:t> </a:t>
            </a:r>
            <a:r>
              <a:rPr lang="en-US" sz="2000" b="1" i="1" dirty="0" err="1"/>
              <a:t>adalah</a:t>
            </a:r>
            <a:r>
              <a:rPr lang="en-US" sz="2000" b="1" i="1" dirty="0"/>
              <a:t> </a:t>
            </a:r>
            <a:r>
              <a:rPr lang="en-US" sz="2000" b="1" i="1" dirty="0" err="1"/>
              <a:t>pengalaman</a:t>
            </a:r>
            <a:r>
              <a:rPr lang="en-US" sz="2000" b="1" i="1" dirty="0"/>
              <a:t> </a:t>
            </a:r>
            <a:r>
              <a:rPr lang="en-US" sz="2000" b="1" i="1" dirty="0" err="1"/>
              <a:t>subjektif</a:t>
            </a:r>
            <a:endParaRPr lang="en-US" sz="2000" b="1" i="1" dirty="0"/>
          </a:p>
          <a:p>
            <a:pPr marL="1023938" lvl="1" indent="-396875">
              <a:spcBef>
                <a:spcPct val="20000"/>
              </a:spcBef>
              <a:buFontTx/>
              <a:buChar char="–"/>
            </a:pPr>
            <a:r>
              <a:rPr lang="en-US" sz="2000" b="1" i="1" dirty="0" err="1"/>
              <a:t>Individu</a:t>
            </a:r>
            <a:r>
              <a:rPr lang="en-US" sz="2000" b="1" i="1" dirty="0"/>
              <a:t> </a:t>
            </a:r>
            <a:r>
              <a:rPr lang="en-US" sz="2000" b="1" i="1" dirty="0" err="1"/>
              <a:t>mengalami</a:t>
            </a:r>
            <a:r>
              <a:rPr lang="en-US" sz="2000" b="1" i="1" dirty="0"/>
              <a:t> </a:t>
            </a:r>
            <a:r>
              <a:rPr lang="en-US" sz="2000" b="1" i="1" dirty="0" err="1"/>
              <a:t>emosi</a:t>
            </a:r>
            <a:r>
              <a:rPr lang="en-US" sz="2000" b="1" i="1" dirty="0"/>
              <a:t> </a:t>
            </a:r>
            <a:r>
              <a:rPr lang="en-US" sz="2000" b="1" i="1" dirty="0" err="1"/>
              <a:t>karena</a:t>
            </a:r>
            <a:r>
              <a:rPr lang="en-US" sz="2000" b="1" i="1" dirty="0"/>
              <a:t> </a:t>
            </a:r>
            <a:r>
              <a:rPr lang="en-US" sz="2000" b="1" i="1" dirty="0" err="1"/>
              <a:t>mereka</a:t>
            </a:r>
            <a:r>
              <a:rPr lang="en-US" sz="2000" b="1" i="1" dirty="0"/>
              <a:t> </a:t>
            </a:r>
            <a:r>
              <a:rPr lang="en-US" sz="2000" b="1" i="1" dirty="0" err="1"/>
              <a:t>merasakannya</a:t>
            </a:r>
            <a:endParaRPr lang="en-US" sz="2000" b="1" i="1" dirty="0"/>
          </a:p>
          <a:p>
            <a:pPr marL="347663" indent="-347663"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solidFill>
                  <a:srgbClr val="FF0000"/>
                </a:solidFill>
              </a:rPr>
              <a:t>Komponen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Fisiologis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1023938" lvl="1" indent="-396875">
              <a:spcBef>
                <a:spcPct val="20000"/>
              </a:spcBef>
              <a:buFontTx/>
              <a:buChar char="–"/>
            </a:pPr>
            <a:r>
              <a:rPr lang="en-US" sz="2000" b="1" i="1" dirty="0" err="1"/>
              <a:t>Emosi</a:t>
            </a:r>
            <a:r>
              <a:rPr lang="en-US" sz="2000" b="1" i="1" dirty="0"/>
              <a:t> </a:t>
            </a:r>
            <a:r>
              <a:rPr lang="en-US" sz="2000" b="1" i="1" dirty="0" err="1"/>
              <a:t>melibatkan</a:t>
            </a:r>
            <a:r>
              <a:rPr lang="en-US" sz="2000" b="1" i="1" dirty="0"/>
              <a:t> </a:t>
            </a:r>
            <a:r>
              <a:rPr lang="en-US" sz="2000" b="1" i="1" dirty="0" err="1"/>
              <a:t>sensasi</a:t>
            </a:r>
            <a:r>
              <a:rPr lang="en-US" sz="2000" b="1" i="1" dirty="0"/>
              <a:t> </a:t>
            </a:r>
            <a:r>
              <a:rPr lang="en-US" sz="2000" b="1" i="1" dirty="0" err="1"/>
              <a:t>tubuh</a:t>
            </a:r>
            <a:r>
              <a:rPr lang="en-US" sz="2000" b="1" i="1" dirty="0"/>
              <a:t> </a:t>
            </a:r>
            <a:r>
              <a:rPr lang="en-US" sz="2000" b="1" i="1" dirty="0" err="1"/>
              <a:t>atau</a:t>
            </a:r>
            <a:r>
              <a:rPr lang="en-US" sz="2000" b="1" i="1" dirty="0"/>
              <a:t> </a:t>
            </a:r>
            <a:r>
              <a:rPr lang="en-US" sz="2000" b="1" i="1" dirty="0" err="1"/>
              <a:t>perubahan</a:t>
            </a:r>
            <a:r>
              <a:rPr lang="en-US" sz="2000" b="1" i="1" dirty="0"/>
              <a:t> </a:t>
            </a:r>
            <a:r>
              <a:rPr lang="en-US" sz="2000" b="1" i="1" dirty="0" err="1"/>
              <a:t>reaksi</a:t>
            </a:r>
            <a:r>
              <a:rPr lang="en-US" sz="2000" b="1" i="1" dirty="0"/>
              <a:t> </a:t>
            </a:r>
            <a:r>
              <a:rPr lang="en-US" sz="2000" b="1" i="1" dirty="0" err="1"/>
              <a:t>fisiologis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(arousal)</a:t>
            </a:r>
          </a:p>
          <a:p>
            <a:pPr marL="347663" indent="-347663"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solidFill>
                  <a:srgbClr val="FF0000"/>
                </a:solidFill>
              </a:rPr>
              <a:t>Komponen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Kognitif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1023938" lvl="1" indent="-396875">
              <a:spcBef>
                <a:spcPct val="20000"/>
              </a:spcBef>
              <a:buFontTx/>
              <a:buChar char="–"/>
            </a:pPr>
            <a:r>
              <a:rPr lang="en-US" sz="2000" b="1" i="1" dirty="0" err="1"/>
              <a:t>Emosi</a:t>
            </a:r>
            <a:r>
              <a:rPr lang="en-US" sz="2000" b="1" i="1" dirty="0"/>
              <a:t> </a:t>
            </a:r>
            <a:r>
              <a:rPr lang="en-US" sz="2000" b="1" i="1" dirty="0" err="1"/>
              <a:t>melibatkan</a:t>
            </a:r>
            <a:r>
              <a:rPr lang="en-US" sz="2000" b="1" i="1" dirty="0"/>
              <a:t> </a:t>
            </a:r>
            <a:r>
              <a:rPr lang="en-US" sz="2000" b="1" i="1" dirty="0" err="1"/>
              <a:t>unsur</a:t>
            </a:r>
            <a:r>
              <a:rPr lang="en-US" sz="2000" b="1" i="1" dirty="0"/>
              <a:t> </a:t>
            </a:r>
            <a:r>
              <a:rPr lang="en-US" sz="2000" b="1" i="1" dirty="0" err="1"/>
              <a:t>penilaian</a:t>
            </a:r>
            <a:r>
              <a:rPr lang="en-US" sz="2000" b="1" i="1" dirty="0"/>
              <a:t> (appraisal) </a:t>
            </a:r>
            <a:r>
              <a:rPr lang="en-US" sz="2000" b="1" i="1" dirty="0" err="1"/>
              <a:t>terhadap</a:t>
            </a:r>
            <a:r>
              <a:rPr lang="en-US" sz="2000" b="1" i="1" dirty="0"/>
              <a:t> </a:t>
            </a:r>
            <a:r>
              <a:rPr lang="en-US" sz="2000" b="1" i="1" dirty="0" err="1"/>
              <a:t>situasi</a:t>
            </a:r>
            <a:endParaRPr lang="en-US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210192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228600"/>
            <a:ext cx="8422923" cy="914400"/>
          </a:xfrm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4000" dirty="0" err="1"/>
              <a:t>Pengalaman</a:t>
            </a:r>
            <a:r>
              <a:rPr lang="en-US" sz="4000" dirty="0"/>
              <a:t> </a:t>
            </a:r>
            <a:r>
              <a:rPr lang="en-US" sz="4000" dirty="0" err="1"/>
              <a:t>Emosi</a:t>
            </a:r>
            <a:r>
              <a:rPr lang="en-US" sz="4000" dirty="0"/>
              <a:t> </a:t>
            </a:r>
            <a:r>
              <a:rPr lang="en-US" sz="4000" dirty="0" err="1"/>
              <a:t>Individu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99FF33"/>
                </a:solidFill>
              </a:rPr>
              <a:t>(</a:t>
            </a:r>
            <a:r>
              <a:rPr lang="en-US" sz="3600" dirty="0" err="1">
                <a:solidFill>
                  <a:srgbClr val="99FF33"/>
                </a:solidFill>
              </a:rPr>
              <a:t>Komponen</a:t>
            </a:r>
            <a:r>
              <a:rPr lang="en-US" sz="3600" dirty="0">
                <a:solidFill>
                  <a:srgbClr val="99FF33"/>
                </a:solidFill>
              </a:rPr>
              <a:t> </a:t>
            </a:r>
            <a:r>
              <a:rPr lang="en-US" sz="3600" dirty="0" err="1">
                <a:solidFill>
                  <a:srgbClr val="99FF33"/>
                </a:solidFill>
              </a:rPr>
              <a:t>Subjektif</a:t>
            </a:r>
            <a:r>
              <a:rPr lang="en-US" sz="3600" dirty="0" smtClean="0">
                <a:solidFill>
                  <a:srgbClr val="99FF33"/>
                </a:solidFill>
              </a:rPr>
              <a:t>)</a:t>
            </a:r>
            <a:endParaRPr lang="en-US" sz="3600" dirty="0">
              <a:solidFill>
                <a:srgbClr val="99FF33"/>
              </a:solidFill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>
          <a:xfrm>
            <a:off x="135466" y="4114800"/>
            <a:ext cx="8331200" cy="1676400"/>
          </a:xfrm>
        </p:spPr>
        <p:txBody>
          <a:bodyPr>
            <a:normAutofit lnSpcReduction="10000"/>
          </a:bodyPr>
          <a:lstStyle/>
          <a:p>
            <a:pPr marL="401638" indent="-401638"/>
            <a:r>
              <a:rPr lang="en-US" sz="2600" dirty="0" err="1"/>
              <a:t>Situasi</a:t>
            </a:r>
            <a:r>
              <a:rPr lang="en-US" sz="2600" dirty="0"/>
              <a:t> yang </a:t>
            </a:r>
            <a:r>
              <a:rPr lang="en-US" sz="2600" dirty="0" err="1"/>
              <a:t>terjadi</a:t>
            </a:r>
            <a:r>
              <a:rPr lang="en-US" sz="2600" dirty="0"/>
              <a:t> </a:t>
            </a:r>
            <a:r>
              <a:rPr lang="en-US" sz="2600" dirty="0" err="1"/>
              <a:t>sifatnya</a:t>
            </a:r>
            <a:r>
              <a:rPr lang="en-US" sz="2600" dirty="0"/>
              <a:t> </a:t>
            </a:r>
            <a:r>
              <a:rPr lang="en-US" sz="2600" dirty="0" err="1"/>
              <a:t>objektif</a:t>
            </a:r>
            <a:r>
              <a:rPr lang="en-US" sz="2600" dirty="0"/>
              <a:t>,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reaksi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situasi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sifatnya</a:t>
            </a:r>
            <a:r>
              <a:rPr lang="en-US" sz="2600" dirty="0"/>
              <a:t> </a:t>
            </a:r>
            <a:r>
              <a:rPr lang="en-US" sz="2600" dirty="0" err="1"/>
              <a:t>subjektif</a:t>
            </a:r>
            <a:endParaRPr lang="en-US" sz="2600" dirty="0"/>
          </a:p>
          <a:p>
            <a:pPr marL="401638" indent="-401638"/>
            <a:r>
              <a:rPr lang="en-US" sz="2600" dirty="0" err="1"/>
              <a:t>Situasi</a:t>
            </a:r>
            <a:r>
              <a:rPr lang="en-US" sz="2600" dirty="0"/>
              <a:t> yang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menyebabkan</a:t>
            </a:r>
            <a:r>
              <a:rPr lang="en-US" sz="2600" dirty="0"/>
              <a:t> </a:t>
            </a:r>
            <a:r>
              <a:rPr lang="en-US" sz="2600" dirty="0" err="1"/>
              <a:t>pengalaman</a:t>
            </a:r>
            <a:r>
              <a:rPr lang="en-US" sz="2600" dirty="0"/>
              <a:t> </a:t>
            </a:r>
            <a:r>
              <a:rPr lang="en-US" sz="2600" dirty="0" err="1"/>
              <a:t>emosi</a:t>
            </a:r>
            <a:r>
              <a:rPr lang="en-US" sz="2600" dirty="0"/>
              <a:t> yang </a:t>
            </a:r>
            <a:r>
              <a:rPr lang="en-US" sz="2600" dirty="0" err="1"/>
              <a:t>berbeda</a:t>
            </a:r>
            <a:endParaRPr lang="en-US" sz="2600" dirty="0"/>
          </a:p>
        </p:txBody>
      </p:sp>
      <p:sp>
        <p:nvSpPr>
          <p:cNvPr id="742404" name="Line 4"/>
          <p:cNvSpPr>
            <a:spLocks noChangeShapeType="1"/>
          </p:cNvSpPr>
          <p:nvPr/>
        </p:nvSpPr>
        <p:spPr bwMode="auto">
          <a:xfrm>
            <a:off x="3826933" y="3290351"/>
            <a:ext cx="9482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1583070" y="3048000"/>
            <a:ext cx="2099733" cy="461665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 dirty="0" err="1">
                <a:solidFill>
                  <a:schemeClr val="bg2"/>
                </a:solidFill>
              </a:rPr>
              <a:t>Bencana</a:t>
            </a:r>
            <a:endParaRPr kumimoji="1" lang="en-US" sz="2400" b="1" dirty="0">
              <a:solidFill>
                <a:schemeClr val="bg2"/>
              </a:solidFill>
            </a:endParaRPr>
          </a:p>
        </p:txBody>
      </p:sp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4910667" y="3086100"/>
            <a:ext cx="2099733" cy="461665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>
                <a:solidFill>
                  <a:schemeClr val="bg2"/>
                </a:solidFill>
              </a:rPr>
              <a:t>Sedih</a:t>
            </a:r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1752402" y="2209800"/>
            <a:ext cx="17610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 dirty="0" err="1" smtClean="0"/>
              <a:t>Objektif</a:t>
            </a:r>
            <a:endParaRPr kumimoji="1" lang="en-US" sz="2400" b="1" dirty="0"/>
          </a:p>
        </p:txBody>
      </p:sp>
      <p:sp>
        <p:nvSpPr>
          <p:cNvPr id="742408" name="Text Box 8"/>
          <p:cNvSpPr txBox="1">
            <a:spLocks noChangeArrowheads="1"/>
          </p:cNvSpPr>
          <p:nvPr/>
        </p:nvSpPr>
        <p:spPr bwMode="auto">
          <a:xfrm>
            <a:off x="5079999" y="2209800"/>
            <a:ext cx="17610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 dirty="0" err="1"/>
              <a:t>Subjektif</a:t>
            </a:r>
            <a:endParaRPr kumimoji="1"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7526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228600"/>
            <a:ext cx="8422923" cy="914400"/>
          </a:xfrm>
        </p:spPr>
        <p:txBody>
          <a:bodyPr>
            <a:normAutofit fontScale="90000"/>
          </a:bodyPr>
          <a:lstStyle/>
          <a:p>
            <a:r>
              <a:rPr lang="en-US" sz="4000"/>
              <a:t>Pengalaman Emosi Individu</a:t>
            </a:r>
            <a:r>
              <a:rPr lang="en-US" sz="3600"/>
              <a:t/>
            </a:r>
            <a:br>
              <a:rPr lang="en-US" sz="3600"/>
            </a:br>
            <a:r>
              <a:rPr lang="en-US" sz="3600">
                <a:solidFill>
                  <a:srgbClr val="99FF33"/>
                </a:solidFill>
              </a:rPr>
              <a:t>(Komponen Kognitif)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idx="1"/>
          </p:nvPr>
        </p:nvSpPr>
        <p:spPr>
          <a:xfrm>
            <a:off x="440267" y="1371600"/>
            <a:ext cx="8331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Emosi adalah kerja kognisi yang berbasis pada perasaan (</a:t>
            </a:r>
            <a:r>
              <a:rPr lang="en-US" sz="2400" i="1"/>
              <a:t>cognitively based feelings</a:t>
            </a:r>
            <a:r>
              <a:rPr lang="en-US" sz="2400"/>
              <a:t>). </a:t>
            </a:r>
            <a:r>
              <a:rPr lang="en-US" sz="2400" b="1">
                <a:solidFill>
                  <a:srgbClr val="99FF33"/>
                </a:solidFill>
              </a:rPr>
              <a:t>Wierzbicka (1995)</a:t>
            </a:r>
          </a:p>
        </p:txBody>
      </p:sp>
      <p:sp>
        <p:nvSpPr>
          <p:cNvPr id="744452" name="Line 4"/>
          <p:cNvSpPr>
            <a:spLocks noChangeShapeType="1"/>
          </p:cNvSpPr>
          <p:nvPr/>
        </p:nvSpPr>
        <p:spPr bwMode="auto">
          <a:xfrm>
            <a:off x="5003308" y="5288837"/>
            <a:ext cx="0" cy="366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3" name="Line 5"/>
          <p:cNvSpPr>
            <a:spLocks noChangeShapeType="1"/>
          </p:cNvSpPr>
          <p:nvPr/>
        </p:nvSpPr>
        <p:spPr bwMode="auto">
          <a:xfrm>
            <a:off x="2383269" y="4242643"/>
            <a:ext cx="5418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3953441" y="5777406"/>
            <a:ext cx="2099733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 dirty="0" err="1"/>
              <a:t>Emosi</a:t>
            </a:r>
            <a:r>
              <a:rPr kumimoji="1" lang="en-US" sz="2400" b="1" dirty="0"/>
              <a:t> </a:t>
            </a:r>
            <a:r>
              <a:rPr kumimoji="1" lang="en-US" sz="2400" b="1" dirty="0" err="1"/>
              <a:t>Negatif</a:t>
            </a:r>
            <a:endParaRPr kumimoji="1" lang="en-US" sz="2400" b="1" dirty="0"/>
          </a:p>
        </p:txBody>
      </p: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3971459" y="2445871"/>
            <a:ext cx="2099733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en-US" sz="2400" b="1" dirty="0" err="1"/>
              <a:t>Emosi</a:t>
            </a:r>
            <a:r>
              <a:rPr kumimoji="1" lang="en-US" sz="2400" b="1" dirty="0"/>
              <a:t> </a:t>
            </a:r>
            <a:r>
              <a:rPr kumimoji="1" lang="en-US" sz="2400" b="1" dirty="0" err="1"/>
              <a:t>Positif</a:t>
            </a:r>
            <a:endParaRPr kumimoji="1" lang="en-US" sz="2400" b="1" dirty="0"/>
          </a:p>
        </p:txBody>
      </p:sp>
      <p:sp>
        <p:nvSpPr>
          <p:cNvPr id="744456" name="Text Box 8"/>
          <p:cNvSpPr txBox="1">
            <a:spLocks noChangeArrowheads="1"/>
          </p:cNvSpPr>
          <p:nvPr/>
        </p:nvSpPr>
        <p:spPr bwMode="auto">
          <a:xfrm>
            <a:off x="575931" y="4011811"/>
            <a:ext cx="1693333" cy="46166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/>
              <a:t>Situasi</a:t>
            </a:r>
          </a:p>
        </p:txBody>
      </p:sp>
      <p:sp>
        <p:nvSpPr>
          <p:cNvPr id="744457" name="Text Box 9"/>
          <p:cNvSpPr txBox="1">
            <a:spLocks noChangeArrowheads="1"/>
          </p:cNvSpPr>
          <p:nvPr/>
        </p:nvSpPr>
        <p:spPr bwMode="auto">
          <a:xfrm>
            <a:off x="3200399" y="3226981"/>
            <a:ext cx="3657599" cy="10156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 i="1" dirty="0"/>
              <a:t>Cognitive </a:t>
            </a:r>
            <a:r>
              <a:rPr kumimoji="1" lang="en-US" sz="2400" b="1" i="1" dirty="0" smtClean="0"/>
              <a:t>Appraisal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sz="2400" b="1" dirty="0" smtClean="0"/>
              <a:t>(</a:t>
            </a:r>
            <a:r>
              <a:rPr kumimoji="1" lang="en-US" sz="2400" b="1" dirty="0" err="1" smtClean="0"/>
              <a:t>penghargaan</a:t>
            </a:r>
            <a:r>
              <a:rPr kumimoji="1" lang="en-US" sz="2400" b="1" i="1" dirty="0" smtClean="0"/>
              <a:t>)</a:t>
            </a:r>
            <a:endParaRPr kumimoji="1" lang="en-US" sz="2400" b="1" i="1" dirty="0"/>
          </a:p>
        </p:txBody>
      </p:sp>
      <p:sp>
        <p:nvSpPr>
          <p:cNvPr id="744458" name="Text Box 10"/>
          <p:cNvSpPr txBox="1">
            <a:spLocks noChangeArrowheads="1"/>
          </p:cNvSpPr>
          <p:nvPr/>
        </p:nvSpPr>
        <p:spPr bwMode="auto">
          <a:xfrm>
            <a:off x="3200400" y="4367327"/>
            <a:ext cx="3657599" cy="10156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b="1" i="1" dirty="0"/>
              <a:t>Cognitive </a:t>
            </a:r>
            <a:r>
              <a:rPr kumimoji="1" lang="en-US" sz="2400" b="1" i="1" dirty="0" smtClean="0"/>
              <a:t>Interpretation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sz="2400" b="1" dirty="0" smtClean="0"/>
              <a:t>(</a:t>
            </a:r>
            <a:r>
              <a:rPr kumimoji="1" lang="en-US" sz="2400" b="1" dirty="0" err="1" smtClean="0"/>
              <a:t>salah</a:t>
            </a:r>
            <a:r>
              <a:rPr kumimoji="1" lang="en-US" sz="2400" b="1" dirty="0"/>
              <a:t> </a:t>
            </a:r>
            <a:r>
              <a:rPr kumimoji="1" lang="en-US" sz="2400" b="1" dirty="0" err="1" smtClean="0"/>
              <a:t>tafsir</a:t>
            </a:r>
            <a:r>
              <a:rPr kumimoji="1" lang="en-US" sz="2400" b="1" dirty="0" smtClean="0"/>
              <a:t>)</a:t>
            </a:r>
            <a:endParaRPr kumimoji="1" lang="en-US" sz="2400" b="1" dirty="0"/>
          </a:p>
        </p:txBody>
      </p:sp>
      <p:sp>
        <p:nvSpPr>
          <p:cNvPr id="744459" name="Line 11"/>
          <p:cNvSpPr>
            <a:spLocks noChangeShapeType="1"/>
          </p:cNvSpPr>
          <p:nvPr/>
        </p:nvSpPr>
        <p:spPr bwMode="auto">
          <a:xfrm flipV="1">
            <a:off x="5021326" y="284598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37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646113"/>
          </a:xfrm>
          <a:ln/>
        </p:spPr>
        <p:txBody>
          <a:bodyPr lIns="0" tIns="0" rIns="0" bIns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PERSEPSI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143000"/>
            <a:ext cx="3779837" cy="53340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4978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646113"/>
          </a:xfrm>
          <a:ln/>
        </p:spPr>
        <p:txBody>
          <a:bodyPr lIns="0" tIns="0" rIns="0" bIns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PERSEPSI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66813"/>
            <a:ext cx="6553200" cy="498792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9001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err="1">
                <a:effectLst/>
              </a:rPr>
              <a:t>Faktor</a:t>
            </a:r>
            <a:r>
              <a:rPr lang="en-GB" sz="3600" b="1" dirty="0">
                <a:effectLst/>
              </a:rPr>
              <a:t> Yang </a:t>
            </a:r>
            <a:r>
              <a:rPr lang="en-GB" sz="3600" b="1" dirty="0" err="1">
                <a:effectLst/>
              </a:rPr>
              <a:t>Mempengaruhi</a:t>
            </a:r>
            <a:r>
              <a:rPr lang="en-GB" sz="3600" b="1" dirty="0">
                <a:effectLst/>
              </a:rPr>
              <a:t> </a:t>
            </a:r>
            <a:r>
              <a:rPr lang="en-GB" sz="3600" b="1" dirty="0" err="1">
                <a:effectLst/>
              </a:rPr>
              <a:t>Stres</a:t>
            </a:r>
            <a:endParaRPr lang="en-GB" sz="3600" b="1" dirty="0">
              <a:effectLst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  <a:ln/>
        </p:spPr>
        <p:txBody>
          <a:bodyPr/>
          <a:lstStyle/>
          <a:p>
            <a:pPr marL="608013" indent="-608013">
              <a:lnSpc>
                <a:spcPct val="8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b="1" dirty="0" err="1">
                <a:solidFill>
                  <a:srgbClr val="FF66FF"/>
                </a:solidFill>
              </a:rPr>
              <a:t>Perubahan</a:t>
            </a:r>
            <a:r>
              <a:rPr lang="en-GB" b="1" dirty="0">
                <a:solidFill>
                  <a:srgbClr val="FF66FF"/>
                </a:solidFill>
              </a:rPr>
              <a:t> </a:t>
            </a:r>
            <a:r>
              <a:rPr lang="en-GB" b="1" dirty="0" err="1">
                <a:solidFill>
                  <a:srgbClr val="FF66FF"/>
                </a:solidFill>
              </a:rPr>
              <a:t>Kehidupan</a:t>
            </a:r>
            <a:r>
              <a:rPr lang="en-GB" b="1" dirty="0">
                <a:solidFill>
                  <a:srgbClr val="FF66FF"/>
                </a:solidFill>
              </a:rPr>
              <a:t> (</a:t>
            </a:r>
            <a:r>
              <a:rPr lang="en-GB" b="1" i="1" dirty="0">
                <a:solidFill>
                  <a:srgbClr val="FF66FF"/>
                </a:solidFill>
              </a:rPr>
              <a:t>life changes</a:t>
            </a:r>
            <a:r>
              <a:rPr lang="en-GB" b="1" dirty="0">
                <a:solidFill>
                  <a:srgbClr val="FF66FF"/>
                </a:solidFill>
              </a:rPr>
              <a:t>)</a:t>
            </a:r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 err="1"/>
              <a:t>Pemutusan</a:t>
            </a:r>
            <a:r>
              <a:rPr lang="en-GB" sz="2400" b="1" dirty="0"/>
              <a:t> </a:t>
            </a:r>
            <a:r>
              <a:rPr lang="en-GB" sz="2400" b="1" dirty="0" err="1"/>
              <a:t>hubungan</a:t>
            </a:r>
            <a:r>
              <a:rPr lang="en-GB" sz="2400" b="1" dirty="0"/>
              <a:t> </a:t>
            </a:r>
            <a:r>
              <a:rPr lang="en-GB" sz="2400" b="1" dirty="0" err="1"/>
              <a:t>kerja</a:t>
            </a:r>
            <a:r>
              <a:rPr lang="en-GB" sz="2400" b="1" dirty="0"/>
              <a:t>, </a:t>
            </a:r>
            <a:r>
              <a:rPr lang="en-GB" sz="2400" b="1" dirty="0" err="1"/>
              <a:t>menemui</a:t>
            </a:r>
            <a:r>
              <a:rPr lang="en-GB" sz="2400" b="1" dirty="0"/>
              <a:t> </a:t>
            </a:r>
            <a:r>
              <a:rPr lang="en-GB" sz="2400" b="1" dirty="0" err="1"/>
              <a:t>lingkungan</a:t>
            </a:r>
            <a:r>
              <a:rPr lang="en-GB" sz="2400" b="1" dirty="0"/>
              <a:t> </a:t>
            </a:r>
            <a:r>
              <a:rPr lang="en-GB" sz="2400" b="1" dirty="0" err="1"/>
              <a:t>baru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asing</a:t>
            </a:r>
            <a:r>
              <a:rPr lang="en-GB" sz="2400" b="1" dirty="0"/>
              <a:t>, </a:t>
            </a:r>
            <a:r>
              <a:rPr lang="en-GB" sz="2400" b="1" dirty="0" err="1"/>
              <a:t>menemui</a:t>
            </a:r>
            <a:r>
              <a:rPr lang="en-GB" sz="2400" b="1" dirty="0"/>
              <a:t> </a:t>
            </a:r>
            <a:r>
              <a:rPr lang="en-GB" sz="2400" b="1" dirty="0" err="1"/>
              <a:t>pola</a:t>
            </a:r>
            <a:r>
              <a:rPr lang="en-GB" sz="2400" b="1" dirty="0"/>
              <a:t> di </a:t>
            </a:r>
            <a:r>
              <a:rPr lang="en-GB" sz="2400" b="1" dirty="0" err="1"/>
              <a:t>luar</a:t>
            </a:r>
            <a:r>
              <a:rPr lang="en-GB" sz="2400" b="1" dirty="0"/>
              <a:t> </a:t>
            </a:r>
            <a:r>
              <a:rPr lang="en-GB" sz="2400" b="1" dirty="0" err="1" smtClean="0"/>
              <a:t>kebiasaan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dsb</a:t>
            </a:r>
            <a:r>
              <a:rPr lang="en-GB" sz="2400" b="1" dirty="0" smtClean="0"/>
              <a:t>.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2400" b="1" dirty="0"/>
          </a:p>
          <a:p>
            <a:pPr marL="608013" indent="-608013">
              <a:lnSpc>
                <a:spcPct val="80000"/>
              </a:lnSpc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b="1" dirty="0" err="1" smtClean="0">
                <a:solidFill>
                  <a:srgbClr val="FF66FF"/>
                </a:solidFill>
              </a:rPr>
              <a:t>Persepsi</a:t>
            </a:r>
            <a:r>
              <a:rPr lang="en-GB" b="1" dirty="0" smtClean="0">
                <a:solidFill>
                  <a:srgbClr val="FF66FF"/>
                </a:solidFill>
              </a:rPr>
              <a:t> </a:t>
            </a:r>
            <a:r>
              <a:rPr lang="en-GB" b="1" dirty="0" err="1" smtClean="0">
                <a:solidFill>
                  <a:srgbClr val="FF66FF"/>
                </a:solidFill>
              </a:rPr>
              <a:t>terhadap</a:t>
            </a:r>
            <a:r>
              <a:rPr lang="en-GB" b="1" dirty="0" smtClean="0">
                <a:solidFill>
                  <a:srgbClr val="FF66FF"/>
                </a:solidFill>
              </a:rPr>
              <a:t> </a:t>
            </a:r>
            <a:r>
              <a:rPr lang="en-GB" b="1" dirty="0" err="1">
                <a:solidFill>
                  <a:srgbClr val="FF66FF"/>
                </a:solidFill>
              </a:rPr>
              <a:t>Stresor</a:t>
            </a:r>
            <a:endParaRPr lang="en-GB" b="1" dirty="0">
              <a:solidFill>
                <a:srgbClr val="FF66FF"/>
              </a:solidFill>
            </a:endParaRPr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/>
              <a:t>Hal-</a:t>
            </a:r>
            <a:r>
              <a:rPr lang="en-GB" sz="2400" b="1" dirty="0" err="1"/>
              <a:t>hal</a:t>
            </a:r>
            <a:r>
              <a:rPr lang="en-GB" sz="2400" b="1" dirty="0"/>
              <a:t> yang </a:t>
            </a:r>
            <a:r>
              <a:rPr lang="en-GB" sz="2400" b="1" dirty="0" err="1"/>
              <a:t>mempengaruhi</a:t>
            </a:r>
            <a:r>
              <a:rPr lang="en-GB" sz="2400" b="1" dirty="0"/>
              <a:t> </a:t>
            </a:r>
            <a:r>
              <a:rPr lang="en-GB" sz="2400" b="1" dirty="0" err="1"/>
              <a:t>persepsi</a:t>
            </a:r>
            <a:r>
              <a:rPr lang="en-GB" sz="2400" b="1" dirty="0"/>
              <a:t> </a:t>
            </a:r>
            <a:r>
              <a:rPr lang="en-GB" sz="2400" b="1" dirty="0" err="1"/>
              <a:t>thd</a:t>
            </a:r>
            <a:r>
              <a:rPr lang="en-GB" sz="2400" b="1" dirty="0"/>
              <a:t> </a:t>
            </a:r>
            <a:r>
              <a:rPr lang="en-GB" sz="2400" b="1" dirty="0" err="1"/>
              <a:t>stresor</a:t>
            </a:r>
            <a:endParaRPr lang="en-GB" sz="2400" b="1" dirty="0"/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 err="1"/>
              <a:t>Tantangan</a:t>
            </a:r>
            <a:r>
              <a:rPr lang="en-GB" sz="2400" b="1" dirty="0"/>
              <a:t> </a:t>
            </a:r>
            <a:r>
              <a:rPr lang="en-GB" sz="2400" b="1" dirty="0" err="1"/>
              <a:t>atau</a:t>
            </a:r>
            <a:r>
              <a:rPr lang="en-GB" sz="2400" b="1" dirty="0"/>
              <a:t> </a:t>
            </a:r>
            <a:r>
              <a:rPr lang="en-GB" sz="2400" b="1" dirty="0" err="1"/>
              <a:t>hambatan</a:t>
            </a:r>
            <a:endParaRPr lang="en-GB" sz="2400" b="1" dirty="0"/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 err="1"/>
              <a:t>Keuntungan</a:t>
            </a:r>
            <a:r>
              <a:rPr lang="en-GB" sz="2400" b="1" dirty="0"/>
              <a:t> yang </a:t>
            </a:r>
            <a:r>
              <a:rPr lang="en-GB" sz="2400" b="1" dirty="0" err="1"/>
              <a:t>diperoleh</a:t>
            </a:r>
            <a:endParaRPr lang="en-GB" sz="2400" b="1" dirty="0"/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 err="1"/>
              <a:t>Kesiapan</a:t>
            </a:r>
            <a:r>
              <a:rPr lang="en-GB" sz="2400" b="1" dirty="0"/>
              <a:t> </a:t>
            </a:r>
            <a:r>
              <a:rPr lang="en-GB" sz="2400" b="1" dirty="0" err="1"/>
              <a:t>diri</a:t>
            </a:r>
            <a:endParaRPr lang="en-GB" sz="2400" b="1" dirty="0"/>
          </a:p>
          <a:p>
            <a:pPr marL="608013" indent="-608013">
              <a:lnSpc>
                <a:spcPct val="80000"/>
              </a:lnSpc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b="1" dirty="0" err="1">
                <a:solidFill>
                  <a:srgbClr val="FF66FF"/>
                </a:solidFill>
              </a:rPr>
              <a:t>Toleransi</a:t>
            </a:r>
            <a:r>
              <a:rPr lang="en-GB" b="1" dirty="0">
                <a:solidFill>
                  <a:srgbClr val="FF66FF"/>
                </a:solidFill>
              </a:rPr>
              <a:t> </a:t>
            </a:r>
            <a:r>
              <a:rPr lang="en-GB" b="1" dirty="0" err="1">
                <a:solidFill>
                  <a:srgbClr val="FF66FF"/>
                </a:solidFill>
              </a:rPr>
              <a:t>terhadap</a:t>
            </a:r>
            <a:r>
              <a:rPr lang="en-GB" b="1" dirty="0">
                <a:solidFill>
                  <a:srgbClr val="FF66FF"/>
                </a:solidFill>
              </a:rPr>
              <a:t> </a:t>
            </a:r>
            <a:r>
              <a:rPr lang="en-GB" b="1" dirty="0" err="1">
                <a:solidFill>
                  <a:srgbClr val="FF66FF"/>
                </a:solidFill>
              </a:rPr>
              <a:t>Stresor</a:t>
            </a:r>
            <a:endParaRPr lang="en-GB" b="1" dirty="0">
              <a:solidFill>
                <a:srgbClr val="FF66FF"/>
              </a:solidFill>
            </a:endParaRPr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 err="1"/>
              <a:t>Pengalaman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Kepribadian</a:t>
            </a:r>
            <a:endParaRPr lang="en-GB" sz="2400" b="1" dirty="0"/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dirty="0" err="1"/>
              <a:t>Dukungan</a:t>
            </a:r>
            <a:r>
              <a:rPr lang="en-GB" sz="2400" b="1" dirty="0"/>
              <a:t> </a:t>
            </a:r>
            <a:r>
              <a:rPr lang="en-GB" sz="2400" b="1" dirty="0" err="1"/>
              <a:t>sosial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kondisi</a:t>
            </a:r>
            <a:r>
              <a:rPr lang="en-GB" sz="2400" b="1" dirty="0"/>
              <a:t> </a:t>
            </a:r>
            <a:r>
              <a:rPr lang="en-GB" sz="2400" b="1" dirty="0" err="1"/>
              <a:t>lingkungan</a:t>
            </a:r>
            <a:endParaRPr lang="en-GB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12203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467100"/>
            <a:ext cx="1981200" cy="2414588"/>
          </a:xfrm>
          <a:prstGeom prst="rect">
            <a:avLst/>
          </a:prstGeom>
          <a:solidFill>
            <a:srgbClr val="FF66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721100" y="2324100"/>
            <a:ext cx="1981200" cy="460375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Persepsi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21100" y="2857500"/>
            <a:ext cx="1981200" cy="460375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Nilai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16300" y="5715000"/>
            <a:ext cx="2743200" cy="460375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Pengalaman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21100" y="6210300"/>
            <a:ext cx="1981200" cy="460375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Harapan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33800" y="1812925"/>
            <a:ext cx="1981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FFFF00"/>
              </a:buClr>
            </a:pP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MANUSIA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0" y="1524000"/>
            <a:ext cx="205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00"/>
              </a:buClr>
            </a:pP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 algn="ctr">
              <a:lnSpc>
                <a:spcPct val="100000"/>
              </a:lnSpc>
              <a:buClr>
                <a:srgbClr val="FFFF00"/>
              </a:buClr>
            </a:pP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EKSTERNAL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1355725"/>
            <a:ext cx="205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00"/>
              </a:buClr>
            </a:pP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 algn="ctr">
              <a:lnSpc>
                <a:spcPct val="100000"/>
              </a:lnSpc>
              <a:buClr>
                <a:srgbClr val="FFFF00"/>
              </a:buClr>
            </a:pP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INTERNAL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8300" y="2247900"/>
            <a:ext cx="1981200" cy="460375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Motivasi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8300" y="2781300"/>
            <a:ext cx="1981200" cy="398463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lang="en-GB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Persepsi</a:t>
            </a:r>
            <a:r>
              <a:rPr lang="en-GB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endParaRPr lang="en-GB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68300" y="5905500"/>
            <a:ext cx="1981200" cy="398463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Kepribadian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68300" y="6400800"/>
            <a:ext cx="1981200" cy="398463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Kebutuhan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858000" y="2400300"/>
            <a:ext cx="1981200" cy="460375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Pekerjaan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921500" y="2917825"/>
            <a:ext cx="1981200" cy="398463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Keluarga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921500" y="5829300"/>
            <a:ext cx="1981200" cy="398463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Deprivasi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921500" y="6286500"/>
            <a:ext cx="1981200" cy="398463"/>
          </a:xfrm>
          <a:prstGeom prst="rect">
            <a:avLst/>
          </a:prstGeom>
          <a:solidFill>
            <a:srgbClr val="9933FF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Lingkungan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2501900" y="4076700"/>
            <a:ext cx="9144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flipH="1">
            <a:off x="5854700" y="4152900"/>
            <a:ext cx="9144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14700"/>
            <a:ext cx="18002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314700"/>
            <a:ext cx="1949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28638" y="334963"/>
            <a:ext cx="8113224" cy="58695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Arial Black" pitchFamily="34" charset="0"/>
              <a:buNone/>
            </a:pP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Faktor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Mempengaruhi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STRES</a:t>
            </a:r>
          </a:p>
        </p:txBody>
      </p:sp>
    </p:spTree>
    <p:extLst>
      <p:ext uri="{BB962C8B-B14F-4D97-AF65-F5344CB8AC3E}">
        <p14:creationId xmlns="" xmlns:p14="http://schemas.microsoft.com/office/powerpoint/2010/main" val="3198486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EEB3-477F-43BE-BCA2-14326171C4B5}" type="slidenum">
              <a:rPr lang="en-GB"/>
              <a:pPr/>
              <a:t>9</a:t>
            </a:fld>
            <a:endParaRPr lang="en-GB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133600" cy="2743200"/>
          </a:xfrm>
          <a:prstGeom prst="rect">
            <a:avLst/>
          </a:prstGeom>
          <a:noFill/>
          <a:ln w="93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-6350" y="2590800"/>
            <a:ext cx="3352800" cy="3810000"/>
          </a:xfrm>
          <a:prstGeom prst="irregularSeal1">
            <a:avLst/>
          </a:prstGeom>
          <a:solidFill>
            <a:srgbClr val="66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763" y="4763"/>
            <a:ext cx="8153400" cy="2438400"/>
          </a:xfrm>
          <a:prstGeom prst="cloudCallout">
            <a:avLst>
              <a:gd name="adj1" fmla="val 7167"/>
              <a:gd name="adj2" fmla="val 79755"/>
            </a:avLst>
          </a:prstGeom>
          <a:solidFill>
            <a:srgbClr val="EF5D5D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05163" y="4129088"/>
            <a:ext cx="876300" cy="614362"/>
          </a:xfrm>
          <a:prstGeom prst="leftArrow">
            <a:avLst>
              <a:gd name="adj1" fmla="val 50000"/>
              <a:gd name="adj2" fmla="val 35659"/>
            </a:avLst>
          </a:prstGeom>
          <a:solidFill>
            <a:srgbClr val="66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29000" y="381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7315200" y="914400"/>
            <a:ext cx="1495425" cy="2286000"/>
          </a:xfrm>
          <a:prstGeom prst="curvedLeftArrow">
            <a:avLst>
              <a:gd name="adj1" fmla="val 29724"/>
              <a:gd name="adj2" fmla="val 60863"/>
              <a:gd name="adj3" fmla="val 66667"/>
            </a:avLst>
          </a:prstGeom>
          <a:solidFill>
            <a:srgbClr val="66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>
            <a:lum bright="30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" t="4453" r="4080" b="10947"/>
          <a:stretch>
            <a:fillRect/>
          </a:stretch>
        </p:blipFill>
        <p:spPr bwMode="auto">
          <a:xfrm>
            <a:off x="6400800" y="3657600"/>
            <a:ext cx="2590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30000" contrast="18000"/>
                  </a:blip>
                  <a:srcRect l="4080" t="4453" r="4080" b="109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334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429000" y="79533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1600200" y="5634038"/>
            <a:ext cx="4876800" cy="1219200"/>
          </a:xfrm>
          <a:prstGeom prst="curvedUpArrow">
            <a:avLst>
              <a:gd name="adj1" fmla="val 75148"/>
              <a:gd name="adj2" fmla="val 160000"/>
              <a:gd name="adj3" fmla="val 66667"/>
            </a:avLst>
          </a:prstGeom>
          <a:solidFill>
            <a:srgbClr val="FF66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600200" y="9144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066800" y="869950"/>
            <a:ext cx="59436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Tahoma" pitchFamily="34" charset="0"/>
              <a:buNone/>
            </a:pPr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penafsiran, </a:t>
            </a:r>
            <a:r>
              <a:rPr lang="en-GB" sz="2400" b="1">
                <a:solidFill>
                  <a:srgbClr val="000000"/>
                </a:solidFill>
              </a:rPr>
              <a:t>pemaknaan &amp; mensikapi</a:t>
            </a:r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 peristiwa yg dialaminya </a:t>
            </a:r>
            <a:r>
              <a:rPr lang="en-GB" sz="3200" b="1">
                <a:solidFill>
                  <a:srgbClr val="000000"/>
                </a:solidFill>
                <a:latin typeface="Tahoma" pitchFamily="34" charset="0"/>
              </a:rPr>
              <a:t>( +/- )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03250" y="3657600"/>
            <a:ext cx="21336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4" charset="0"/>
              <a:buNone/>
            </a:pPr>
            <a:r>
              <a:rPr lang="en-GB" sz="2400" b="1" dirty="0">
                <a:solidFill>
                  <a:srgbClr val="000000"/>
                </a:solidFill>
                <a:latin typeface="Tahoma" pitchFamily="34" charset="0"/>
              </a:rPr>
              <a:t>PERISTIWA:</a:t>
            </a: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4" charset="0"/>
              <a:buNone/>
            </a:pPr>
            <a:r>
              <a:rPr lang="en-GB" sz="2400" b="1" dirty="0" err="1" smtClean="0">
                <a:solidFill>
                  <a:srgbClr val="000000"/>
                </a:solidFill>
                <a:latin typeface="Tahoma" pitchFamily="34" charset="0"/>
              </a:rPr>
              <a:t>positif</a:t>
            </a:r>
            <a:r>
              <a:rPr lang="en-GB" sz="2400" b="1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Tahoma" pitchFamily="34" charset="0"/>
              </a:rPr>
              <a:t>negatif</a:t>
            </a:r>
            <a:r>
              <a:rPr lang="en-GB" sz="2400" b="1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Tahoma" pitchFamily="34" charset="0"/>
              </a:rPr>
              <a:t>netral</a:t>
            </a:r>
            <a:endParaRPr lang="en-GB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1800000">
            <a:off x="6265863" y="3252788"/>
            <a:ext cx="2895600" cy="6270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 rot="1860000">
            <a:off x="5926138" y="3190875"/>
            <a:ext cx="3179762" cy="10160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Tahoma" pitchFamily="34" charset="0"/>
              <a:buNone/>
            </a:pPr>
            <a:r>
              <a:rPr lang="en-GB" sz="2400" b="1">
                <a:latin typeface="Tahoma" pitchFamily="34" charset="0"/>
              </a:rPr>
              <a:t>E M O S I</a:t>
            </a:r>
          </a:p>
          <a:p>
            <a:pPr algn="ctr">
              <a:lnSpc>
                <a:spcPct val="100000"/>
              </a:lnSpc>
              <a:spcBef>
                <a:spcPts val="1500"/>
              </a:spcBef>
              <a:buFont typeface="Tahoma" pitchFamily="34" charset="0"/>
              <a:buNone/>
            </a:pPr>
            <a:r>
              <a:rPr lang="en-GB" sz="2400" b="1">
                <a:latin typeface="Tahoma" pitchFamily="34" charset="0"/>
              </a:rPr>
              <a:t>S T R E S S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828800" y="3810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6800" y="395288"/>
            <a:ext cx="5867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spcBef>
                <a:spcPts val="1750"/>
              </a:spcBef>
              <a:buFont typeface="Arial Black" pitchFamily="34" charset="0"/>
              <a:buNone/>
            </a:pPr>
            <a:r>
              <a:rPr lang="en-GB" sz="2800" b="1" u="sng">
                <a:latin typeface="Arial Black" pitchFamily="34" charset="0"/>
              </a:rPr>
              <a:t>P R O S E S  B E R P I K I R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758950" y="6229350"/>
            <a:ext cx="39052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Arial Black" pitchFamily="34" charset="0"/>
              <a:buNone/>
            </a:pPr>
            <a:r>
              <a:rPr lang="en-GB" sz="2800">
                <a:solidFill>
                  <a:srgbClr val="FF0000"/>
                </a:solidFill>
                <a:latin typeface="Arial Black" pitchFamily="34" charset="0"/>
              </a:rPr>
              <a:t>BUKAN PENYEBAB</a:t>
            </a:r>
          </a:p>
        </p:txBody>
      </p:sp>
    </p:spTree>
    <p:extLst>
      <p:ext uri="{BB962C8B-B14F-4D97-AF65-F5344CB8AC3E}">
        <p14:creationId xmlns="" xmlns:p14="http://schemas.microsoft.com/office/powerpoint/2010/main" val="281996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2" grpId="0" animBg="1"/>
      <p:bldP spid="245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355</Words>
  <Application>Microsoft Office PowerPoint</Application>
  <PresentationFormat>On-screen Show (4:3)</PresentationFormat>
  <Paragraphs>99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PROSES PSIKOLOGIS  TERJADINYA STRES</vt:lpstr>
      <vt:lpstr>Pengalaman Emosi Individu</vt:lpstr>
      <vt:lpstr>Pengalaman Emosi Individu (Komponen Subjektif)</vt:lpstr>
      <vt:lpstr>Pengalaman Emosi Individu (Komponen Kognitif)</vt:lpstr>
      <vt:lpstr>PERSEPSI</vt:lpstr>
      <vt:lpstr>PERSEPSI</vt:lpstr>
      <vt:lpstr>Faktor Yang Mempengaruhi Stres</vt:lpstr>
      <vt:lpstr>Slide 8</vt:lpstr>
      <vt:lpstr>Slide 9</vt:lpstr>
      <vt:lpstr>STRES DAN PENILAIAN KOGNITIF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Psikologis Stres</dc:title>
  <dc:creator>sari</dc:creator>
  <cp:lastModifiedBy>anin</cp:lastModifiedBy>
  <cp:revision>14</cp:revision>
  <dcterms:created xsi:type="dcterms:W3CDTF">2013-07-18T03:27:40Z</dcterms:created>
  <dcterms:modified xsi:type="dcterms:W3CDTF">2014-07-11T08:56:17Z</dcterms:modified>
</cp:coreProperties>
</file>