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28"/>
  </p:notesMasterIdLst>
  <p:handoutMasterIdLst>
    <p:handoutMasterId r:id="rId29"/>
  </p:handoutMasterIdLst>
  <p:sldIdLst>
    <p:sldId id="551" r:id="rId2"/>
    <p:sldId id="1037" r:id="rId3"/>
    <p:sldId id="1079" r:id="rId4"/>
    <p:sldId id="1038" r:id="rId5"/>
    <p:sldId id="1162" r:id="rId6"/>
    <p:sldId id="1080" r:id="rId7"/>
    <p:sldId id="1148" r:id="rId8"/>
    <p:sldId id="1122" r:id="rId9"/>
    <p:sldId id="1123" r:id="rId10"/>
    <p:sldId id="1129" r:id="rId11"/>
    <p:sldId id="1124" r:id="rId12"/>
    <p:sldId id="1126" r:id="rId13"/>
    <p:sldId id="1127" r:id="rId14"/>
    <p:sldId id="1130" r:id="rId15"/>
    <p:sldId id="1131" r:id="rId16"/>
    <p:sldId id="1132" r:id="rId17"/>
    <p:sldId id="1133" r:id="rId18"/>
    <p:sldId id="1140" r:id="rId19"/>
    <p:sldId id="1088" r:id="rId20"/>
    <p:sldId id="1118" r:id="rId21"/>
    <p:sldId id="1142" r:id="rId22"/>
    <p:sldId id="1143" r:id="rId23"/>
    <p:sldId id="1144" r:id="rId24"/>
    <p:sldId id="1146" r:id="rId25"/>
    <p:sldId id="1145" r:id="rId26"/>
    <p:sldId id="1147"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4BBEE7"/>
    <a:srgbClr val="FF3300"/>
    <a:srgbClr val="FF66FF"/>
    <a:srgbClr val="003300"/>
    <a:srgbClr val="66FF33"/>
    <a:srgbClr val="4D4D4D"/>
    <a:srgbClr val="777777"/>
    <a:srgbClr val="33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7189" autoAdjust="0"/>
    <p:restoredTop sz="78674" autoAdjust="0"/>
  </p:normalViewPr>
  <p:slideViewPr>
    <p:cSldViewPr>
      <p:cViewPr>
        <p:scale>
          <a:sx n="60" d="100"/>
          <a:sy n="60" d="100"/>
        </p:scale>
        <p:origin x="-1422" y="5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53" d="100"/>
          <a:sy n="53" d="100"/>
        </p:scale>
        <p:origin x="-184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F83A5361-7946-4C7B-B62D-BCBEAD98C4CF}" type="slidenum">
              <a:rPr lang="en-US"/>
              <a:pPr>
                <a:defRPr/>
              </a:pPr>
              <a:t>‹#›</a:t>
            </a:fld>
            <a:endParaRPr lang="en-US"/>
          </a:p>
        </p:txBody>
      </p:sp>
    </p:spTree>
    <p:extLst>
      <p:ext uri="{BB962C8B-B14F-4D97-AF65-F5344CB8AC3E}">
        <p14:creationId xmlns:p14="http://schemas.microsoft.com/office/powerpoint/2010/main" xmlns="" val="607013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F355177-F9E4-4852-A822-628E9A8CA637}" type="datetimeFigureOut">
              <a:rPr lang="en-US"/>
              <a:pPr>
                <a:defRPr/>
              </a:pPr>
              <a:t>9/5/2019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CACBAD4A-2FA3-4E4F-9F24-E6C4C95E9D42}" type="slidenum">
              <a:rPr lang="en-US"/>
              <a:pPr>
                <a:defRPr/>
              </a:pPr>
              <a:t>‹#›</a:t>
            </a:fld>
            <a:endParaRPr lang="en-US"/>
          </a:p>
        </p:txBody>
      </p:sp>
    </p:spTree>
    <p:extLst>
      <p:ext uri="{BB962C8B-B14F-4D97-AF65-F5344CB8AC3E}">
        <p14:creationId xmlns:p14="http://schemas.microsoft.com/office/powerpoint/2010/main" xmlns="" val="3293170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ACBAD4A-2FA3-4E4F-9F24-E6C4C95E9D42}" type="slidenum">
              <a:rPr lang="en-US" smtClean="0"/>
              <a:pPr>
                <a:defRPr/>
              </a:pPr>
              <a:t>1</a:t>
            </a:fld>
            <a:endParaRPr lang="en-US"/>
          </a:p>
        </p:txBody>
      </p:sp>
    </p:spTree>
    <p:extLst>
      <p:ext uri="{BB962C8B-B14F-4D97-AF65-F5344CB8AC3E}">
        <p14:creationId xmlns:p14="http://schemas.microsoft.com/office/powerpoint/2010/main" xmlns="" val="1153190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fld id="{AFE83243-1FA9-4C83-8E88-7CDDD4D8895C}" type="slidenum">
              <a:rPr lang="en-US" sz="1200" smtClean="0">
                <a:latin typeface="Arial" pitchFamily="34" charset="0"/>
              </a:rPr>
              <a:pPr>
                <a:defRPr/>
              </a:pPr>
              <a:t>4</a:t>
            </a:fld>
            <a:endParaRPr lang="en-US" sz="1200" smtClean="0">
              <a:latin typeface="Arial" pitchFamily="34" charset="0"/>
            </a:endParaRPr>
          </a:p>
        </p:txBody>
      </p:sp>
      <p:sp>
        <p:nvSpPr>
          <p:cNvPr id="51203" name="Rectangle 2"/>
          <p:cNvSpPr>
            <a:spLocks noGrp="1" noChangeArrowheads="1"/>
          </p:cNvSpPr>
          <p:nvPr>
            <p:ph type="body" idx="1"/>
          </p:nvPr>
        </p:nvSpPr>
        <p:spPr bwMode="auto">
          <a:xfrm>
            <a:off x="915990" y="4343400"/>
            <a:ext cx="5026025" cy="4114800"/>
          </a:xfrm>
          <a:noFill/>
        </p:spPr>
        <p:txBody>
          <a:bodyPr wrap="square" lIns="92075" tIns="46038" rIns="92075" bIns="46038" numCol="1" anchor="t" anchorCtr="0" compatLnSpc="1">
            <a:prstTxWarp prst="textNoShape">
              <a:avLst/>
            </a:prstTxWarp>
          </a:bodyPr>
          <a:lstStyle/>
          <a:p>
            <a:pPr defTabSz="742950" eaLnBrk="1" hangingPunct="1">
              <a:spcBef>
                <a:spcPct val="0"/>
              </a:spcBef>
            </a:pPr>
            <a:r>
              <a:rPr lang="en-GB" dirty="0" smtClean="0">
                <a:latin typeface="Arial" pitchFamily="34" charset="0"/>
              </a:rPr>
              <a:t>Procedures were laid down for documenting hospitalisation for other illnesses whether cardiac or non-cardiac, and for events requiring the stopping of trial medication. </a:t>
            </a:r>
          </a:p>
          <a:p>
            <a:pPr defTabSz="742950" eaLnBrk="1" hangingPunct="1">
              <a:spcBef>
                <a:spcPct val="0"/>
              </a:spcBef>
            </a:pPr>
            <a:r>
              <a:rPr lang="en-GB" dirty="0" smtClean="0">
                <a:latin typeface="Arial" pitchFamily="34" charset="0"/>
              </a:rPr>
              <a:t>Procedures were also defined for cases of worsening heart failure or renal function. For the former, sequential options included increasing the dose of diuretics, decreasing or discontinuing calcium channel blockers, adjustment of the </a:t>
            </a:r>
            <a:r>
              <a:rPr lang="en-GB" dirty="0" err="1" smtClean="0">
                <a:latin typeface="Arial" pitchFamily="34" charset="0"/>
              </a:rPr>
              <a:t>digoxin</a:t>
            </a:r>
            <a:r>
              <a:rPr lang="en-GB" dirty="0" smtClean="0">
                <a:latin typeface="Arial" pitchFamily="34" charset="0"/>
              </a:rPr>
              <a:t> dose, increasing the dose of other non-ACE inhibitor vasodilators and increasing the background </a:t>
            </a:r>
            <a:r>
              <a:rPr lang="en-GB" dirty="0" err="1" smtClean="0">
                <a:latin typeface="Arial" pitchFamily="34" charset="0"/>
              </a:rPr>
              <a:t>lisinopril</a:t>
            </a:r>
            <a:r>
              <a:rPr lang="en-GB" dirty="0" smtClean="0">
                <a:latin typeface="Arial" pitchFamily="34" charset="0"/>
              </a:rPr>
              <a:t> dose from 2.5 to 5 mg. For the latter, decreasing or discontinuing diuretics or calcium channel blockers or non-ACE inhibitor vasodilators was considered together with a decrease in background </a:t>
            </a:r>
            <a:r>
              <a:rPr lang="en-GB" dirty="0" err="1" smtClean="0">
                <a:latin typeface="Arial" pitchFamily="34" charset="0"/>
              </a:rPr>
              <a:t>lisinopril</a:t>
            </a:r>
            <a:r>
              <a:rPr lang="en-GB" dirty="0" smtClean="0">
                <a:latin typeface="Arial" pitchFamily="34" charset="0"/>
              </a:rPr>
              <a:t> therapy.</a:t>
            </a:r>
          </a:p>
          <a:p>
            <a:pPr defTabSz="742950" eaLnBrk="1" hangingPunct="1">
              <a:spcBef>
                <a:spcPct val="0"/>
              </a:spcBef>
            </a:pPr>
            <a:r>
              <a:rPr lang="en-GB" dirty="0" smtClean="0">
                <a:latin typeface="Arial" pitchFamily="34" charset="0"/>
              </a:rPr>
              <a:t>Detailed procedures also existed for the starting and stopping of trial medication following an acute myocardial infarction. A listing of allowed and disallowed concomitant medication was provided and the procedure for recording serious adverse events was detailed.</a:t>
            </a:r>
          </a:p>
        </p:txBody>
      </p:sp>
      <p:sp>
        <p:nvSpPr>
          <p:cNvPr id="51204" name="Rectangle 3"/>
          <p:cNvSpPr>
            <a:spLocks noGrp="1" noRot="1" noChangeAspect="1" noChangeArrowheads="1" noTextEdit="1"/>
          </p:cNvSpPr>
          <p:nvPr>
            <p:ph type="sldImg"/>
          </p:nvPr>
        </p:nvSpPr>
        <p:spPr bwMode="auto">
          <a:xfrm>
            <a:off x="1154113" y="693738"/>
            <a:ext cx="4552950" cy="3414712"/>
          </a:xfrm>
          <a:noFill/>
          <a:ln cap="flat">
            <a:solidFill>
              <a:schemeClr val="tx1"/>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p:spPr>
      </p:sp>
      <p:sp>
        <p:nvSpPr>
          <p:cNvPr id="10854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latin typeface="Arial" pitchFamily="34" charset="0"/>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8601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F188BADE-EB0B-47EB-9707-9F410CF263B4}" type="slidenum">
              <a:rPr lang="en-US">
                <a:latin typeface="Arial" pitchFamily="34" charset="0"/>
              </a:rPr>
              <a:pPr>
                <a:defRPr/>
              </a:pPr>
              <a:t>21</a:t>
            </a:fld>
            <a:endParaRPr lang="en-US">
              <a:latin typeface="Arial" pitchFamily="34" charset="0"/>
            </a:endParaRPr>
          </a:p>
        </p:txBody>
      </p:sp>
      <p:sp>
        <p:nvSpPr>
          <p:cNvPr id="1259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59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id-ID"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en-US" altLang="zh-TW"/>
          </a:p>
        </p:txBody>
      </p:sp>
      <p:sp>
        <p:nvSpPr>
          <p:cNvPr id="17" name="Footer Placeholder 16"/>
          <p:cNvSpPr>
            <a:spLocks noGrp="1"/>
          </p:cNvSpPr>
          <p:nvPr>
            <p:ph type="ftr" sz="quarter" idx="11"/>
          </p:nvPr>
        </p:nvSpPr>
        <p:spPr/>
        <p:txBody>
          <a:bodyPr/>
          <a:lstStyle/>
          <a:p>
            <a:pPr>
              <a:defRPr/>
            </a:pPr>
            <a:endParaRPr lang="en-US" altLang="zh-TW"/>
          </a:p>
        </p:txBody>
      </p:sp>
      <p:sp>
        <p:nvSpPr>
          <p:cNvPr id="29" name="Slide Number Placeholder 28"/>
          <p:cNvSpPr>
            <a:spLocks noGrp="1"/>
          </p:cNvSpPr>
          <p:nvPr>
            <p:ph type="sldNum" sz="quarter" idx="12"/>
          </p:nvPr>
        </p:nvSpPr>
        <p:spPr/>
        <p:txBody>
          <a:bodyPr/>
          <a:lstStyle/>
          <a:p>
            <a:pPr>
              <a:defRPr/>
            </a:pPr>
            <a:fld id="{57A0E212-F0A7-4DE3-929A-F370142E1D8F}" type="slidenum">
              <a:rPr lang="zh-TW" altLang="en-US" smtClean="0"/>
              <a:pPr>
                <a:defRPr/>
              </a:pPr>
              <a:t>‹#›</a:t>
            </a:fld>
            <a:endParaRPr lang="en-US" altLang="zh-TW"/>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279D0F21-8D14-4EB4-951A-35BE71662920}" type="slidenum">
              <a:rPr lang="zh-TW" altLang="en-US" smtClean="0"/>
              <a:pPr>
                <a:defRPr/>
              </a:pPr>
              <a:t>‹#›</a:t>
            </a:fld>
            <a:endParaRPr lang="en-US" altLang="zh-TW"/>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E4E49DA7-2826-42B2-9B72-E44D443B942A}" type="slidenum">
              <a:rPr lang="zh-TW" altLang="en-US" smtClean="0"/>
              <a:pPr>
                <a:defRPr/>
              </a:pPr>
              <a:t>‹#›</a:t>
            </a:fld>
            <a:endParaRPr lang="en-US" altLang="zh-TW"/>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7C5CC5B5-2C08-4133-A330-C52CBF4607F2}" type="slidenum">
              <a:rPr lang="zh-TW" altLang="en-US" smtClean="0"/>
              <a:pPr>
                <a:defRPr/>
              </a:pPr>
              <a:t>‹#›</a:t>
            </a:fld>
            <a:endParaRPr lang="en-US" altLang="zh-TW"/>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a:xfrm>
            <a:off x="7924800" y="6416675"/>
            <a:ext cx="762000" cy="365125"/>
          </a:xfrm>
        </p:spPr>
        <p:txBody>
          <a:bodyPr/>
          <a:lstStyle/>
          <a:p>
            <a:pPr>
              <a:defRPr/>
            </a:pPr>
            <a:fld id="{C6A1C60D-F777-42FD-B5F8-C91F98EFBBAD}" type="slidenum">
              <a:rPr lang="zh-TW" altLang="en-US" smtClean="0"/>
              <a:pPr>
                <a:defRPr/>
              </a:pPr>
              <a:t>‹#›</a:t>
            </a:fld>
            <a:endParaRPr lang="en-US" altLang="zh-TW"/>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BDC30564-4B7A-4187-BC94-DAAD3BFE6971}" type="slidenum">
              <a:rPr lang="zh-TW" altLang="en-US" smtClean="0"/>
              <a:pPr>
                <a:defRPr/>
              </a:pPr>
              <a:t>‹#›</a:t>
            </a:fld>
            <a:endParaRPr lang="en-US" altLang="zh-TW"/>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CA2FA69E-A587-4844-9E35-478C32293DD6}" type="slidenum">
              <a:rPr lang="zh-TW" altLang="en-US" smtClean="0"/>
              <a:pPr>
                <a:defRPr/>
              </a:pPr>
              <a:t>‹#›</a:t>
            </a:fld>
            <a:endParaRPr lang="en-US" altLang="zh-TW"/>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7C03D79B-536F-4A27-9BD2-A61B6B92A11B}" type="slidenum">
              <a:rPr lang="zh-TW" altLang="en-US" smtClean="0"/>
              <a:pPr>
                <a:defRPr/>
              </a:pPr>
              <a:t>‹#›</a:t>
            </a:fld>
            <a:endParaRPr lang="en-US" altLang="zh-TW"/>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3F68C683-953E-4600-B5F0-D14120911CA7}" type="slidenum">
              <a:rPr lang="zh-TW" altLang="en-US" smtClean="0"/>
              <a:pPr>
                <a:defRPr/>
              </a:pPr>
              <a:t>‹#›</a:t>
            </a:fld>
            <a:endParaRPr lang="en-US" altLang="zh-TW"/>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74E0FC12-AC33-4878-9A06-8257C195CA00}" type="slidenum">
              <a:rPr lang="zh-TW" altLang="en-US" smtClean="0"/>
              <a:pPr>
                <a:defRPr/>
              </a:pPr>
              <a:t>‹#›</a:t>
            </a:fld>
            <a:endParaRPr lang="en-US" altLang="zh-TW"/>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8355CBE4-7E14-42A6-97E7-AF15B463F443}" type="slidenum">
              <a:rPr lang="zh-TW" altLang="en-US" smtClean="0"/>
              <a:pPr>
                <a:defRPr/>
              </a:pPr>
              <a:t>‹#›</a:t>
            </a:fld>
            <a:endParaRPr lang="en-US" altLang="zh-TW"/>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ltLang="zh-TW"/>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ltLang="zh-TW"/>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74DF57D0-76D5-4813-A845-0D78061B3DF2}" type="slidenum">
              <a:rPr lang="zh-TW" altLang="en-US" smtClean="0"/>
              <a:pPr>
                <a:defRPr/>
              </a:pPr>
              <a:t>‹#›</a:t>
            </a:fld>
            <a:endParaRPr lang="en-US" altLang="zh-TW"/>
          </a:p>
        </p:txBody>
      </p:sp>
    </p:spTree>
  </p:cSld>
  <p:clrMap bg1="dk1" tx1="lt1" bg2="dk2" tx2="lt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ransition spd="slow">
    <p:fade/>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studentpharmacistdesk.com/wp-content/uploads/2011/03/traditionalhealthcaremodel.jp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www.studentpharmacistdesk.com/wp-content/uploads/2011/03/newhealthcaremodel.jpg" TargetMode="Externa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357158"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99592" y="4509120"/>
            <a:ext cx="7851648" cy="1152128"/>
          </a:xfrm>
        </p:spPr>
        <p:txBody>
          <a:bodyPr>
            <a:normAutofit/>
          </a:bodyPr>
          <a:lstStyle/>
          <a:p>
            <a:pPr algn="r"/>
            <a:r>
              <a:rPr lang="en-US" sz="2800" cap="none" dirty="0" smtClean="0">
                <a:solidFill>
                  <a:schemeClr val="tx1"/>
                </a:solidFill>
              </a:rPr>
              <a:t>Dr.</a:t>
            </a:r>
            <a:r>
              <a:rPr lang="id-ID" sz="2800" cap="none" dirty="0" smtClean="0">
                <a:solidFill>
                  <a:schemeClr val="tx1"/>
                </a:solidFill>
              </a:rPr>
              <a:t> Rokiah </a:t>
            </a:r>
            <a:r>
              <a:rPr lang="id-ID" sz="2800" cap="none" dirty="0" smtClean="0">
                <a:solidFill>
                  <a:schemeClr val="tx1"/>
                </a:solidFill>
              </a:rPr>
              <a:t>Kusumapradja,SKM</a:t>
            </a:r>
            <a:r>
              <a:rPr lang="id-ID" sz="2800" cap="none" dirty="0" smtClean="0">
                <a:solidFill>
                  <a:schemeClr val="tx1"/>
                </a:solidFill>
              </a:rPr>
              <a:t>, MHA</a:t>
            </a:r>
            <a:endParaRPr lang="en-US" sz="2800" cap="none" dirty="0">
              <a:solidFill>
                <a:schemeClr val="tx1"/>
              </a:solidFill>
            </a:endParaRPr>
          </a:p>
        </p:txBody>
      </p:sp>
      <p:sp>
        <p:nvSpPr>
          <p:cNvPr id="3" name="Subtitle 2"/>
          <p:cNvSpPr>
            <a:spLocks noGrp="1"/>
          </p:cNvSpPr>
          <p:nvPr>
            <p:ph type="subTitle" idx="1"/>
          </p:nvPr>
        </p:nvSpPr>
        <p:spPr>
          <a:xfrm>
            <a:off x="914400" y="980728"/>
            <a:ext cx="8153400" cy="2291716"/>
          </a:xfrm>
        </p:spPr>
        <p:txBody>
          <a:bodyPr>
            <a:noAutofit/>
          </a:bodyPr>
          <a:lstStyle/>
          <a:p>
            <a:pPr algn="ctr"/>
            <a:r>
              <a:rPr lang="id-ID" sz="4000" b="1" dirty="0" smtClean="0"/>
              <a:t>Modul 1 </a:t>
            </a:r>
          </a:p>
          <a:p>
            <a:pPr algn="ctr"/>
            <a:r>
              <a:rPr lang="en-US" sz="4000" b="1" dirty="0" smtClean="0"/>
              <a:t>PERUBAHAN </a:t>
            </a:r>
            <a:r>
              <a:rPr lang="en-US" sz="4000" b="1" dirty="0" smtClean="0"/>
              <a:t>PARADIGMA  PADA</a:t>
            </a:r>
          </a:p>
          <a:p>
            <a:pPr algn="ctr"/>
            <a:r>
              <a:rPr lang="en-US" sz="4000" b="1" dirty="0" smtClean="0"/>
              <a:t>STANDAR AKREDITASI </a:t>
            </a:r>
            <a:r>
              <a:rPr lang="id-ID" sz="4000" b="1" dirty="0" smtClean="0"/>
              <a:t>NASIONAL (SNARS 1- 2018 )</a:t>
            </a:r>
            <a:endParaRPr lang="en-US" sz="4000" b="1" dirty="0" smtClean="0"/>
          </a:p>
          <a:p>
            <a:pPr algn="ctr"/>
            <a:r>
              <a:rPr lang="en-US" sz="4000" b="1" dirty="0" smtClean="0"/>
              <a:t> </a:t>
            </a:r>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5"/>
          <p:cNvSpPr>
            <a:spLocks noChangeArrowheads="1"/>
          </p:cNvSpPr>
          <p:nvPr/>
        </p:nvSpPr>
        <p:spPr bwMode="auto">
          <a:xfrm>
            <a:off x="1524000" y="152400"/>
            <a:ext cx="5715000" cy="914400"/>
          </a:xfrm>
          <a:prstGeom prst="rect">
            <a:avLst/>
          </a:prstGeom>
          <a:solidFill>
            <a:srgbClr val="FFFF00"/>
          </a:solidFill>
          <a:ln w="9525">
            <a:noFill/>
            <a:miter lim="800000"/>
            <a:headEnd/>
            <a:tailEnd/>
          </a:ln>
        </p:spPr>
        <p:txBody>
          <a:bodyPr wrap="none" anchor="ctr"/>
          <a:lstStyle/>
          <a:p>
            <a:pPr algn="ctr"/>
            <a:r>
              <a:rPr lang="en-US" sz="4400" dirty="0">
                <a:solidFill>
                  <a:schemeClr val="bg1"/>
                </a:solidFill>
              </a:rPr>
              <a:t>Patient centered care</a:t>
            </a:r>
          </a:p>
        </p:txBody>
      </p:sp>
      <p:sp>
        <p:nvSpPr>
          <p:cNvPr id="20484" name="Text Box 6"/>
          <p:cNvSpPr txBox="1">
            <a:spLocks noChangeArrowheads="1"/>
          </p:cNvSpPr>
          <p:nvPr/>
        </p:nvSpPr>
        <p:spPr bwMode="auto">
          <a:xfrm>
            <a:off x="365125" y="1895475"/>
            <a:ext cx="8397875" cy="519113"/>
          </a:xfrm>
          <a:prstGeom prst="rect">
            <a:avLst/>
          </a:prstGeom>
          <a:noFill/>
          <a:ln w="9525">
            <a:noFill/>
            <a:miter lim="800000"/>
            <a:headEnd/>
            <a:tailEnd/>
          </a:ln>
        </p:spPr>
        <p:txBody>
          <a:bodyPr>
            <a:spAutoFit/>
          </a:bodyPr>
          <a:lstStyle/>
          <a:p>
            <a:pPr algn="ctr"/>
            <a:r>
              <a:rPr lang="en-US" sz="2800"/>
              <a:t>View patients as multi-dimensional</a:t>
            </a:r>
          </a:p>
        </p:txBody>
      </p:sp>
      <p:sp>
        <p:nvSpPr>
          <p:cNvPr id="20485" name="Oval 7"/>
          <p:cNvSpPr>
            <a:spLocks noChangeArrowheads="1"/>
          </p:cNvSpPr>
          <p:nvPr/>
        </p:nvSpPr>
        <p:spPr bwMode="auto">
          <a:xfrm>
            <a:off x="2667000" y="3124200"/>
            <a:ext cx="3505200" cy="3124200"/>
          </a:xfrm>
          <a:prstGeom prst="ellipse">
            <a:avLst/>
          </a:prstGeom>
          <a:noFill/>
          <a:ln w="57150">
            <a:solidFill>
              <a:srgbClr val="7A9DF6"/>
            </a:solidFill>
            <a:round/>
            <a:headEnd/>
            <a:tailEnd/>
          </a:ln>
        </p:spPr>
        <p:txBody>
          <a:bodyPr wrap="none" anchor="ctr"/>
          <a:lstStyle/>
          <a:p>
            <a:endParaRPr lang="id-ID"/>
          </a:p>
        </p:txBody>
      </p:sp>
      <p:sp>
        <p:nvSpPr>
          <p:cNvPr id="20486" name="Rectangle 8"/>
          <p:cNvSpPr>
            <a:spLocks noChangeArrowheads="1"/>
          </p:cNvSpPr>
          <p:nvPr/>
        </p:nvSpPr>
        <p:spPr bwMode="auto">
          <a:xfrm>
            <a:off x="3505200" y="2895600"/>
            <a:ext cx="1981200" cy="685800"/>
          </a:xfrm>
          <a:prstGeom prst="rect">
            <a:avLst/>
          </a:prstGeom>
          <a:solidFill>
            <a:schemeClr val="accent1"/>
          </a:solidFill>
          <a:ln w="9525">
            <a:noFill/>
            <a:miter lim="800000"/>
            <a:headEnd/>
            <a:tailEnd/>
          </a:ln>
        </p:spPr>
        <p:txBody>
          <a:bodyPr wrap="none" anchor="ctr"/>
          <a:lstStyle/>
          <a:p>
            <a:pPr algn="ctr"/>
            <a:r>
              <a:rPr lang="en-US" sz="3200">
                <a:solidFill>
                  <a:schemeClr val="tx2"/>
                </a:solidFill>
              </a:rPr>
              <a:t> </a:t>
            </a:r>
            <a:r>
              <a:rPr lang="en-US" sz="3200"/>
              <a:t>body</a:t>
            </a:r>
          </a:p>
        </p:txBody>
      </p:sp>
      <p:sp>
        <p:nvSpPr>
          <p:cNvPr id="20487" name="Rectangle 9"/>
          <p:cNvSpPr>
            <a:spLocks noChangeArrowheads="1"/>
          </p:cNvSpPr>
          <p:nvPr/>
        </p:nvSpPr>
        <p:spPr bwMode="auto">
          <a:xfrm>
            <a:off x="1752600" y="4800600"/>
            <a:ext cx="1828800" cy="685800"/>
          </a:xfrm>
          <a:prstGeom prst="rect">
            <a:avLst/>
          </a:prstGeom>
          <a:solidFill>
            <a:srgbClr val="F292EB"/>
          </a:solidFill>
          <a:ln w="9525">
            <a:noFill/>
            <a:miter lim="800000"/>
            <a:headEnd/>
            <a:tailEnd/>
          </a:ln>
        </p:spPr>
        <p:txBody>
          <a:bodyPr wrap="none" anchor="ctr"/>
          <a:lstStyle/>
          <a:p>
            <a:pPr algn="ctr"/>
            <a:r>
              <a:rPr lang="en-US" sz="3200">
                <a:solidFill>
                  <a:srgbClr val="000000"/>
                </a:solidFill>
              </a:rPr>
              <a:t>mind</a:t>
            </a:r>
          </a:p>
        </p:txBody>
      </p:sp>
      <p:sp>
        <p:nvSpPr>
          <p:cNvPr id="20488" name="Rectangle 10"/>
          <p:cNvSpPr>
            <a:spLocks noChangeArrowheads="1"/>
          </p:cNvSpPr>
          <p:nvPr/>
        </p:nvSpPr>
        <p:spPr bwMode="auto">
          <a:xfrm>
            <a:off x="5257800" y="4800600"/>
            <a:ext cx="1981200" cy="609600"/>
          </a:xfrm>
          <a:prstGeom prst="rect">
            <a:avLst/>
          </a:prstGeom>
          <a:solidFill>
            <a:srgbClr val="FFFF00"/>
          </a:solidFill>
          <a:ln w="9525">
            <a:noFill/>
            <a:miter lim="800000"/>
            <a:headEnd/>
            <a:tailEnd/>
          </a:ln>
        </p:spPr>
        <p:txBody>
          <a:bodyPr wrap="none" anchor="ctr"/>
          <a:lstStyle/>
          <a:p>
            <a:pPr algn="ctr"/>
            <a:r>
              <a:rPr lang="en-US" sz="3200">
                <a:solidFill>
                  <a:srgbClr val="000000"/>
                </a:solidFill>
              </a:rPr>
              <a:t>spirit</a:t>
            </a:r>
          </a:p>
        </p:txBody>
      </p:sp>
      <p:sp>
        <p:nvSpPr>
          <p:cNvPr id="20489" name="Text Box 11"/>
          <p:cNvSpPr txBox="1">
            <a:spLocks noChangeArrowheads="1"/>
          </p:cNvSpPr>
          <p:nvPr/>
        </p:nvSpPr>
        <p:spPr bwMode="auto">
          <a:xfrm>
            <a:off x="3505200" y="4114800"/>
            <a:ext cx="2008188" cy="523875"/>
          </a:xfrm>
          <a:prstGeom prst="rect">
            <a:avLst/>
          </a:prstGeom>
          <a:noFill/>
          <a:ln w="9525">
            <a:noFill/>
            <a:miter lim="800000"/>
            <a:headEnd/>
            <a:tailEnd/>
          </a:ln>
        </p:spPr>
        <p:txBody>
          <a:bodyPr wrap="none">
            <a:spAutoFit/>
          </a:bodyPr>
          <a:lstStyle/>
          <a:p>
            <a:r>
              <a:rPr lang="en-US" sz="2800" i="1"/>
              <a:t>connection</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458" name="AutoShape 2"/>
          <p:cNvCxnSpPr>
            <a:cxnSpLocks noChangeShapeType="1"/>
          </p:cNvCxnSpPr>
          <p:nvPr/>
        </p:nvCxnSpPr>
        <p:spPr bwMode="auto">
          <a:xfrm>
            <a:off x="228600" y="212725"/>
            <a:ext cx="0" cy="0"/>
          </a:xfrm>
          <a:prstGeom prst="straightConnector1">
            <a:avLst/>
          </a:prstGeom>
          <a:noFill/>
          <a:ln w="31750">
            <a:solidFill>
              <a:schemeClr val="tx1"/>
            </a:solidFill>
            <a:round/>
            <a:headEnd/>
            <a:tailEnd/>
          </a:ln>
        </p:spPr>
      </p:cxnSp>
      <p:sp>
        <p:nvSpPr>
          <p:cNvPr id="19459" name="Slide Number Placeholder 12"/>
          <p:cNvSpPr>
            <a:spLocks noGrp="1"/>
          </p:cNvSpPr>
          <p:nvPr>
            <p:ph type="sldNum" sz="quarter" idx="12"/>
          </p:nvPr>
        </p:nvSpPr>
        <p:spPr bwMode="auto">
          <a:xfrm>
            <a:off x="6553200" y="6356350"/>
            <a:ext cx="2133600" cy="365125"/>
          </a:xfrm>
          <a:noFill/>
          <a:ln>
            <a:miter lim="800000"/>
            <a:headEnd/>
            <a:tailEnd/>
          </a:ln>
        </p:spPr>
        <p:txBody>
          <a:bodyPr wrap="square" lIns="82479" tIns="41239" rIns="82479" bIns="41239" numCol="1" anchorCtr="0" compatLnSpc="1">
            <a:prstTxWarp prst="textNoShape">
              <a:avLst/>
            </a:prstTxWarp>
          </a:bodyPr>
          <a:lstStyle/>
          <a:p>
            <a:pPr algn="r" eaLnBrk="0" hangingPunct="0"/>
            <a:fld id="{9B4428C2-D1AA-46D4-9D74-300740697227}" type="slidenum">
              <a:rPr lang="en-US" sz="1400" smtClean="0"/>
              <a:pPr algn="r" eaLnBrk="0" hangingPunct="0"/>
              <a:t>11</a:t>
            </a:fld>
            <a:endParaRPr lang="en-US" sz="1400" smtClean="0"/>
          </a:p>
        </p:txBody>
      </p:sp>
      <p:pic>
        <p:nvPicPr>
          <p:cNvPr id="19460" name="Picture 3" descr="http://www.studentpharmacistdesk.com/wp-content/uploads/2011/03/traditionalhealthcaremodel.jpg">
            <a:hlinkClick r:id="rId3"/>
          </p:cNvPr>
          <p:cNvPicPr>
            <a:picLocks noChangeAspect="1" noChangeArrowheads="1"/>
          </p:cNvPicPr>
          <p:nvPr/>
        </p:nvPicPr>
        <p:blipFill>
          <a:blip r:embed="rId4" cstate="print"/>
          <a:srcRect/>
          <a:stretch>
            <a:fillRect/>
          </a:stretch>
        </p:blipFill>
        <p:spPr bwMode="auto">
          <a:xfrm>
            <a:off x="4105275" y="0"/>
            <a:ext cx="5038725" cy="3257550"/>
          </a:xfrm>
          <a:prstGeom prst="rect">
            <a:avLst/>
          </a:prstGeom>
          <a:noFill/>
          <a:ln w="9525">
            <a:noFill/>
            <a:miter lim="800000"/>
            <a:headEnd/>
            <a:tailEnd/>
          </a:ln>
        </p:spPr>
      </p:pic>
      <p:pic>
        <p:nvPicPr>
          <p:cNvPr id="19461" name="Picture 4" descr="http://www.studentpharmacistdesk.com/wp-content/uploads/2011/03/newhealthcaremodel.jpg">
            <a:hlinkClick r:id="rId5"/>
          </p:cNvPr>
          <p:cNvPicPr>
            <a:picLocks noChangeAspect="1" noChangeArrowheads="1"/>
          </p:cNvPicPr>
          <p:nvPr/>
        </p:nvPicPr>
        <p:blipFill>
          <a:blip r:embed="rId6" cstate="print"/>
          <a:srcRect/>
          <a:stretch>
            <a:fillRect/>
          </a:stretch>
        </p:blipFill>
        <p:spPr bwMode="auto">
          <a:xfrm>
            <a:off x="4191000" y="3500438"/>
            <a:ext cx="4953000" cy="3357562"/>
          </a:xfrm>
          <a:prstGeom prst="rect">
            <a:avLst/>
          </a:prstGeom>
          <a:noFill/>
          <a:ln w="9525">
            <a:noFill/>
            <a:miter lim="800000"/>
            <a:headEnd/>
            <a:tailEnd/>
          </a:ln>
        </p:spPr>
      </p:pic>
      <p:sp>
        <p:nvSpPr>
          <p:cNvPr id="19462" name="Rectangle 1"/>
          <p:cNvSpPr>
            <a:spLocks noChangeArrowheads="1"/>
          </p:cNvSpPr>
          <p:nvPr/>
        </p:nvSpPr>
        <p:spPr bwMode="auto">
          <a:xfrm>
            <a:off x="0" y="0"/>
            <a:ext cx="4343400" cy="1970088"/>
          </a:xfrm>
          <a:prstGeom prst="rect">
            <a:avLst/>
          </a:prstGeom>
          <a:solidFill>
            <a:srgbClr val="800000"/>
          </a:solidFill>
          <a:ln w="19050">
            <a:solidFill>
              <a:schemeClr val="bg1"/>
            </a:solidFill>
            <a:miter lim="800000"/>
            <a:headEnd/>
            <a:tailEnd/>
          </a:ln>
        </p:spPr>
        <p:txBody>
          <a:bodyPr wrap="square">
            <a:spAutoFit/>
          </a:bodyPr>
          <a:lstStyle/>
          <a:p>
            <a:pPr>
              <a:buFont typeface="Wingdings" pitchFamily="2" charset="2"/>
              <a:buChar char="q"/>
            </a:pPr>
            <a:r>
              <a:rPr lang="id-ID" sz="2200" b="1">
                <a:latin typeface="Arial Narrow" pitchFamily="34" charset="0"/>
              </a:rPr>
              <a:t> </a:t>
            </a:r>
            <a:r>
              <a:rPr lang="id-ID" sz="2800" b="1">
                <a:latin typeface="Arial Narrow" pitchFamily="34" charset="0"/>
              </a:rPr>
              <a:t>Pada </a:t>
            </a:r>
            <a:r>
              <a:rPr lang="id-ID" sz="2800" b="1" u="sng">
                <a:solidFill>
                  <a:srgbClr val="66FF33"/>
                </a:solidFill>
                <a:latin typeface="Arial Narrow" pitchFamily="34" charset="0"/>
              </a:rPr>
              <a:t>Model tradisional</a:t>
            </a:r>
            <a:r>
              <a:rPr lang="id-ID" sz="2800" b="1" u="sng">
                <a:latin typeface="Arial Narrow" pitchFamily="34" charset="0"/>
              </a:rPr>
              <a:t> </a:t>
            </a:r>
            <a:r>
              <a:rPr lang="id-ID" sz="2800" b="1">
                <a:latin typeface="Arial Narrow" pitchFamily="34" charset="0"/>
              </a:rPr>
              <a:t>dalam yan kes</a:t>
            </a:r>
            <a:r>
              <a:rPr lang="id-ID" sz="2800" b="1">
                <a:solidFill>
                  <a:srgbClr val="66FF33"/>
                </a:solidFill>
                <a:latin typeface="Arial Narrow" pitchFamily="34" charset="0"/>
              </a:rPr>
              <a:t>, </a:t>
            </a:r>
            <a:r>
              <a:rPr lang="id-ID" sz="2800" b="1" u="sng">
                <a:solidFill>
                  <a:srgbClr val="66FF33"/>
                </a:solidFill>
                <a:latin typeface="Arial Narrow" pitchFamily="34" charset="0"/>
              </a:rPr>
              <a:t>dokter</a:t>
            </a:r>
            <a:r>
              <a:rPr lang="id-ID" sz="2800" b="1">
                <a:solidFill>
                  <a:srgbClr val="66FF33"/>
                </a:solidFill>
                <a:latin typeface="Arial Narrow" pitchFamily="34" charset="0"/>
              </a:rPr>
              <a:t> merupakan </a:t>
            </a:r>
            <a:r>
              <a:rPr lang="id-ID" sz="2800" b="1" u="sng">
                <a:solidFill>
                  <a:srgbClr val="66FF33"/>
                </a:solidFill>
                <a:latin typeface="Arial Narrow" pitchFamily="34" charset="0"/>
              </a:rPr>
              <a:t>unit sentral/ pusat</a:t>
            </a:r>
            <a:r>
              <a:rPr lang="id-ID" sz="2800" b="1">
                <a:latin typeface="Arial Narrow" pitchFamily="34" charset="0"/>
              </a:rPr>
              <a:t> dalam model yan kes</a:t>
            </a:r>
          </a:p>
          <a:p>
            <a:endParaRPr lang="id-ID" sz="1000" b="1">
              <a:latin typeface="Arial Narrow" pitchFamily="34" charset="0"/>
            </a:endParaRPr>
          </a:p>
        </p:txBody>
      </p:sp>
      <p:sp>
        <p:nvSpPr>
          <p:cNvPr id="2" name="Down Arrow 1"/>
          <p:cNvSpPr/>
          <p:nvPr/>
        </p:nvSpPr>
        <p:spPr>
          <a:xfrm>
            <a:off x="6019800" y="2809875"/>
            <a:ext cx="1066800" cy="763588"/>
          </a:xfrm>
          <a:prstGeom prst="downArrow">
            <a:avLst/>
          </a:prstGeom>
          <a:solidFill>
            <a:srgbClr val="99FF33"/>
          </a:solid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9464" name="Rectangle 1"/>
          <p:cNvSpPr>
            <a:spLocks noChangeArrowheads="1"/>
          </p:cNvSpPr>
          <p:nvPr/>
        </p:nvSpPr>
        <p:spPr bwMode="auto">
          <a:xfrm>
            <a:off x="0" y="1828800"/>
            <a:ext cx="4343400" cy="5140325"/>
          </a:xfrm>
          <a:prstGeom prst="rect">
            <a:avLst/>
          </a:prstGeom>
          <a:solidFill>
            <a:srgbClr val="003300"/>
          </a:solidFill>
          <a:ln w="19050">
            <a:solidFill>
              <a:schemeClr val="bg1"/>
            </a:solidFill>
            <a:miter lim="800000"/>
            <a:headEnd/>
            <a:tailEnd/>
          </a:ln>
        </p:spPr>
        <p:txBody>
          <a:bodyPr wrap="square">
            <a:spAutoFit/>
          </a:bodyPr>
          <a:lstStyle/>
          <a:p>
            <a:pPr>
              <a:buFont typeface="Wingdings" pitchFamily="2" charset="2"/>
              <a:buChar char="q"/>
            </a:pPr>
            <a:r>
              <a:rPr lang="id-ID" sz="2400" b="1">
                <a:latin typeface="Arial Narrow" pitchFamily="34" charset="0"/>
              </a:rPr>
              <a:t>Pedekatan yg lebih modern dlm yan kes sekarang, diterapkan dgn cepat  di banyak RS di seluruh dunia, model tim interdisiplin :</a:t>
            </a:r>
          </a:p>
          <a:p>
            <a:r>
              <a:rPr lang="id-ID" sz="2400" b="1">
                <a:latin typeface="Arial Narrow" pitchFamily="34" charset="0"/>
                <a:sym typeface="Wingdings" pitchFamily="2" charset="2"/>
              </a:rPr>
              <a:t></a:t>
            </a:r>
            <a:r>
              <a:rPr lang="id-ID" sz="2400" b="1">
                <a:latin typeface="Arial Narrow" pitchFamily="34" charset="0"/>
              </a:rPr>
              <a:t> model ini telah menggeser semua PPK menjadi disekitar pasien</a:t>
            </a:r>
          </a:p>
          <a:p>
            <a:r>
              <a:rPr lang="id-ID" sz="2400" b="1">
                <a:latin typeface="Arial Narrow" pitchFamily="34" charset="0"/>
                <a:sym typeface="Wingdings" pitchFamily="2" charset="2"/>
              </a:rPr>
              <a:t></a:t>
            </a:r>
            <a:r>
              <a:rPr lang="id-ID" sz="2400" b="1">
                <a:latin typeface="Arial Narrow" pitchFamily="34" charset="0"/>
              </a:rPr>
              <a:t> berfokus pada PCC</a:t>
            </a:r>
          </a:p>
          <a:p>
            <a:r>
              <a:rPr lang="id-ID" sz="2400" b="1">
                <a:latin typeface="Arial Narrow" pitchFamily="34" charset="0"/>
                <a:sym typeface="Wingdings" pitchFamily="2" charset="2"/>
              </a:rPr>
              <a:t></a:t>
            </a:r>
            <a:r>
              <a:rPr lang="id-ID" sz="2400" b="1">
                <a:latin typeface="Arial Narrow" pitchFamily="34" charset="0"/>
              </a:rPr>
              <a:t> Sbg tambahan</a:t>
            </a:r>
            <a:r>
              <a:rPr lang="id-ID" sz="2800" b="1">
                <a:solidFill>
                  <a:srgbClr val="66FF33"/>
                </a:solidFill>
                <a:latin typeface="Arial Narrow" pitchFamily="34" charset="0"/>
              </a:rPr>
              <a:t>, semua profesi sama pentingnya bila tiba pada kontribusi setiap profesional </a:t>
            </a:r>
            <a:r>
              <a:rPr lang="id-ID" sz="2400" b="1">
                <a:latin typeface="Arial Narrow" pitchFamily="34" charset="0"/>
              </a:rPr>
              <a:t>yan kes tthd pasien dan tim</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22" name="AutoShape 2"/>
          <p:cNvCxnSpPr>
            <a:cxnSpLocks noChangeShapeType="1"/>
          </p:cNvCxnSpPr>
          <p:nvPr/>
        </p:nvCxnSpPr>
        <p:spPr bwMode="auto">
          <a:xfrm>
            <a:off x="2128838" y="1619250"/>
            <a:ext cx="0" cy="0"/>
          </a:xfrm>
          <a:prstGeom prst="straightConnector1">
            <a:avLst/>
          </a:prstGeom>
          <a:noFill/>
          <a:ln w="31750">
            <a:solidFill>
              <a:schemeClr val="tx1"/>
            </a:solidFill>
            <a:round/>
            <a:headEnd/>
            <a:tailEnd/>
          </a:ln>
        </p:spPr>
      </p:cxnSp>
      <p:sp>
        <p:nvSpPr>
          <p:cNvPr id="3" name="Rounded Rectangle 2"/>
          <p:cNvSpPr/>
          <p:nvPr/>
        </p:nvSpPr>
        <p:spPr>
          <a:xfrm>
            <a:off x="1062038" y="889000"/>
            <a:ext cx="7075487" cy="3548063"/>
          </a:xfrm>
          <a:prstGeom prst="roundRect">
            <a:avLst/>
          </a:prstGeom>
          <a:solidFill>
            <a:srgbClr val="DFFF85"/>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29" name="Oval 28"/>
          <p:cNvSpPr/>
          <p:nvPr/>
        </p:nvSpPr>
        <p:spPr>
          <a:xfrm>
            <a:off x="5014913" y="2260600"/>
            <a:ext cx="1255712" cy="114458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725" name="TextBox 29"/>
          <p:cNvSpPr txBox="1">
            <a:spLocks noChangeArrowheads="1"/>
          </p:cNvSpPr>
          <p:nvPr/>
        </p:nvSpPr>
        <p:spPr bwMode="auto">
          <a:xfrm>
            <a:off x="5002213" y="2506663"/>
            <a:ext cx="1323975" cy="677862"/>
          </a:xfrm>
          <a:prstGeom prst="rect">
            <a:avLst/>
          </a:prstGeom>
          <a:noFill/>
          <a:ln w="9525">
            <a:noFill/>
            <a:miter lim="800000"/>
            <a:headEnd/>
            <a:tailEnd/>
          </a:ln>
        </p:spPr>
        <p:txBody>
          <a:bodyPr wrap="none">
            <a:spAutoFit/>
          </a:bodyPr>
          <a:lstStyle/>
          <a:p>
            <a:pPr algn="ctr"/>
            <a:r>
              <a:rPr lang="en-US" sz="2000" b="1">
                <a:solidFill>
                  <a:srgbClr val="FFFFFF"/>
                </a:solidFill>
                <a:latin typeface="Arial Black" pitchFamily="34" charset="0"/>
              </a:rPr>
              <a:t>Pasien</a:t>
            </a:r>
            <a:r>
              <a:rPr lang="en-US" b="1">
                <a:solidFill>
                  <a:srgbClr val="FFFFFF"/>
                </a:solidFill>
                <a:latin typeface="Arial Black" pitchFamily="34" charset="0"/>
              </a:rPr>
              <a:t>,</a:t>
            </a:r>
          </a:p>
          <a:p>
            <a:pPr algn="ctr"/>
            <a:r>
              <a:rPr lang="en-US" b="1">
                <a:solidFill>
                  <a:srgbClr val="FFFFFF"/>
                </a:solidFill>
                <a:latin typeface="Arial Black" pitchFamily="34" charset="0"/>
              </a:rPr>
              <a:t>Keluarga</a:t>
            </a:r>
          </a:p>
        </p:txBody>
      </p:sp>
      <p:sp>
        <p:nvSpPr>
          <p:cNvPr id="32" name="Oval 31"/>
          <p:cNvSpPr/>
          <p:nvPr/>
        </p:nvSpPr>
        <p:spPr>
          <a:xfrm>
            <a:off x="4227513" y="1460500"/>
            <a:ext cx="2782887" cy="2630488"/>
          </a:xfrm>
          <a:prstGeom prst="ellipse">
            <a:avLst/>
          </a:prstGeom>
          <a:noFill/>
          <a:ln w="63500">
            <a:solidFill>
              <a:srgbClr val="0000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6600"/>
              </a:solidFill>
            </a:endParaRPr>
          </a:p>
        </p:txBody>
      </p:sp>
      <p:sp>
        <p:nvSpPr>
          <p:cNvPr id="31" name="Oval 30"/>
          <p:cNvSpPr/>
          <p:nvPr/>
        </p:nvSpPr>
        <p:spPr>
          <a:xfrm>
            <a:off x="3579813" y="2371725"/>
            <a:ext cx="1055687" cy="581025"/>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8" name="Oval 17"/>
          <p:cNvSpPr/>
          <p:nvPr/>
        </p:nvSpPr>
        <p:spPr>
          <a:xfrm>
            <a:off x="3935413" y="1566863"/>
            <a:ext cx="955675" cy="59055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729" name="TextBox 24"/>
          <p:cNvSpPr txBox="1">
            <a:spLocks noChangeArrowheads="1"/>
          </p:cNvSpPr>
          <p:nvPr/>
        </p:nvSpPr>
        <p:spPr bwMode="auto">
          <a:xfrm>
            <a:off x="3667125" y="2338388"/>
            <a:ext cx="858838" cy="584200"/>
          </a:xfrm>
          <a:prstGeom prst="rect">
            <a:avLst/>
          </a:prstGeom>
          <a:noFill/>
          <a:ln w="9525">
            <a:noFill/>
            <a:miter lim="800000"/>
            <a:headEnd/>
            <a:tailEnd/>
          </a:ln>
        </p:spPr>
        <p:txBody>
          <a:bodyPr wrap="none">
            <a:spAutoFit/>
          </a:bodyPr>
          <a:lstStyle/>
          <a:p>
            <a:pPr algn="ctr" eaLnBrk="1" hangingPunct="1"/>
            <a:r>
              <a:rPr lang="en-US" sz="1600" b="1">
                <a:solidFill>
                  <a:srgbClr val="FFFFFF"/>
                </a:solidFill>
                <a:latin typeface="Arial" pitchFamily="34" charset="0"/>
                <a:cs typeface="Arial" pitchFamily="34" charset="0"/>
              </a:rPr>
              <a:t>Fisio</a:t>
            </a:r>
          </a:p>
          <a:p>
            <a:pPr algn="ctr" eaLnBrk="1" hangingPunct="1"/>
            <a:r>
              <a:rPr lang="en-US" sz="1600" b="1">
                <a:solidFill>
                  <a:srgbClr val="FFFFFF"/>
                </a:solidFill>
                <a:latin typeface="Arial" pitchFamily="34" charset="0"/>
                <a:cs typeface="Arial" pitchFamily="34" charset="0"/>
              </a:rPr>
              <a:t>terapis</a:t>
            </a:r>
          </a:p>
        </p:txBody>
      </p:sp>
      <p:sp>
        <p:nvSpPr>
          <p:cNvPr id="19" name="Oval 18"/>
          <p:cNvSpPr/>
          <p:nvPr/>
        </p:nvSpPr>
        <p:spPr>
          <a:xfrm>
            <a:off x="5108575" y="1069975"/>
            <a:ext cx="968375" cy="928688"/>
          </a:xfrm>
          <a:prstGeom prst="ellipse">
            <a:avLst/>
          </a:prstGeom>
          <a:solidFill>
            <a:srgbClr val="800000"/>
          </a:solidFill>
          <a:ln w="508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731" name="TextBox 15"/>
          <p:cNvSpPr txBox="1">
            <a:spLocks noChangeArrowheads="1"/>
          </p:cNvSpPr>
          <p:nvPr/>
        </p:nvSpPr>
        <p:spPr bwMode="auto">
          <a:xfrm>
            <a:off x="3913188" y="1679575"/>
            <a:ext cx="911225" cy="369888"/>
          </a:xfrm>
          <a:prstGeom prst="rect">
            <a:avLst/>
          </a:prstGeom>
          <a:noFill/>
          <a:ln w="9525">
            <a:noFill/>
            <a:miter lim="800000"/>
            <a:headEnd/>
            <a:tailEnd/>
          </a:ln>
        </p:spPr>
        <p:txBody>
          <a:bodyPr wrap="none">
            <a:spAutoFit/>
          </a:bodyPr>
          <a:lstStyle/>
          <a:p>
            <a:pPr eaLnBrk="1" hangingPunct="1"/>
            <a:r>
              <a:rPr lang="en-US" b="1">
                <a:solidFill>
                  <a:srgbClr val="FFFFFF"/>
                </a:solidFill>
                <a:latin typeface="Arial Narrow" pitchFamily="34" charset="0"/>
                <a:cs typeface="Arial" pitchFamily="34" charset="0"/>
              </a:rPr>
              <a:t>Perawat</a:t>
            </a:r>
          </a:p>
        </p:txBody>
      </p:sp>
      <p:sp>
        <p:nvSpPr>
          <p:cNvPr id="20" name="Oval 19"/>
          <p:cNvSpPr/>
          <p:nvPr/>
        </p:nvSpPr>
        <p:spPr>
          <a:xfrm>
            <a:off x="6272213" y="1543050"/>
            <a:ext cx="965200" cy="639763"/>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733" name="TextBox 22"/>
          <p:cNvSpPr txBox="1">
            <a:spLocks noChangeArrowheads="1"/>
          </p:cNvSpPr>
          <p:nvPr/>
        </p:nvSpPr>
        <p:spPr bwMode="auto">
          <a:xfrm>
            <a:off x="6240463" y="1697038"/>
            <a:ext cx="1004887" cy="368300"/>
          </a:xfrm>
          <a:prstGeom prst="rect">
            <a:avLst/>
          </a:prstGeom>
          <a:noFill/>
          <a:ln w="9525">
            <a:noFill/>
            <a:miter lim="800000"/>
            <a:headEnd/>
            <a:tailEnd/>
          </a:ln>
        </p:spPr>
        <p:txBody>
          <a:bodyPr wrap="none">
            <a:spAutoFit/>
          </a:bodyPr>
          <a:lstStyle/>
          <a:p>
            <a:pPr eaLnBrk="1" hangingPunct="1"/>
            <a:r>
              <a:rPr lang="en-US" b="1">
                <a:solidFill>
                  <a:srgbClr val="FFFFFF"/>
                </a:solidFill>
                <a:latin typeface="Arial Narrow" pitchFamily="34" charset="0"/>
                <a:cs typeface="Arial" pitchFamily="34" charset="0"/>
              </a:rPr>
              <a:t>Apoteker</a:t>
            </a:r>
          </a:p>
        </p:txBody>
      </p:sp>
      <p:sp>
        <p:nvSpPr>
          <p:cNvPr id="22" name="Oval 21"/>
          <p:cNvSpPr/>
          <p:nvPr/>
        </p:nvSpPr>
        <p:spPr>
          <a:xfrm>
            <a:off x="6696075" y="2308225"/>
            <a:ext cx="785813" cy="7239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735" name="TextBox 25"/>
          <p:cNvSpPr txBox="1">
            <a:spLocks noChangeArrowheads="1"/>
          </p:cNvSpPr>
          <p:nvPr/>
        </p:nvSpPr>
        <p:spPr bwMode="auto">
          <a:xfrm>
            <a:off x="6686550" y="2308225"/>
            <a:ext cx="754063" cy="646113"/>
          </a:xfrm>
          <a:prstGeom prst="rect">
            <a:avLst/>
          </a:prstGeom>
          <a:noFill/>
          <a:ln w="9525">
            <a:noFill/>
            <a:miter lim="800000"/>
            <a:headEnd/>
            <a:tailEnd/>
          </a:ln>
        </p:spPr>
        <p:txBody>
          <a:bodyPr>
            <a:spAutoFit/>
          </a:bodyPr>
          <a:lstStyle/>
          <a:p>
            <a:pPr algn="ctr" eaLnBrk="1" hangingPunct="1"/>
            <a:r>
              <a:rPr lang="en-US" b="1">
                <a:solidFill>
                  <a:srgbClr val="FFFFFF"/>
                </a:solidFill>
                <a:latin typeface="Arial Narrow" pitchFamily="34" charset="0"/>
                <a:cs typeface="Arial" pitchFamily="34" charset="0"/>
              </a:rPr>
              <a:t>Ahli</a:t>
            </a:r>
          </a:p>
          <a:p>
            <a:pPr algn="ctr" eaLnBrk="1" hangingPunct="1"/>
            <a:r>
              <a:rPr lang="en-US" b="1">
                <a:solidFill>
                  <a:srgbClr val="FFFFFF"/>
                </a:solidFill>
                <a:latin typeface="Arial Narrow" pitchFamily="34" charset="0"/>
                <a:cs typeface="Arial" pitchFamily="34" charset="0"/>
              </a:rPr>
              <a:t>Gizi</a:t>
            </a:r>
          </a:p>
        </p:txBody>
      </p:sp>
      <p:sp>
        <p:nvSpPr>
          <p:cNvPr id="15" name="Oval 14"/>
          <p:cNvSpPr/>
          <p:nvPr/>
        </p:nvSpPr>
        <p:spPr>
          <a:xfrm>
            <a:off x="6367463" y="3348038"/>
            <a:ext cx="995362" cy="538162"/>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7" name="Oval 26"/>
          <p:cNvSpPr/>
          <p:nvPr/>
        </p:nvSpPr>
        <p:spPr>
          <a:xfrm>
            <a:off x="5329238" y="3860800"/>
            <a:ext cx="827087" cy="59690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738" name="TextBox 26"/>
          <p:cNvSpPr txBox="1">
            <a:spLocks noChangeArrowheads="1"/>
          </p:cNvSpPr>
          <p:nvPr/>
        </p:nvSpPr>
        <p:spPr bwMode="auto">
          <a:xfrm>
            <a:off x="6511925" y="3405188"/>
            <a:ext cx="752475" cy="369887"/>
          </a:xfrm>
          <a:prstGeom prst="rect">
            <a:avLst/>
          </a:prstGeom>
          <a:noFill/>
          <a:ln w="9525">
            <a:noFill/>
            <a:miter lim="800000"/>
            <a:headEnd/>
            <a:tailEnd/>
          </a:ln>
        </p:spPr>
        <p:txBody>
          <a:bodyPr wrap="none">
            <a:spAutoFit/>
          </a:bodyPr>
          <a:lstStyle/>
          <a:p>
            <a:pPr algn="ctr" eaLnBrk="1" hangingPunct="1"/>
            <a:r>
              <a:rPr lang="en-US" b="1">
                <a:solidFill>
                  <a:srgbClr val="FFFFFF"/>
                </a:solidFill>
                <a:latin typeface="Arial Narrow" pitchFamily="34" charset="0"/>
                <a:cs typeface="Arial" pitchFamily="34" charset="0"/>
              </a:rPr>
              <a:t>Analis</a:t>
            </a:r>
          </a:p>
        </p:txBody>
      </p:sp>
      <p:sp>
        <p:nvSpPr>
          <p:cNvPr id="17" name="Oval 16"/>
          <p:cNvSpPr/>
          <p:nvPr/>
        </p:nvSpPr>
        <p:spPr>
          <a:xfrm>
            <a:off x="4027488" y="3354388"/>
            <a:ext cx="950912" cy="603250"/>
          </a:xfrm>
          <a:prstGeom prst="ellipse">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0740" name="TextBox 27"/>
          <p:cNvSpPr txBox="1">
            <a:spLocks noChangeArrowheads="1"/>
          </p:cNvSpPr>
          <p:nvPr/>
        </p:nvSpPr>
        <p:spPr bwMode="auto">
          <a:xfrm>
            <a:off x="4140200" y="3303588"/>
            <a:ext cx="722313" cy="646112"/>
          </a:xfrm>
          <a:prstGeom prst="rect">
            <a:avLst/>
          </a:prstGeom>
          <a:noFill/>
          <a:ln w="9525">
            <a:noFill/>
            <a:miter lim="800000"/>
            <a:headEnd/>
            <a:tailEnd/>
          </a:ln>
        </p:spPr>
        <p:txBody>
          <a:bodyPr wrap="none">
            <a:spAutoFit/>
          </a:bodyPr>
          <a:lstStyle/>
          <a:p>
            <a:pPr algn="ctr" eaLnBrk="1" hangingPunct="1"/>
            <a:r>
              <a:rPr lang="en-US" b="1">
                <a:solidFill>
                  <a:srgbClr val="FFFFFF"/>
                </a:solidFill>
                <a:latin typeface="Arial Narrow" pitchFamily="34" charset="0"/>
                <a:cs typeface="Arial" pitchFamily="34" charset="0"/>
              </a:rPr>
              <a:t>Radio</a:t>
            </a:r>
          </a:p>
          <a:p>
            <a:pPr algn="ctr" eaLnBrk="1" hangingPunct="1"/>
            <a:r>
              <a:rPr lang="en-US" b="1">
                <a:solidFill>
                  <a:srgbClr val="FFFFFF"/>
                </a:solidFill>
                <a:latin typeface="Arial Narrow" pitchFamily="34" charset="0"/>
                <a:cs typeface="Arial" pitchFamily="34" charset="0"/>
              </a:rPr>
              <a:t>grafer</a:t>
            </a:r>
          </a:p>
        </p:txBody>
      </p:sp>
      <p:cxnSp>
        <p:nvCxnSpPr>
          <p:cNvPr id="9" name="Straight Arrow Connector 8"/>
          <p:cNvCxnSpPr>
            <a:endCxn id="29" idx="3"/>
          </p:cNvCxnSpPr>
          <p:nvPr/>
        </p:nvCxnSpPr>
        <p:spPr>
          <a:xfrm flipV="1">
            <a:off x="4916488" y="3236913"/>
            <a:ext cx="282575" cy="223837"/>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9" idx="7"/>
            <a:endCxn id="20" idx="3"/>
          </p:cNvCxnSpPr>
          <p:nvPr/>
        </p:nvCxnSpPr>
        <p:spPr>
          <a:xfrm flipV="1">
            <a:off x="6086475" y="2089150"/>
            <a:ext cx="327025" cy="339725"/>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6224588" y="2752725"/>
            <a:ext cx="444500" cy="26988"/>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flipV="1">
            <a:off x="5689600" y="3362325"/>
            <a:ext cx="7938" cy="520700"/>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4641850" y="2678113"/>
            <a:ext cx="381000" cy="46037"/>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5643563" y="1930400"/>
            <a:ext cx="0" cy="339725"/>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endCxn id="18" idx="5"/>
          </p:cNvCxnSpPr>
          <p:nvPr/>
        </p:nvCxnSpPr>
        <p:spPr>
          <a:xfrm flipH="1" flipV="1">
            <a:off x="4749800" y="2070100"/>
            <a:ext cx="398463" cy="330200"/>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flipV="1">
            <a:off x="6149975" y="3140075"/>
            <a:ext cx="350838" cy="301625"/>
          </a:xfrm>
          <a:prstGeom prst="straightConnector1">
            <a:avLst/>
          </a:prstGeom>
          <a:ln w="31750">
            <a:solidFill>
              <a:srgbClr val="0000CC"/>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749" name="TextBox 31"/>
          <p:cNvSpPr txBox="1">
            <a:spLocks noChangeArrowheads="1"/>
          </p:cNvSpPr>
          <p:nvPr/>
        </p:nvSpPr>
        <p:spPr bwMode="auto">
          <a:xfrm>
            <a:off x="5140325" y="1382713"/>
            <a:ext cx="850900" cy="368300"/>
          </a:xfrm>
          <a:prstGeom prst="rect">
            <a:avLst/>
          </a:prstGeom>
          <a:noFill/>
          <a:ln w="9525">
            <a:noFill/>
            <a:miter lim="800000"/>
            <a:headEnd/>
            <a:tailEnd/>
          </a:ln>
        </p:spPr>
        <p:txBody>
          <a:bodyPr wrap="none">
            <a:spAutoFit/>
          </a:bodyPr>
          <a:lstStyle/>
          <a:p>
            <a:pPr algn="ctr" eaLnBrk="1" hangingPunct="1"/>
            <a:r>
              <a:rPr lang="en-US" b="1">
                <a:solidFill>
                  <a:srgbClr val="FFFFFF"/>
                </a:solidFill>
                <a:latin typeface="Arial Black" pitchFamily="34" charset="0"/>
                <a:cs typeface="Arial" pitchFamily="34" charset="0"/>
              </a:rPr>
              <a:t>DPJP</a:t>
            </a:r>
          </a:p>
        </p:txBody>
      </p:sp>
      <p:sp>
        <p:nvSpPr>
          <p:cNvPr id="30750" name="Rectangle 1"/>
          <p:cNvSpPr>
            <a:spLocks noChangeArrowheads="1"/>
          </p:cNvSpPr>
          <p:nvPr/>
        </p:nvSpPr>
        <p:spPr bwMode="auto">
          <a:xfrm>
            <a:off x="228600" y="-76200"/>
            <a:ext cx="8610600" cy="954088"/>
          </a:xfrm>
          <a:prstGeom prst="rect">
            <a:avLst/>
          </a:prstGeom>
          <a:noFill/>
          <a:ln w="19050">
            <a:noFill/>
            <a:miter lim="800000"/>
            <a:headEnd/>
            <a:tailEnd/>
          </a:ln>
        </p:spPr>
        <p:txBody>
          <a:bodyPr>
            <a:spAutoFit/>
          </a:bodyPr>
          <a:lstStyle/>
          <a:p>
            <a:pPr algn="ctr"/>
            <a:r>
              <a:rPr lang="id-ID" sz="3200" b="1">
                <a:solidFill>
                  <a:srgbClr val="FFFF00"/>
                </a:solidFill>
                <a:latin typeface="Arial Black" pitchFamily="34" charset="0"/>
                <a:cs typeface="Aharoni" pitchFamily="2" charset="-79"/>
              </a:rPr>
              <a:t>Model </a:t>
            </a:r>
            <a:r>
              <a:rPr lang="en-US" sz="3200" b="1">
                <a:solidFill>
                  <a:srgbClr val="FFFF00"/>
                </a:solidFill>
                <a:latin typeface="Arial Black" pitchFamily="34" charset="0"/>
                <a:cs typeface="Aharoni" pitchFamily="2" charset="-79"/>
              </a:rPr>
              <a:t>Patient Centered Care</a:t>
            </a:r>
          </a:p>
          <a:p>
            <a:pPr algn="ctr"/>
            <a:r>
              <a:rPr lang="en-US" sz="2000" b="1">
                <a:solidFill>
                  <a:srgbClr val="FFFF00"/>
                </a:solidFill>
                <a:latin typeface="Arial Narrow" pitchFamily="34" charset="0"/>
                <a:cs typeface="Aharoni" pitchFamily="2" charset="-79"/>
              </a:rPr>
              <a:t>(</a:t>
            </a:r>
            <a:r>
              <a:rPr lang="en-US" sz="2400" b="1">
                <a:solidFill>
                  <a:srgbClr val="66FFCC"/>
                </a:solidFill>
                <a:latin typeface="Arial Narrow" pitchFamily="34" charset="0"/>
                <a:cs typeface="Aharoni" pitchFamily="2" charset="-79"/>
              </a:rPr>
              <a:t>Interdisciplinary Team Model – Interprofessional Collaboration)</a:t>
            </a:r>
            <a:endParaRPr lang="id-ID" sz="2400" b="1">
              <a:solidFill>
                <a:srgbClr val="66FFCC"/>
              </a:solidFill>
              <a:latin typeface="Arial Narrow" pitchFamily="34" charset="0"/>
              <a:cs typeface="Aharoni" pitchFamily="2" charset="-79"/>
            </a:endParaRPr>
          </a:p>
        </p:txBody>
      </p:sp>
      <p:sp>
        <p:nvSpPr>
          <p:cNvPr id="30751" name="TextBox 22"/>
          <p:cNvSpPr txBox="1">
            <a:spLocks noChangeArrowheads="1"/>
          </p:cNvSpPr>
          <p:nvPr/>
        </p:nvSpPr>
        <p:spPr bwMode="auto">
          <a:xfrm>
            <a:off x="1230313" y="2095500"/>
            <a:ext cx="2174875" cy="2032000"/>
          </a:xfrm>
          <a:prstGeom prst="rect">
            <a:avLst/>
          </a:prstGeom>
          <a:solidFill>
            <a:srgbClr val="000000"/>
          </a:solidFill>
          <a:ln w="19050">
            <a:solidFill>
              <a:srgbClr val="000000"/>
            </a:solidFill>
            <a:miter lim="800000"/>
            <a:headEnd/>
            <a:tailEnd/>
          </a:ln>
        </p:spPr>
        <p:txBody>
          <a:bodyPr>
            <a:spAutoFit/>
          </a:bodyPr>
          <a:lstStyle/>
          <a:p>
            <a:pPr marL="214313" indent="-214313" eaLnBrk="1" hangingPunct="1">
              <a:buFont typeface="Arial" pitchFamily="34" charset="0"/>
              <a:buChar char="•"/>
            </a:pPr>
            <a:r>
              <a:rPr lang="en-US" b="1">
                <a:solidFill>
                  <a:srgbClr val="FFFFFF"/>
                </a:solidFill>
                <a:latin typeface="Arial Narrow" pitchFamily="34" charset="0"/>
                <a:cs typeface="Arial" pitchFamily="34" charset="0"/>
              </a:rPr>
              <a:t>Clinical/Team Leader</a:t>
            </a:r>
          </a:p>
          <a:p>
            <a:pPr marL="214313" indent="-214313" eaLnBrk="1" hangingPunct="1">
              <a:buFont typeface="Arial" pitchFamily="34" charset="0"/>
              <a:buChar char="•"/>
            </a:pPr>
            <a:r>
              <a:rPr lang="en-US" b="1">
                <a:solidFill>
                  <a:srgbClr val="FFFFFF"/>
                </a:solidFill>
                <a:latin typeface="Arial Narrow" pitchFamily="34" charset="0"/>
                <a:cs typeface="Arial" pitchFamily="34" charset="0"/>
              </a:rPr>
              <a:t>Review Asuhan</a:t>
            </a:r>
          </a:p>
          <a:p>
            <a:pPr marL="214313" indent="-214313" eaLnBrk="1" hangingPunct="1">
              <a:buFont typeface="Arial" pitchFamily="34" charset="0"/>
              <a:buChar char="•"/>
            </a:pPr>
            <a:r>
              <a:rPr lang="en-US" b="1">
                <a:solidFill>
                  <a:srgbClr val="FFFFFF"/>
                </a:solidFill>
                <a:latin typeface="Arial Narrow" pitchFamily="34" charset="0"/>
                <a:cs typeface="Arial" pitchFamily="34" charset="0"/>
              </a:rPr>
              <a:t>Secara kolaboratif melakukan sintesa &amp; integrasi asuhan pasien</a:t>
            </a:r>
          </a:p>
        </p:txBody>
      </p:sp>
      <p:cxnSp>
        <p:nvCxnSpPr>
          <p:cNvPr id="56" name="Straight Arrow Connector 55"/>
          <p:cNvCxnSpPr/>
          <p:nvPr/>
        </p:nvCxnSpPr>
        <p:spPr>
          <a:xfrm flipH="1" flipV="1">
            <a:off x="2211388" y="1382713"/>
            <a:ext cx="2822575" cy="3175"/>
          </a:xfrm>
          <a:prstGeom prst="straightConnector1">
            <a:avLst/>
          </a:prstGeom>
          <a:ln w="38100">
            <a:solidFill>
              <a:srgbClr val="000000"/>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208213" y="1376363"/>
            <a:ext cx="3175" cy="725487"/>
          </a:xfrm>
          <a:prstGeom prst="straightConnector1">
            <a:avLst/>
          </a:prstGeom>
          <a:ln w="3810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0754" name="TextBox 26"/>
          <p:cNvSpPr txBox="1">
            <a:spLocks noChangeArrowheads="1"/>
          </p:cNvSpPr>
          <p:nvPr/>
        </p:nvSpPr>
        <p:spPr bwMode="auto">
          <a:xfrm>
            <a:off x="5292725" y="3933825"/>
            <a:ext cx="900113" cy="368300"/>
          </a:xfrm>
          <a:prstGeom prst="rect">
            <a:avLst/>
          </a:prstGeom>
          <a:noFill/>
          <a:ln w="9525">
            <a:noFill/>
            <a:miter lim="800000"/>
            <a:headEnd/>
            <a:tailEnd/>
          </a:ln>
        </p:spPr>
        <p:txBody>
          <a:bodyPr wrap="none">
            <a:spAutoFit/>
          </a:bodyPr>
          <a:lstStyle/>
          <a:p>
            <a:pPr algn="ctr" eaLnBrk="1" hangingPunct="1"/>
            <a:r>
              <a:rPr lang="en-US" b="1">
                <a:solidFill>
                  <a:srgbClr val="FFFFFF"/>
                </a:solidFill>
                <a:latin typeface="Arial Narrow" pitchFamily="34" charset="0"/>
                <a:cs typeface="Arial" pitchFamily="34" charset="0"/>
              </a:rPr>
              <a:t>Lainnya</a:t>
            </a:r>
          </a:p>
        </p:txBody>
      </p:sp>
      <p:sp>
        <p:nvSpPr>
          <p:cNvPr id="2" name="Footer Placeholder 1"/>
          <p:cNvSpPr>
            <a:spLocks noGrp="1"/>
          </p:cNvSpPr>
          <p:nvPr>
            <p:ph type="ftr" sz="quarter" idx="11"/>
          </p:nvPr>
        </p:nvSpPr>
        <p:spPr/>
        <p:txBody>
          <a:bodyPr/>
          <a:lstStyle/>
          <a:p>
            <a:pPr>
              <a:defRPr/>
            </a:pPr>
            <a:r>
              <a:rPr lang="en-US" smtClean="0">
                <a:solidFill>
                  <a:prstClr val="black">
                    <a:tint val="75000"/>
                  </a:prstClr>
                </a:solidFill>
              </a:rPr>
              <a:t>KARS Dr.Nico Lumenta</a:t>
            </a:r>
            <a:endParaRPr lang="en-US">
              <a:solidFill>
                <a:prstClr val="black">
                  <a:tint val="75000"/>
                </a:prstClr>
              </a:solidFill>
            </a:endParaRPr>
          </a:p>
        </p:txBody>
      </p:sp>
      <p:graphicFrame>
        <p:nvGraphicFramePr>
          <p:cNvPr id="37" name="Table 36"/>
          <p:cNvGraphicFramePr>
            <a:graphicFrameLocks noGrp="1"/>
          </p:cNvGraphicFramePr>
          <p:nvPr/>
        </p:nvGraphicFramePr>
        <p:xfrm>
          <a:off x="0" y="4267200"/>
          <a:ext cx="9144000" cy="2781778"/>
        </p:xfrm>
        <a:graphic>
          <a:graphicData uri="http://schemas.openxmlformats.org/drawingml/2006/table">
            <a:tbl>
              <a:tblPr firstRow="1" bandRow="1">
                <a:tableStyleId>{5C22544A-7EE6-4342-B048-85BDC9FD1C3A}</a:tableStyleId>
              </a:tblPr>
              <a:tblGrid>
                <a:gridCol w="9144000"/>
              </a:tblGrid>
              <a:tr h="2724281">
                <a:tc>
                  <a:txBody>
                    <a:bodyPr/>
                    <a:lstStyle/>
                    <a:p>
                      <a:pPr marL="287338" marR="0" indent="-287338" algn="l" defTabSz="914400" rtl="0" eaLnBrk="1" fontAlgn="base" latinLnBrk="0" hangingPunct="1">
                        <a:lnSpc>
                          <a:spcPct val="100000"/>
                        </a:lnSpc>
                        <a:spcBef>
                          <a:spcPct val="0"/>
                        </a:spcBef>
                        <a:spcAft>
                          <a:spcPct val="0"/>
                        </a:spcAft>
                        <a:buClrTx/>
                        <a:buSzTx/>
                        <a:buFont typeface="+mj-lt"/>
                        <a:buAutoNum type="arabicPeriod"/>
                        <a:tabLst/>
                        <a:defRPr/>
                      </a:pPr>
                      <a:r>
                        <a:rPr lang="en-US" sz="2000" b="1" dirty="0" smtClean="0">
                          <a:solidFill>
                            <a:schemeClr val="tx1"/>
                          </a:solidFill>
                          <a:latin typeface="Arial Black" panose="020B0A04020102020204" pitchFamily="34" charset="0"/>
                          <a:cs typeface="Arial" panose="020B0604020202020204" pitchFamily="34" charset="0"/>
                        </a:rPr>
                        <a:t>Patient Centered Care (PCC) </a:t>
                      </a:r>
                      <a:r>
                        <a:rPr lang="en-US" sz="2000" b="1" dirty="0" smtClean="0">
                          <a:solidFill>
                            <a:schemeClr val="tx1"/>
                          </a:solidFill>
                          <a:latin typeface="Arial Black" panose="020B0A04020102020204" pitchFamily="34" charset="0"/>
                          <a:cs typeface="Arial" panose="020B0604020202020204" pitchFamily="34" charset="0"/>
                          <a:sym typeface="Wingdings" panose="05000000000000000000" pitchFamily="2" charset="2"/>
                        </a:rPr>
                        <a:t></a:t>
                      </a:r>
                      <a:r>
                        <a:rPr lang="en-US" sz="2000" b="1" dirty="0" smtClean="0">
                          <a:solidFill>
                            <a:schemeClr val="tx1"/>
                          </a:solidFill>
                          <a:latin typeface="Arial Black" panose="020B0A04020102020204" pitchFamily="34" charset="0"/>
                          <a:cs typeface="Arial" panose="020B0604020202020204" pitchFamily="34" charset="0"/>
                        </a:rPr>
                        <a:t> </a:t>
                      </a:r>
                      <a:r>
                        <a:rPr lang="en-US" sz="2000" b="1" dirty="0" err="1" smtClean="0">
                          <a:solidFill>
                            <a:schemeClr val="tx1"/>
                          </a:solidFill>
                          <a:latin typeface="Arial Black" panose="020B0A04020102020204" pitchFamily="34" charset="0"/>
                          <a:cs typeface="Arial" panose="020B0604020202020204" pitchFamily="34" charset="0"/>
                        </a:rPr>
                        <a:t>Pasien</a:t>
                      </a:r>
                      <a:r>
                        <a:rPr lang="en-US" sz="2000" b="1" dirty="0" smtClean="0">
                          <a:solidFill>
                            <a:schemeClr val="tx1"/>
                          </a:solidFill>
                          <a:latin typeface="Arial Black" panose="020B0A04020102020204" pitchFamily="34" charset="0"/>
                          <a:cs typeface="Arial" panose="020B0604020202020204" pitchFamily="34" charset="0"/>
                        </a:rPr>
                        <a:t> </a:t>
                      </a:r>
                      <a:r>
                        <a:rPr lang="en-US" sz="2000" b="1" dirty="0" err="1" smtClean="0">
                          <a:solidFill>
                            <a:schemeClr val="tx1"/>
                          </a:solidFill>
                          <a:latin typeface="Arial Black" panose="020B0A04020102020204" pitchFamily="34" charset="0"/>
                          <a:cs typeface="Arial" panose="020B0604020202020204" pitchFamily="34" charset="0"/>
                        </a:rPr>
                        <a:t>adalah</a:t>
                      </a:r>
                      <a:r>
                        <a:rPr lang="en-US" sz="2000" b="1" dirty="0" smtClean="0">
                          <a:solidFill>
                            <a:schemeClr val="tx1"/>
                          </a:solidFill>
                          <a:latin typeface="Arial Black" panose="020B0A04020102020204" pitchFamily="34" charset="0"/>
                          <a:cs typeface="Arial" panose="020B0604020202020204" pitchFamily="34" charset="0"/>
                        </a:rPr>
                        <a:t> </a:t>
                      </a:r>
                      <a:r>
                        <a:rPr lang="en-US" sz="2000" b="1" dirty="0" err="1" smtClean="0">
                          <a:solidFill>
                            <a:schemeClr val="tx1"/>
                          </a:solidFill>
                          <a:latin typeface="Arial Black" panose="020B0A04020102020204" pitchFamily="34" charset="0"/>
                          <a:cs typeface="Arial" panose="020B0604020202020204" pitchFamily="34" charset="0"/>
                        </a:rPr>
                        <a:t>pusat</a:t>
                      </a:r>
                      <a:r>
                        <a:rPr lang="en-US" sz="2000" b="1" dirty="0" smtClean="0">
                          <a:solidFill>
                            <a:schemeClr val="tx1"/>
                          </a:solidFill>
                          <a:latin typeface="Arial Black" panose="020B0A04020102020204" pitchFamily="34" charset="0"/>
                          <a:cs typeface="Arial" panose="020B0604020202020204" pitchFamily="34" charset="0"/>
                        </a:rPr>
                        <a:t> </a:t>
                      </a:r>
                      <a:r>
                        <a:rPr lang="en-US" sz="2000" b="1" dirty="0" err="1" smtClean="0">
                          <a:solidFill>
                            <a:schemeClr val="tx1"/>
                          </a:solidFill>
                          <a:latin typeface="Arial Black" panose="020B0A04020102020204" pitchFamily="34" charset="0"/>
                          <a:cs typeface="Arial" panose="020B0604020202020204" pitchFamily="34" charset="0"/>
                        </a:rPr>
                        <a:t>pelayanan</a:t>
                      </a:r>
                      <a:r>
                        <a:rPr lang="en-US" sz="2000" b="1" dirty="0" smtClean="0">
                          <a:solidFill>
                            <a:schemeClr val="tx1"/>
                          </a:solidFill>
                          <a:latin typeface="Arial Black" panose="020B0A04020102020204" pitchFamily="34" charset="0"/>
                          <a:cs typeface="Arial" panose="020B0604020202020204" pitchFamily="34" charset="0"/>
                        </a:rPr>
                        <a:t>, </a:t>
                      </a:r>
                      <a:r>
                        <a:rPr lang="en-US" sz="2000" b="1" u="none" dirty="0" err="1" smtClean="0">
                          <a:solidFill>
                            <a:srgbClr val="FFFF00"/>
                          </a:solidFill>
                          <a:latin typeface="Arial Narrow" panose="020B0606020202030204" pitchFamily="34" charset="0"/>
                          <a:cs typeface="Arial" panose="020B0604020202020204" pitchFamily="34" charset="0"/>
                        </a:rPr>
                        <a:t>Pasien</a:t>
                      </a:r>
                      <a:r>
                        <a:rPr lang="en-US" sz="2000" b="1" u="none" dirty="0" smtClean="0">
                          <a:solidFill>
                            <a:srgbClr val="FFFF00"/>
                          </a:solidFill>
                          <a:latin typeface="Arial Narrow" panose="020B0606020202030204" pitchFamily="34" charset="0"/>
                          <a:cs typeface="Arial" panose="020B0604020202020204" pitchFamily="34" charset="0"/>
                        </a:rPr>
                        <a:t> </a:t>
                      </a:r>
                      <a:r>
                        <a:rPr lang="en-US" sz="2000" b="1" u="none" dirty="0" err="1" smtClean="0">
                          <a:solidFill>
                            <a:srgbClr val="FFFF00"/>
                          </a:solidFill>
                          <a:latin typeface="Arial Narrow" panose="020B0606020202030204" pitchFamily="34" charset="0"/>
                          <a:cs typeface="Arial" panose="020B0604020202020204" pitchFamily="34" charset="0"/>
                        </a:rPr>
                        <a:t>adalah</a:t>
                      </a:r>
                      <a:r>
                        <a:rPr lang="en-US" sz="2000" b="1" u="none" dirty="0" smtClean="0">
                          <a:solidFill>
                            <a:srgbClr val="FFFF00"/>
                          </a:solidFill>
                          <a:latin typeface="Arial Narrow" panose="020B0606020202030204" pitchFamily="34" charset="0"/>
                          <a:cs typeface="Arial" panose="020B0604020202020204" pitchFamily="34" charset="0"/>
                        </a:rPr>
                        <a:t> </a:t>
                      </a:r>
                      <a:r>
                        <a:rPr lang="en-US" sz="2000" b="1" u="none" dirty="0" err="1" smtClean="0">
                          <a:solidFill>
                            <a:srgbClr val="FFFF00"/>
                          </a:solidFill>
                          <a:latin typeface="Arial Narrow" panose="020B0606020202030204" pitchFamily="34" charset="0"/>
                          <a:cs typeface="Arial" panose="020B0604020202020204" pitchFamily="34" charset="0"/>
                        </a:rPr>
                        <a:t>bagian</a:t>
                      </a:r>
                      <a:r>
                        <a:rPr lang="en-US" sz="2000" b="1" u="none" dirty="0" smtClean="0">
                          <a:solidFill>
                            <a:srgbClr val="FFFF00"/>
                          </a:solidFill>
                          <a:latin typeface="Arial Narrow" panose="020B0606020202030204" pitchFamily="34" charset="0"/>
                          <a:cs typeface="Arial" panose="020B0604020202020204" pitchFamily="34" charset="0"/>
                        </a:rPr>
                        <a:t> </a:t>
                      </a:r>
                      <a:r>
                        <a:rPr lang="en-US" sz="2000" b="1" u="none" dirty="0" err="1" smtClean="0">
                          <a:solidFill>
                            <a:srgbClr val="FFFF00"/>
                          </a:solidFill>
                          <a:latin typeface="Arial Narrow" panose="020B0606020202030204" pitchFamily="34" charset="0"/>
                          <a:cs typeface="Arial" panose="020B0604020202020204" pitchFamily="34" charset="0"/>
                        </a:rPr>
                        <a:t>dari</a:t>
                      </a:r>
                      <a:r>
                        <a:rPr lang="en-US" sz="2000" b="1" u="none" dirty="0" smtClean="0">
                          <a:solidFill>
                            <a:srgbClr val="FFFF00"/>
                          </a:solidFill>
                          <a:latin typeface="Arial Narrow" panose="020B0606020202030204" pitchFamily="34" charset="0"/>
                          <a:cs typeface="Arial" panose="020B0604020202020204" pitchFamily="34" charset="0"/>
                        </a:rPr>
                        <a:t> </a:t>
                      </a:r>
                      <a:r>
                        <a:rPr lang="en-US" sz="2000" b="1" u="none" dirty="0" err="1" smtClean="0">
                          <a:solidFill>
                            <a:srgbClr val="FFFF00"/>
                          </a:solidFill>
                          <a:latin typeface="Arial Narrow" panose="020B0606020202030204" pitchFamily="34" charset="0"/>
                          <a:cs typeface="Arial" panose="020B0604020202020204" pitchFamily="34" charset="0"/>
                        </a:rPr>
                        <a:t>tim</a:t>
                      </a:r>
                      <a:endParaRPr lang="en-US" sz="2000" b="1" dirty="0" smtClean="0">
                        <a:solidFill>
                          <a:srgbClr val="FFFF00"/>
                        </a:solidFill>
                        <a:latin typeface="Arial Black" panose="020B0A04020102020204" pitchFamily="34" charset="0"/>
                        <a:cs typeface="Arial" panose="020B0604020202020204" pitchFamily="34" charset="0"/>
                      </a:endParaRPr>
                    </a:p>
                    <a:p>
                      <a:pPr marL="287338" marR="0" indent="-287338" algn="l" defTabSz="914400" rtl="0" eaLnBrk="1" fontAlgn="base" latinLnBrk="0" hangingPunct="1">
                        <a:lnSpc>
                          <a:spcPct val="100000"/>
                        </a:lnSpc>
                        <a:spcBef>
                          <a:spcPct val="0"/>
                        </a:spcBef>
                        <a:spcAft>
                          <a:spcPct val="0"/>
                        </a:spcAft>
                        <a:buClrTx/>
                        <a:buSzTx/>
                        <a:buFont typeface="+mj-lt"/>
                        <a:buAutoNum type="arabicPeriod"/>
                        <a:tabLst/>
                        <a:defRPr/>
                      </a:pPr>
                      <a:r>
                        <a:rPr lang="en-US" sz="2000" b="1" dirty="0" err="1" smtClean="0">
                          <a:solidFill>
                            <a:schemeClr val="tx1"/>
                          </a:solidFill>
                          <a:latin typeface="Arial Black" panose="020B0A04020102020204" pitchFamily="34" charset="0"/>
                          <a:cs typeface="Arial" panose="020B0604020202020204" pitchFamily="34" charset="0"/>
                        </a:rPr>
                        <a:t>Profesional</a:t>
                      </a:r>
                      <a:r>
                        <a:rPr lang="en-US" sz="2000" b="1" dirty="0" smtClean="0">
                          <a:solidFill>
                            <a:schemeClr val="tx1"/>
                          </a:solidFill>
                          <a:latin typeface="Arial Black" panose="020B0A04020102020204" pitchFamily="34" charset="0"/>
                          <a:cs typeface="Arial" panose="020B0604020202020204" pitchFamily="34" charset="0"/>
                        </a:rPr>
                        <a:t> </a:t>
                      </a:r>
                      <a:r>
                        <a:rPr lang="id-ID" sz="2000" b="1" dirty="0" smtClean="0">
                          <a:solidFill>
                            <a:schemeClr val="tx1"/>
                          </a:solidFill>
                          <a:latin typeface="Arial Black" panose="020B0A04020102020204" pitchFamily="34" charset="0"/>
                          <a:cs typeface="Arial" panose="020B0604020202020204" pitchFamily="34" charset="0"/>
                        </a:rPr>
                        <a:t>P</a:t>
                      </a:r>
                      <a:r>
                        <a:rPr lang="en-US" sz="2000" b="1" dirty="0" err="1" smtClean="0">
                          <a:solidFill>
                            <a:schemeClr val="tx1"/>
                          </a:solidFill>
                          <a:latin typeface="Arial Black" panose="020B0A04020102020204" pitchFamily="34" charset="0"/>
                          <a:cs typeface="Arial" panose="020B0604020202020204" pitchFamily="34" charset="0"/>
                        </a:rPr>
                        <a:t>emberi</a:t>
                      </a:r>
                      <a:r>
                        <a:rPr lang="en-US" sz="2000" b="1" dirty="0" smtClean="0">
                          <a:solidFill>
                            <a:schemeClr val="tx1"/>
                          </a:solidFill>
                          <a:latin typeface="Arial Black" panose="020B0A04020102020204" pitchFamily="34" charset="0"/>
                          <a:cs typeface="Arial" panose="020B0604020202020204" pitchFamily="34" charset="0"/>
                        </a:rPr>
                        <a:t> </a:t>
                      </a:r>
                      <a:r>
                        <a:rPr lang="en-US" sz="2000" b="1" dirty="0" err="1" smtClean="0">
                          <a:solidFill>
                            <a:schemeClr val="tx1"/>
                          </a:solidFill>
                          <a:latin typeface="Arial Black" panose="020B0A04020102020204" pitchFamily="34" charset="0"/>
                          <a:cs typeface="Arial" panose="020B0604020202020204" pitchFamily="34" charset="0"/>
                        </a:rPr>
                        <a:t>Asuhan</a:t>
                      </a:r>
                      <a:r>
                        <a:rPr lang="en-US" sz="2000" b="1" dirty="0" smtClean="0">
                          <a:solidFill>
                            <a:schemeClr val="tx1"/>
                          </a:solidFill>
                          <a:latin typeface="Arial Black" panose="020B0A04020102020204" pitchFamily="34" charset="0"/>
                          <a:cs typeface="Arial" panose="020B0604020202020204" pitchFamily="34" charset="0"/>
                        </a:rPr>
                        <a:t> (PPA) </a:t>
                      </a:r>
                      <a:r>
                        <a:rPr lang="en-US" sz="2000" b="1" dirty="0" err="1" smtClean="0">
                          <a:solidFill>
                            <a:schemeClr val="tx1"/>
                          </a:solidFill>
                          <a:latin typeface="Arial Black" panose="020B0A04020102020204" pitchFamily="34" charset="0"/>
                          <a:cs typeface="Arial" panose="020B0604020202020204" pitchFamily="34" charset="0"/>
                        </a:rPr>
                        <a:t>diposisikan</a:t>
                      </a:r>
                      <a:r>
                        <a:rPr lang="en-US" sz="2000" b="1" dirty="0" smtClean="0">
                          <a:solidFill>
                            <a:schemeClr val="tx1"/>
                          </a:solidFill>
                          <a:latin typeface="Arial Black" panose="020B0A04020102020204" pitchFamily="34" charset="0"/>
                          <a:cs typeface="Arial" panose="020B0604020202020204" pitchFamily="34" charset="0"/>
                        </a:rPr>
                        <a:t> </a:t>
                      </a:r>
                      <a:r>
                        <a:rPr lang="id-ID" sz="2000" b="1" kern="1200" dirty="0" smtClean="0">
                          <a:solidFill>
                            <a:schemeClr val="tx1"/>
                          </a:solidFill>
                          <a:latin typeface="Arial Black" panose="020B0A04020102020204" pitchFamily="34" charset="0"/>
                          <a:ea typeface="+mn-ea"/>
                          <a:cs typeface="Arial" panose="020B0604020202020204" pitchFamily="34" charset="0"/>
                        </a:rPr>
                        <a:t>di</a:t>
                      </a:r>
                      <a:r>
                        <a:rPr lang="en-US" sz="2000" b="1" kern="1200" dirty="0" smtClean="0">
                          <a:solidFill>
                            <a:schemeClr val="tx1"/>
                          </a:solidFill>
                          <a:latin typeface="Arial Black" panose="020B0A04020102020204" pitchFamily="34" charset="0"/>
                          <a:ea typeface="+mn-ea"/>
                          <a:cs typeface="Arial" panose="020B0604020202020204" pitchFamily="34" charset="0"/>
                        </a:rPr>
                        <a:t> </a:t>
                      </a:r>
                      <a:r>
                        <a:rPr lang="id-ID" sz="2000" b="1" kern="1200" dirty="0" smtClean="0">
                          <a:solidFill>
                            <a:srgbClr val="FFFF00"/>
                          </a:solidFill>
                          <a:latin typeface="Arial Black" panose="020B0A04020102020204" pitchFamily="34" charset="0"/>
                          <a:ea typeface="+mn-ea"/>
                          <a:cs typeface="Arial" panose="020B0604020202020204" pitchFamily="34" charset="0"/>
                        </a:rPr>
                        <a:t>sekitar </a:t>
                      </a:r>
                      <a:r>
                        <a:rPr lang="en-US" sz="2000" b="1" kern="1200" dirty="0" smtClean="0">
                          <a:solidFill>
                            <a:srgbClr val="FFFF00"/>
                          </a:solidFill>
                          <a:latin typeface="Arial Black" panose="020B0A04020102020204" pitchFamily="34" charset="0"/>
                          <a:ea typeface="+mn-ea"/>
                          <a:cs typeface="Arial" panose="020B0604020202020204" pitchFamily="34" charset="0"/>
                        </a:rPr>
                        <a:t>p</a:t>
                      </a:r>
                      <a:r>
                        <a:rPr lang="id-ID" sz="2000" b="1" kern="1200" dirty="0" err="1" smtClean="0">
                          <a:solidFill>
                            <a:srgbClr val="FFFF00"/>
                          </a:solidFill>
                          <a:latin typeface="Arial Black" panose="020B0A04020102020204" pitchFamily="34" charset="0"/>
                          <a:ea typeface="+mn-ea"/>
                          <a:cs typeface="Arial" panose="020B0604020202020204" pitchFamily="34" charset="0"/>
                        </a:rPr>
                        <a:t>asie</a:t>
                      </a:r>
                      <a:r>
                        <a:rPr lang="id-ID" sz="2000" b="1" u="none" kern="1200" dirty="0" err="1" smtClean="0">
                          <a:solidFill>
                            <a:srgbClr val="FFFF00"/>
                          </a:solidFill>
                          <a:latin typeface="Arial Black" panose="020B0A04020102020204" pitchFamily="34" charset="0"/>
                          <a:ea typeface="+mn-ea"/>
                          <a:cs typeface="Arial" panose="020B0604020202020204" pitchFamily="34" charset="0"/>
                        </a:rPr>
                        <a:t>n</a:t>
                      </a:r>
                      <a:r>
                        <a:rPr lang="en-US" sz="2000" b="1" u="none" kern="1200" dirty="0" smtClean="0">
                          <a:solidFill>
                            <a:srgbClr val="FFFF00"/>
                          </a:solidFill>
                          <a:latin typeface="Arial Black" panose="020B0A04020102020204" pitchFamily="34" charset="0"/>
                          <a:ea typeface="+mn-ea"/>
                          <a:cs typeface="Arial" panose="020B0604020202020204" pitchFamily="34" charset="0"/>
                        </a:rPr>
                        <a:t>,</a:t>
                      </a:r>
                      <a:r>
                        <a:rPr lang="en-US" sz="2000" b="1" u="none" kern="1200" dirty="0" smtClean="0">
                          <a:solidFill>
                            <a:srgbClr val="FFFF00"/>
                          </a:solidFill>
                          <a:latin typeface="Arial Narrow" panose="020B0606020202030204" pitchFamily="34" charset="0"/>
                          <a:ea typeface="+mn-ea"/>
                          <a:cs typeface="Arial" panose="020B0604020202020204" pitchFamily="34" charset="0"/>
                        </a:rPr>
                        <a:t> </a:t>
                      </a:r>
                      <a:r>
                        <a:rPr lang="en-US" sz="2000" b="1" u="none" kern="1200" dirty="0" err="1" smtClean="0">
                          <a:solidFill>
                            <a:srgbClr val="FFFF00"/>
                          </a:solidFill>
                          <a:latin typeface="Arial Narrow" panose="020B0606020202030204" pitchFamily="34" charset="0"/>
                          <a:ea typeface="+mn-ea"/>
                          <a:cs typeface="Arial" panose="020B0604020202020204" pitchFamily="34" charset="0"/>
                        </a:rPr>
                        <a:t>dgn</a:t>
                      </a:r>
                      <a:r>
                        <a:rPr lang="en-US" sz="2000" b="1" u="none" kern="1200" dirty="0" smtClean="0">
                          <a:solidFill>
                            <a:srgbClr val="FFFF00"/>
                          </a:solidFill>
                          <a:latin typeface="Arial Narrow" panose="020B0606020202030204" pitchFamily="34" charset="0"/>
                          <a:ea typeface="+mn-ea"/>
                          <a:cs typeface="Arial" panose="020B0604020202020204" pitchFamily="34" charset="0"/>
                        </a:rPr>
                        <a:t> </a:t>
                      </a:r>
                      <a:r>
                        <a:rPr lang="en-US" sz="2000" b="1" u="none" kern="1200" dirty="0" err="1" smtClean="0">
                          <a:solidFill>
                            <a:srgbClr val="FFFF00"/>
                          </a:solidFill>
                          <a:latin typeface="Arial Narrow" panose="020B0606020202030204" pitchFamily="34" charset="0"/>
                          <a:ea typeface="+mn-ea"/>
                          <a:cs typeface="Arial" panose="020B0604020202020204" pitchFamily="34" charset="0"/>
                        </a:rPr>
                        <a:t>kompetensi</a:t>
                      </a:r>
                      <a:r>
                        <a:rPr lang="en-US" sz="2000" b="1" u="none" kern="1200" dirty="0" smtClean="0">
                          <a:solidFill>
                            <a:srgbClr val="FFFF00"/>
                          </a:solidFill>
                          <a:latin typeface="Arial Narrow" panose="020B0606020202030204" pitchFamily="34" charset="0"/>
                          <a:ea typeface="+mn-ea"/>
                          <a:cs typeface="Arial" panose="020B0604020202020204" pitchFamily="34" charset="0"/>
                        </a:rPr>
                        <a:t> </a:t>
                      </a:r>
                      <a:r>
                        <a:rPr lang="en-US" sz="2000" b="1" u="none" kern="1200" dirty="0" err="1" smtClean="0">
                          <a:solidFill>
                            <a:srgbClr val="FFFF00"/>
                          </a:solidFill>
                          <a:latin typeface="Arial Narrow" panose="020B0606020202030204" pitchFamily="34" charset="0"/>
                          <a:ea typeface="+mn-ea"/>
                          <a:cs typeface="Arial" panose="020B0604020202020204" pitchFamily="34" charset="0"/>
                        </a:rPr>
                        <a:t>yg</a:t>
                      </a:r>
                      <a:r>
                        <a:rPr lang="en-US" sz="2000" b="1" u="none" kern="1200" dirty="0" smtClean="0">
                          <a:solidFill>
                            <a:srgbClr val="FFFF00"/>
                          </a:solidFill>
                          <a:latin typeface="Arial Narrow" panose="020B0606020202030204" pitchFamily="34" charset="0"/>
                          <a:ea typeface="+mn-ea"/>
                          <a:cs typeface="Arial" panose="020B0604020202020204" pitchFamily="34" charset="0"/>
                        </a:rPr>
                        <a:t> </a:t>
                      </a:r>
                      <a:r>
                        <a:rPr lang="en-US" sz="2000" b="1" u="none" kern="1200" dirty="0" err="1" smtClean="0">
                          <a:solidFill>
                            <a:srgbClr val="FFFF00"/>
                          </a:solidFill>
                          <a:latin typeface="Arial Narrow" panose="020B0606020202030204" pitchFamily="34" charset="0"/>
                          <a:ea typeface="+mn-ea"/>
                          <a:cs typeface="Arial" panose="020B0604020202020204" pitchFamily="34" charset="0"/>
                        </a:rPr>
                        <a:t>memadai</a:t>
                      </a:r>
                      <a:r>
                        <a:rPr lang="en-US" sz="2000" b="1" u="none" kern="1200" dirty="0" smtClean="0">
                          <a:solidFill>
                            <a:srgbClr val="FFFF00"/>
                          </a:solidFill>
                          <a:latin typeface="Arial Narrow" panose="020B0606020202030204" pitchFamily="34" charset="0"/>
                          <a:ea typeface="+mn-ea"/>
                          <a:cs typeface="Arial" panose="020B0604020202020204" pitchFamily="34" charset="0"/>
                        </a:rPr>
                        <a:t>,</a:t>
                      </a:r>
                      <a:r>
                        <a:rPr lang="en-US" sz="2000" b="1" u="none" kern="1200" baseline="0" dirty="0" smtClean="0">
                          <a:solidFill>
                            <a:srgbClr val="FFFF00"/>
                          </a:solidFill>
                          <a:latin typeface="Arial Narrow" panose="020B0606020202030204" pitchFamily="34" charset="0"/>
                          <a:ea typeface="+mn-ea"/>
                          <a:cs typeface="Arial" panose="020B0604020202020204" pitchFamily="34" charset="0"/>
                        </a:rPr>
                        <a:t> </a:t>
                      </a:r>
                      <a:r>
                        <a:rPr lang="id-ID" sz="2000" b="1" u="none" dirty="0" smtClean="0">
                          <a:solidFill>
                            <a:srgbClr val="FFFF00"/>
                          </a:solidFill>
                          <a:latin typeface="Arial Narrow" panose="020B0606020202030204" pitchFamily="34" charset="0"/>
                          <a:cs typeface="Arial" panose="020B0604020202020204" pitchFamily="34" charset="0"/>
                        </a:rPr>
                        <a:t>sama pentingnya </a:t>
                      </a:r>
                      <a:r>
                        <a:rPr lang="en-US" sz="2000" b="1" u="none" dirty="0" smtClean="0">
                          <a:solidFill>
                            <a:srgbClr val="FFFF00"/>
                          </a:solidFill>
                          <a:latin typeface="Arial Narrow" panose="020B0606020202030204" pitchFamily="34" charset="0"/>
                          <a:cs typeface="Arial" panose="020B0604020202020204" pitchFamily="34" charset="0"/>
                        </a:rPr>
                        <a:t> </a:t>
                      </a:r>
                      <a:r>
                        <a:rPr lang="id-ID" sz="2000" b="1" u="none" dirty="0" smtClean="0">
                          <a:solidFill>
                            <a:srgbClr val="FFFF00"/>
                          </a:solidFill>
                          <a:latin typeface="Arial Narrow" panose="020B0606020202030204" pitchFamily="34" charset="0"/>
                          <a:cs typeface="Arial" panose="020B0604020202020204" pitchFamily="34" charset="0"/>
                        </a:rPr>
                        <a:t>pada kontribusi profesi</a:t>
                      </a:r>
                      <a:r>
                        <a:rPr lang="en-US" sz="2000" b="1" u="none" dirty="0" err="1" smtClean="0">
                          <a:solidFill>
                            <a:srgbClr val="FFFF00"/>
                          </a:solidFill>
                          <a:latin typeface="Arial Narrow" panose="020B0606020202030204" pitchFamily="34" charset="0"/>
                          <a:cs typeface="Arial" panose="020B0604020202020204" pitchFamily="34" charset="0"/>
                        </a:rPr>
                        <a:t>nya</a:t>
                      </a:r>
                      <a:r>
                        <a:rPr lang="en-US" sz="2000" b="1" u="none" dirty="0" smtClean="0">
                          <a:solidFill>
                            <a:srgbClr val="FFFF00"/>
                          </a:solidFill>
                          <a:latin typeface="Arial Narrow" panose="020B0606020202030204" pitchFamily="34" charset="0"/>
                          <a:cs typeface="Arial" panose="020B0604020202020204" pitchFamily="34" charset="0"/>
                        </a:rPr>
                        <a:t>, </a:t>
                      </a:r>
                      <a:r>
                        <a:rPr lang="en-US" sz="2000" b="1" u="none" dirty="0" err="1" smtClean="0">
                          <a:solidFill>
                            <a:srgbClr val="FFFF00"/>
                          </a:solidFill>
                          <a:latin typeface="Arial Narrow" panose="020B0606020202030204" pitchFamily="34" charset="0"/>
                          <a:cs typeface="Arial" panose="020B0604020202020204" pitchFamily="34" charset="0"/>
                        </a:rPr>
                        <a:t>tugas</a:t>
                      </a:r>
                      <a:r>
                        <a:rPr lang="en-US" sz="2000" b="1" u="none" dirty="0" smtClean="0">
                          <a:solidFill>
                            <a:srgbClr val="FFFF00"/>
                          </a:solidFill>
                          <a:latin typeface="Arial Narrow" panose="020B0606020202030204" pitchFamily="34" charset="0"/>
                          <a:cs typeface="Arial" panose="020B0604020202020204" pitchFamily="34" charset="0"/>
                        </a:rPr>
                        <a:t> </a:t>
                      </a:r>
                      <a:r>
                        <a:rPr lang="en-US" sz="2000" b="1" u="none" dirty="0" err="1" smtClean="0">
                          <a:solidFill>
                            <a:srgbClr val="FFFF00"/>
                          </a:solidFill>
                          <a:latin typeface="Arial Narrow" panose="020B0606020202030204" pitchFamily="34" charset="0"/>
                          <a:cs typeface="Arial" panose="020B0604020202020204" pitchFamily="34" charset="0"/>
                        </a:rPr>
                        <a:t>mandiri</a:t>
                      </a:r>
                      <a:r>
                        <a:rPr lang="en-US" sz="2000" b="1" u="none" dirty="0" smtClean="0">
                          <a:solidFill>
                            <a:srgbClr val="FFFF00"/>
                          </a:solidFill>
                          <a:latin typeface="Arial Narrow" panose="020B0606020202030204" pitchFamily="34" charset="0"/>
                          <a:cs typeface="Arial" panose="020B0604020202020204" pitchFamily="34" charset="0"/>
                        </a:rPr>
                        <a:t>, </a:t>
                      </a:r>
                      <a:r>
                        <a:rPr lang="en-US" sz="2000" b="1" u="none" dirty="0" err="1" smtClean="0">
                          <a:solidFill>
                            <a:srgbClr val="FFFF00"/>
                          </a:solidFill>
                          <a:latin typeface="Arial Narrow" panose="020B0606020202030204" pitchFamily="34" charset="0"/>
                          <a:cs typeface="Arial" panose="020B0604020202020204" pitchFamily="34" charset="0"/>
                        </a:rPr>
                        <a:t>delegatif</a:t>
                      </a:r>
                      <a:r>
                        <a:rPr lang="en-US" sz="2000" b="1" u="none" dirty="0" smtClean="0">
                          <a:solidFill>
                            <a:srgbClr val="FFFF00"/>
                          </a:solidFill>
                          <a:latin typeface="Arial Narrow" panose="020B0606020202030204" pitchFamily="34" charset="0"/>
                          <a:cs typeface="Arial" panose="020B0604020202020204" pitchFamily="34" charset="0"/>
                        </a:rPr>
                        <a:t>, </a:t>
                      </a:r>
                      <a:r>
                        <a:rPr lang="en-US" sz="2000" b="1" u="none" dirty="0" err="1" smtClean="0">
                          <a:solidFill>
                            <a:srgbClr val="FFFF00"/>
                          </a:solidFill>
                          <a:latin typeface="Arial Narrow" panose="020B0606020202030204" pitchFamily="34" charset="0"/>
                          <a:cs typeface="Arial" panose="020B0604020202020204" pitchFamily="34" charset="0"/>
                        </a:rPr>
                        <a:t>kolaboratif</a:t>
                      </a:r>
                      <a:r>
                        <a:rPr lang="en-US" sz="2000" b="1" u="none" dirty="0" smtClean="0">
                          <a:solidFill>
                            <a:srgbClr val="FFFF00"/>
                          </a:solidFill>
                          <a:latin typeface="Arial Narrow" panose="020B0606020202030204" pitchFamily="34" charset="0"/>
                          <a:cs typeface="Arial" panose="020B0604020202020204" pitchFamily="34" charset="0"/>
                        </a:rPr>
                        <a:t>, </a:t>
                      </a:r>
                      <a:r>
                        <a:rPr lang="en-US" sz="2000" b="1" u="none" dirty="0" err="1" smtClean="0">
                          <a:solidFill>
                            <a:srgbClr val="FFFF00"/>
                          </a:solidFill>
                          <a:latin typeface="Arial Narrow" panose="020B0606020202030204" pitchFamily="34" charset="0"/>
                          <a:cs typeface="Arial" panose="020B0604020202020204" pitchFamily="34" charset="0"/>
                        </a:rPr>
                        <a:t>merupakan</a:t>
                      </a:r>
                      <a:r>
                        <a:rPr lang="en-US" sz="2000" b="1" u="none" dirty="0" smtClean="0">
                          <a:solidFill>
                            <a:srgbClr val="FFFF00"/>
                          </a:solidFill>
                          <a:latin typeface="Arial Narrow" panose="020B0606020202030204" pitchFamily="34" charset="0"/>
                          <a:cs typeface="Arial" panose="020B0604020202020204" pitchFamily="34" charset="0"/>
                        </a:rPr>
                        <a:t> model Tim </a:t>
                      </a:r>
                      <a:r>
                        <a:rPr lang="en-US" sz="2000" b="1" u="none" dirty="0" err="1" smtClean="0">
                          <a:solidFill>
                            <a:srgbClr val="FFFF00"/>
                          </a:solidFill>
                          <a:latin typeface="Arial Narrow" panose="020B0606020202030204" pitchFamily="34" charset="0"/>
                          <a:cs typeface="Arial" panose="020B0604020202020204" pitchFamily="34" charset="0"/>
                        </a:rPr>
                        <a:t>Interdisiplin</a:t>
                      </a:r>
                      <a:endParaRPr lang="en-US" sz="2000" b="1" u="none" dirty="0" smtClean="0">
                        <a:solidFill>
                          <a:srgbClr val="FFFF00"/>
                        </a:solidFill>
                        <a:latin typeface="Arial Narrow" panose="020B0606020202030204" pitchFamily="34" charset="0"/>
                        <a:cs typeface="Arial" panose="020B0604020202020204" pitchFamily="34" charset="0"/>
                      </a:endParaRPr>
                    </a:p>
                    <a:p>
                      <a:pPr marL="287338" indent="-287338" fontAlgn="base">
                        <a:spcBef>
                          <a:spcPct val="0"/>
                        </a:spcBef>
                        <a:spcAft>
                          <a:spcPct val="0"/>
                        </a:spcAft>
                        <a:buFont typeface="+mj-lt"/>
                        <a:buAutoNum type="arabicPeriod"/>
                        <a:defRPr/>
                      </a:pPr>
                      <a:r>
                        <a:rPr lang="en-US" sz="2000" b="1" kern="1200" dirty="0" err="1" smtClean="0">
                          <a:solidFill>
                            <a:schemeClr val="tx1"/>
                          </a:solidFill>
                          <a:latin typeface="Arial Black" panose="020B0A04020102020204" pitchFamily="34" charset="0"/>
                          <a:ea typeface="+mn-ea"/>
                          <a:cs typeface="Arial" panose="020B0604020202020204" pitchFamily="34" charset="0"/>
                        </a:rPr>
                        <a:t>Peran</a:t>
                      </a:r>
                      <a:r>
                        <a:rPr lang="en-US" sz="2000" b="1" kern="1200" dirty="0" smtClean="0">
                          <a:solidFill>
                            <a:schemeClr val="tx1"/>
                          </a:solidFill>
                          <a:latin typeface="Arial Black" panose="020B0A04020102020204" pitchFamily="34" charset="0"/>
                          <a:ea typeface="+mn-ea"/>
                          <a:cs typeface="Arial" panose="020B0604020202020204" pitchFamily="34" charset="0"/>
                        </a:rPr>
                        <a:t> &amp; </a:t>
                      </a:r>
                      <a:r>
                        <a:rPr lang="en-US" sz="2000" b="1" kern="1200" dirty="0" err="1" smtClean="0">
                          <a:solidFill>
                            <a:schemeClr val="tx1"/>
                          </a:solidFill>
                          <a:latin typeface="Arial Black" panose="020B0A04020102020204" pitchFamily="34" charset="0"/>
                          <a:ea typeface="+mn-ea"/>
                          <a:cs typeface="Arial" panose="020B0604020202020204" pitchFamily="34" charset="0"/>
                        </a:rPr>
                        <a:t>fungsi</a:t>
                      </a:r>
                      <a:r>
                        <a:rPr lang="en-US" sz="2000" b="1" kern="1200" dirty="0" smtClean="0">
                          <a:solidFill>
                            <a:schemeClr val="tx1"/>
                          </a:solidFill>
                          <a:latin typeface="Arial Black" panose="020B0A04020102020204" pitchFamily="34" charset="0"/>
                          <a:ea typeface="+mn-ea"/>
                          <a:cs typeface="Arial" panose="020B0604020202020204" pitchFamily="34" charset="0"/>
                        </a:rPr>
                        <a:t> DPJP : </a:t>
                      </a:r>
                      <a:r>
                        <a:rPr lang="en-US" sz="2000" b="1" kern="1200" dirty="0" err="1" smtClean="0">
                          <a:solidFill>
                            <a:schemeClr val="tx1"/>
                          </a:solidFill>
                          <a:latin typeface="Arial Black" panose="020B0A04020102020204" pitchFamily="34" charset="0"/>
                          <a:ea typeface="+mn-ea"/>
                          <a:cs typeface="Arial" panose="020B0604020202020204" pitchFamily="34" charset="0"/>
                        </a:rPr>
                        <a:t>sebagai</a:t>
                      </a:r>
                      <a:r>
                        <a:rPr lang="en-US" sz="2000" b="1" kern="1200" dirty="0" smtClean="0">
                          <a:solidFill>
                            <a:schemeClr val="tx1"/>
                          </a:solidFill>
                          <a:latin typeface="Arial Black" panose="020B0A04020102020204" pitchFamily="34" charset="0"/>
                          <a:ea typeface="+mn-ea"/>
                          <a:cs typeface="Arial" panose="020B0604020202020204" pitchFamily="34" charset="0"/>
                        </a:rPr>
                        <a:t> Clinical Leader,</a:t>
                      </a:r>
                      <a:r>
                        <a:rPr lang="en-US" sz="2000" b="1" kern="1200" dirty="0" smtClean="0">
                          <a:solidFill>
                            <a:schemeClr val="tx1"/>
                          </a:solidFill>
                          <a:latin typeface="Arial Narrow" panose="020B0606020202030204" pitchFamily="34" charset="0"/>
                          <a:ea typeface="+mn-ea"/>
                          <a:cs typeface="Arial" panose="020B0604020202020204" pitchFamily="34" charset="0"/>
                        </a:rPr>
                        <a:t> </a:t>
                      </a:r>
                      <a:r>
                        <a:rPr lang="en-US" sz="2000" b="1" kern="1200" dirty="0" err="1" smtClean="0">
                          <a:solidFill>
                            <a:schemeClr val="tx1"/>
                          </a:solidFill>
                          <a:latin typeface="Arial Narrow" panose="020B0606020202030204" pitchFamily="34" charset="0"/>
                          <a:ea typeface="+mn-ea"/>
                          <a:cs typeface="Arial" panose="020B0604020202020204" pitchFamily="34" charset="0"/>
                        </a:rPr>
                        <a:t>melakukan</a:t>
                      </a:r>
                      <a:r>
                        <a:rPr lang="en-US" sz="2000" b="1" kern="1200" dirty="0" smtClean="0">
                          <a:solidFill>
                            <a:schemeClr val="tx1"/>
                          </a:solidFill>
                          <a:latin typeface="Arial Narrow" panose="020B0606020202030204" pitchFamily="34" charset="0"/>
                          <a:ea typeface="+mn-ea"/>
                          <a:cs typeface="Arial" panose="020B0604020202020204" pitchFamily="34" charset="0"/>
                        </a:rPr>
                        <a:t> Review, </a:t>
                      </a:r>
                      <a:r>
                        <a:rPr lang="en-US" sz="2000" b="1" kern="1200" dirty="0" err="1" smtClean="0">
                          <a:solidFill>
                            <a:schemeClr val="tx1"/>
                          </a:solidFill>
                          <a:latin typeface="Arial Narrow" panose="020B0606020202030204" pitchFamily="34" charset="0"/>
                          <a:ea typeface="+mn-ea"/>
                          <a:cs typeface="Arial" panose="020B0604020202020204" pitchFamily="34" charset="0"/>
                        </a:rPr>
                        <a:t>Sintesa</a:t>
                      </a:r>
                      <a:r>
                        <a:rPr lang="en-US" sz="2000" b="1" kern="1200" dirty="0" smtClean="0">
                          <a:solidFill>
                            <a:schemeClr val="tx1"/>
                          </a:solidFill>
                          <a:latin typeface="Arial Narrow" panose="020B0606020202030204" pitchFamily="34" charset="0"/>
                          <a:ea typeface="+mn-ea"/>
                          <a:cs typeface="Arial" panose="020B0604020202020204" pitchFamily="34" charset="0"/>
                        </a:rPr>
                        <a:t> , </a:t>
                      </a:r>
                      <a:r>
                        <a:rPr lang="en-US" sz="2000" b="1" kern="1200" dirty="0" err="1" smtClean="0">
                          <a:solidFill>
                            <a:schemeClr val="tx1"/>
                          </a:solidFill>
                          <a:latin typeface="Arial Narrow" panose="020B0606020202030204" pitchFamily="34" charset="0"/>
                          <a:ea typeface="+mn-ea"/>
                          <a:cs typeface="Arial" panose="020B0604020202020204" pitchFamily="34" charset="0"/>
                        </a:rPr>
                        <a:t>Integrasi</a:t>
                      </a:r>
                      <a:r>
                        <a:rPr lang="en-US" sz="2000" b="1" kern="1200" dirty="0" smtClean="0">
                          <a:solidFill>
                            <a:schemeClr val="tx1"/>
                          </a:solidFill>
                          <a:latin typeface="Arial Narrow" panose="020B0606020202030204" pitchFamily="34" charset="0"/>
                          <a:ea typeface="+mn-ea"/>
                          <a:cs typeface="Arial" panose="020B0604020202020204" pitchFamily="34" charset="0"/>
                        </a:rPr>
                        <a:t> </a:t>
                      </a:r>
                      <a:r>
                        <a:rPr lang="en-US" sz="2000" b="1" kern="1200" dirty="0" err="1" smtClean="0">
                          <a:solidFill>
                            <a:schemeClr val="tx1"/>
                          </a:solidFill>
                          <a:latin typeface="Arial Narrow" panose="020B0606020202030204" pitchFamily="34" charset="0"/>
                          <a:ea typeface="+mn-ea"/>
                          <a:cs typeface="Arial" panose="020B0604020202020204" pitchFamily="34" charset="0"/>
                        </a:rPr>
                        <a:t>asuhan</a:t>
                      </a:r>
                      <a:r>
                        <a:rPr lang="en-US" sz="2000" b="1" kern="1200" dirty="0" smtClean="0">
                          <a:solidFill>
                            <a:schemeClr val="tx1"/>
                          </a:solidFill>
                          <a:latin typeface="Arial Narrow" panose="020B0606020202030204" pitchFamily="34" charset="0"/>
                          <a:ea typeface="+mn-ea"/>
                          <a:cs typeface="Arial" panose="020B0604020202020204" pitchFamily="34" charset="0"/>
                        </a:rPr>
                        <a:t> </a:t>
                      </a:r>
                      <a:r>
                        <a:rPr lang="en-US" sz="2000" b="1" kern="1200" dirty="0" err="1" smtClean="0">
                          <a:solidFill>
                            <a:schemeClr val="tx1"/>
                          </a:solidFill>
                          <a:latin typeface="Arial Narrow" panose="020B0606020202030204" pitchFamily="34" charset="0"/>
                          <a:ea typeface="+mn-ea"/>
                          <a:cs typeface="Arial" panose="020B0604020202020204" pitchFamily="34" charset="0"/>
                        </a:rPr>
                        <a:t>pasien</a:t>
                      </a:r>
                      <a:r>
                        <a:rPr lang="en-US" sz="2000" b="1" kern="1200" dirty="0" smtClean="0">
                          <a:solidFill>
                            <a:schemeClr val="tx1"/>
                          </a:solidFill>
                          <a:latin typeface="Arial Narrow" panose="020B0606020202030204" pitchFamily="34" charset="0"/>
                          <a:ea typeface="+mn-ea"/>
                          <a:cs typeface="Arial" panose="020B0604020202020204" pitchFamily="34" charset="0"/>
                        </a:rPr>
                        <a:t>, </a:t>
                      </a:r>
                      <a:r>
                        <a:rPr lang="en-US" sz="2000" b="1" kern="1200" dirty="0" err="1" smtClean="0">
                          <a:solidFill>
                            <a:schemeClr val="tx1"/>
                          </a:solidFill>
                          <a:latin typeface="Arial Narrow" panose="020B0606020202030204" pitchFamily="34" charset="0"/>
                          <a:ea typeface="+mn-ea"/>
                          <a:cs typeface="Arial" panose="020B0604020202020204" pitchFamily="34" charset="0"/>
                        </a:rPr>
                        <a:t>Koordinasi</a:t>
                      </a:r>
                      <a:r>
                        <a:rPr lang="en-US" sz="2000" b="1" kern="1200" dirty="0" smtClean="0">
                          <a:solidFill>
                            <a:schemeClr val="tx1"/>
                          </a:solidFill>
                          <a:latin typeface="Arial Narrow" panose="020B0606020202030204" pitchFamily="34" charset="0"/>
                          <a:ea typeface="+mn-ea"/>
                          <a:cs typeface="Arial" panose="020B0604020202020204" pitchFamily="34" charset="0"/>
                        </a:rPr>
                        <a:t> (</a:t>
                      </a:r>
                      <a:r>
                        <a:rPr lang="en-US" sz="2000" b="1" kern="1200" dirty="0" err="1" smtClean="0">
                          <a:solidFill>
                            <a:schemeClr val="tx1"/>
                          </a:solidFill>
                          <a:latin typeface="Arial Narrow" panose="020B0606020202030204" pitchFamily="34" charset="0"/>
                          <a:ea typeface="+mn-ea"/>
                          <a:cs typeface="Arial" panose="020B0604020202020204" pitchFamily="34" charset="0"/>
                        </a:rPr>
                        <a:t>dapat</a:t>
                      </a:r>
                      <a:r>
                        <a:rPr lang="en-US" sz="2000" b="1" kern="1200" dirty="0" smtClean="0">
                          <a:solidFill>
                            <a:schemeClr val="tx1"/>
                          </a:solidFill>
                          <a:latin typeface="Arial Narrow" panose="020B0606020202030204" pitchFamily="34" charset="0"/>
                          <a:ea typeface="+mn-ea"/>
                          <a:cs typeface="Arial" panose="020B0604020202020204" pitchFamily="34" charset="0"/>
                        </a:rPr>
                        <a:t> </a:t>
                      </a:r>
                      <a:r>
                        <a:rPr lang="en-US" sz="2000" b="1" kern="1200" dirty="0" err="1" smtClean="0">
                          <a:solidFill>
                            <a:schemeClr val="tx1"/>
                          </a:solidFill>
                          <a:latin typeface="Arial Narrow" panose="020B0606020202030204" pitchFamily="34" charset="0"/>
                          <a:ea typeface="+mn-ea"/>
                          <a:cs typeface="Arial" panose="020B0604020202020204" pitchFamily="34" charset="0"/>
                        </a:rPr>
                        <a:t>oleh</a:t>
                      </a:r>
                      <a:r>
                        <a:rPr lang="en-US" sz="2000" b="1" kern="1200" dirty="0" smtClean="0">
                          <a:solidFill>
                            <a:schemeClr val="tx1"/>
                          </a:solidFill>
                          <a:latin typeface="Arial Narrow" panose="020B0606020202030204" pitchFamily="34" charset="0"/>
                          <a:ea typeface="+mn-ea"/>
                          <a:cs typeface="Arial" panose="020B0604020202020204" pitchFamily="34" charset="0"/>
                        </a:rPr>
                        <a:t> PPA lain) </a:t>
                      </a:r>
                    </a:p>
                    <a:p>
                      <a:pPr marL="287338" indent="-287338" fontAlgn="base">
                        <a:spcBef>
                          <a:spcPct val="0"/>
                        </a:spcBef>
                        <a:spcAft>
                          <a:spcPct val="0"/>
                        </a:spcAft>
                        <a:buFont typeface="+mj-lt"/>
                        <a:buAutoNum type="arabicPeriod"/>
                        <a:defRPr/>
                      </a:pPr>
                      <a:r>
                        <a:rPr lang="en-US" sz="2000" b="1" dirty="0" smtClean="0">
                          <a:solidFill>
                            <a:schemeClr val="tx1"/>
                          </a:solidFill>
                          <a:latin typeface="Arial Black" panose="020B0A04020102020204" pitchFamily="34" charset="0"/>
                          <a:cs typeface="Arial" panose="020B0604020202020204" pitchFamily="34" charset="0"/>
                        </a:rPr>
                        <a:t>PCC </a:t>
                      </a:r>
                      <a:r>
                        <a:rPr lang="en-US" sz="2000" b="1" dirty="0" err="1" smtClean="0">
                          <a:solidFill>
                            <a:schemeClr val="tx1"/>
                          </a:solidFill>
                          <a:latin typeface="Arial Black" panose="020B0A04020102020204" pitchFamily="34" charset="0"/>
                          <a:cs typeface="Arial" panose="020B0604020202020204" pitchFamily="34" charset="0"/>
                        </a:rPr>
                        <a:t>merupakan</a:t>
                      </a:r>
                      <a:r>
                        <a:rPr lang="en-US" sz="2000" b="1" dirty="0" smtClean="0">
                          <a:solidFill>
                            <a:schemeClr val="tx1"/>
                          </a:solidFill>
                          <a:latin typeface="Arial Black" panose="020B0A04020102020204" pitchFamily="34" charset="0"/>
                          <a:cs typeface="Arial" panose="020B0604020202020204" pitchFamily="34" charset="0"/>
                        </a:rPr>
                        <a:t> p</a:t>
                      </a:r>
                      <a:r>
                        <a:rPr lang="id-ID" sz="2000" b="1" dirty="0" smtClean="0">
                          <a:solidFill>
                            <a:schemeClr val="tx1"/>
                          </a:solidFill>
                          <a:latin typeface="Arial Black" panose="020B0A04020102020204" pitchFamily="34" charset="0"/>
                          <a:cs typeface="Arial" panose="020B0604020202020204" pitchFamily="34" charset="0"/>
                        </a:rPr>
                        <a:t>e</a:t>
                      </a:r>
                      <a:r>
                        <a:rPr lang="en-US" sz="2000" b="1" dirty="0" smtClean="0">
                          <a:solidFill>
                            <a:schemeClr val="tx1"/>
                          </a:solidFill>
                          <a:latin typeface="Arial Black" panose="020B0A04020102020204" pitchFamily="34" charset="0"/>
                          <a:cs typeface="Arial" panose="020B0604020202020204" pitchFamily="34" charset="0"/>
                        </a:rPr>
                        <a:t>n</a:t>
                      </a:r>
                      <a:r>
                        <a:rPr lang="id-ID" sz="2000" b="1" dirty="0" err="1" smtClean="0">
                          <a:solidFill>
                            <a:schemeClr val="tx1"/>
                          </a:solidFill>
                          <a:latin typeface="Arial Black" panose="020B0A04020102020204" pitchFamily="34" charset="0"/>
                          <a:cs typeface="Arial" panose="020B0604020202020204" pitchFamily="34" charset="0"/>
                        </a:rPr>
                        <a:t>dekatan</a:t>
                      </a:r>
                      <a:r>
                        <a:rPr lang="id-ID" sz="2000" b="1" dirty="0" smtClean="0">
                          <a:solidFill>
                            <a:schemeClr val="tx1"/>
                          </a:solidFill>
                          <a:latin typeface="Arial Black" panose="020B0A04020102020204" pitchFamily="34" charset="0"/>
                          <a:cs typeface="Arial" panose="020B0604020202020204" pitchFamily="34" charset="0"/>
                        </a:rPr>
                        <a:t> modern</a:t>
                      </a:r>
                      <a:r>
                        <a:rPr lang="en-US" sz="2000" b="1" dirty="0" smtClean="0">
                          <a:solidFill>
                            <a:schemeClr val="tx1"/>
                          </a:solidFill>
                          <a:latin typeface="Arial Black" panose="020B0A04020102020204" pitchFamily="34" charset="0"/>
                          <a:cs typeface="Arial" panose="020B0604020202020204" pitchFamily="34" charset="0"/>
                        </a:rPr>
                        <a:t>, </a:t>
                      </a:r>
                      <a:r>
                        <a:rPr lang="en-US" sz="2000" b="1" dirty="0" err="1" smtClean="0">
                          <a:solidFill>
                            <a:schemeClr val="tx1"/>
                          </a:solidFill>
                          <a:latin typeface="Arial Black" panose="020B0A04020102020204" pitchFamily="34" charset="0"/>
                          <a:cs typeface="Arial" panose="020B0604020202020204" pitchFamily="34" charset="0"/>
                        </a:rPr>
                        <a:t>inovatif</a:t>
                      </a:r>
                      <a:r>
                        <a:rPr lang="en-US" sz="2000" b="1" dirty="0" smtClean="0">
                          <a:solidFill>
                            <a:schemeClr val="tx1"/>
                          </a:solidFill>
                          <a:latin typeface="Arial Narrow" panose="020B0606020202030204" pitchFamily="34" charset="0"/>
                          <a:cs typeface="Arial" panose="020B0604020202020204" pitchFamily="34" charset="0"/>
                        </a:rPr>
                        <a:t>, </a:t>
                      </a:r>
                      <a:r>
                        <a:rPr lang="en-US" sz="2000" b="1" dirty="0" err="1" smtClean="0">
                          <a:solidFill>
                            <a:schemeClr val="tx1"/>
                          </a:solidFill>
                          <a:latin typeface="Arial Narrow" panose="020B0606020202030204" pitchFamily="34" charset="0"/>
                          <a:cs typeface="Arial" panose="020B0604020202020204" pitchFamily="34" charset="0"/>
                        </a:rPr>
                        <a:t>sudah</a:t>
                      </a:r>
                      <a:r>
                        <a:rPr lang="en-US" sz="2000" b="1" dirty="0" smtClean="0">
                          <a:solidFill>
                            <a:schemeClr val="tx1"/>
                          </a:solidFill>
                          <a:latin typeface="Arial Narrow" panose="020B0606020202030204" pitchFamily="34" charset="0"/>
                          <a:cs typeface="Arial" panose="020B0604020202020204" pitchFamily="34" charset="0"/>
                        </a:rPr>
                        <a:t> </a:t>
                      </a:r>
                      <a:r>
                        <a:rPr lang="en-US" sz="2000" b="1" dirty="0" err="1" smtClean="0">
                          <a:solidFill>
                            <a:schemeClr val="tx1"/>
                          </a:solidFill>
                          <a:latin typeface="Arial Narrow" panose="020B0606020202030204" pitchFamily="34" charset="0"/>
                          <a:cs typeface="Arial" panose="020B0604020202020204" pitchFamily="34" charset="0"/>
                        </a:rPr>
                        <a:t>menjadi</a:t>
                      </a:r>
                      <a:r>
                        <a:rPr lang="en-US" sz="2000" b="1" dirty="0" smtClean="0">
                          <a:solidFill>
                            <a:schemeClr val="tx1"/>
                          </a:solidFill>
                          <a:latin typeface="Arial Narrow" panose="020B0606020202030204" pitchFamily="34" charset="0"/>
                          <a:cs typeface="Arial" panose="020B0604020202020204" pitchFamily="34" charset="0"/>
                        </a:rPr>
                        <a:t> </a:t>
                      </a:r>
                      <a:r>
                        <a:rPr lang="en-US" sz="2000" b="1" i="1" dirty="0" smtClean="0">
                          <a:solidFill>
                            <a:schemeClr val="tx1"/>
                          </a:solidFill>
                          <a:latin typeface="Arial Narrow" panose="020B0606020202030204" pitchFamily="34" charset="0"/>
                          <a:cs typeface="Arial" panose="020B0604020202020204" pitchFamily="34" charset="0"/>
                        </a:rPr>
                        <a:t>trend</a:t>
                      </a:r>
                      <a:r>
                        <a:rPr lang="en-US" sz="2000" b="1" i="1" baseline="0" dirty="0" smtClean="0">
                          <a:solidFill>
                            <a:schemeClr val="tx1"/>
                          </a:solidFill>
                          <a:latin typeface="Arial Narrow" panose="020B0606020202030204" pitchFamily="34" charset="0"/>
                          <a:cs typeface="Arial" panose="020B0604020202020204" pitchFamily="34" charset="0"/>
                        </a:rPr>
                        <a:t> global</a:t>
                      </a:r>
                      <a:r>
                        <a:rPr lang="en-US" sz="2000" b="1" baseline="0" dirty="0" smtClean="0">
                          <a:solidFill>
                            <a:schemeClr val="tx1"/>
                          </a:solidFill>
                          <a:latin typeface="Arial Narrow" panose="020B0606020202030204" pitchFamily="34" charset="0"/>
                          <a:cs typeface="Arial" panose="020B0604020202020204" pitchFamily="34" charset="0"/>
                        </a:rPr>
                        <a:t> </a:t>
                      </a:r>
                      <a:r>
                        <a:rPr lang="en-US" sz="2000" b="1" dirty="0" err="1" smtClean="0">
                          <a:solidFill>
                            <a:schemeClr val="tx1"/>
                          </a:solidFill>
                          <a:latin typeface="Arial Narrow" panose="020B0606020202030204" pitchFamily="34" charset="0"/>
                          <a:cs typeface="Arial" panose="020B0604020202020204" pitchFamily="34" charset="0"/>
                        </a:rPr>
                        <a:t>dalam</a:t>
                      </a:r>
                      <a:r>
                        <a:rPr lang="en-US" sz="2000" b="1" dirty="0" smtClean="0">
                          <a:solidFill>
                            <a:schemeClr val="tx1"/>
                          </a:solidFill>
                          <a:latin typeface="Arial Narrow" panose="020B0606020202030204" pitchFamily="34" charset="0"/>
                          <a:cs typeface="Arial" panose="020B0604020202020204" pitchFamily="34" charset="0"/>
                        </a:rPr>
                        <a:t> </a:t>
                      </a:r>
                      <a:r>
                        <a:rPr lang="en-US" sz="2000" b="1" dirty="0" err="1" smtClean="0">
                          <a:solidFill>
                            <a:schemeClr val="tx1"/>
                          </a:solidFill>
                          <a:latin typeface="Arial Narrow" panose="020B0606020202030204" pitchFamily="34" charset="0"/>
                          <a:cs typeface="Arial" panose="020B0604020202020204" pitchFamily="34" charset="0"/>
                        </a:rPr>
                        <a:t>pelayanan</a:t>
                      </a:r>
                      <a:r>
                        <a:rPr lang="en-US" sz="2000" b="1" dirty="0" smtClean="0">
                          <a:solidFill>
                            <a:schemeClr val="tx1"/>
                          </a:solidFill>
                          <a:latin typeface="Arial Narrow" panose="020B0606020202030204" pitchFamily="34" charset="0"/>
                          <a:cs typeface="Arial" panose="020B0604020202020204" pitchFamily="34" charset="0"/>
                        </a:rPr>
                        <a:t> RS</a:t>
                      </a:r>
                      <a:endParaRPr lang="id-ID" sz="2000" b="1" dirty="0" smtClean="0">
                        <a:solidFill>
                          <a:schemeClr val="tx1"/>
                        </a:solidFill>
                        <a:latin typeface="Arial Narrow" panose="020B0606020202030204" pitchFamily="34" charset="0"/>
                        <a:cs typeface="Arial" panose="020B0604020202020204" pitchFamily="34" charset="0"/>
                      </a:endParaRPr>
                    </a:p>
                  </a:txBody>
                  <a:tcPr marL="38576" marR="38576" marT="19289" marB="192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21847" y="1702384"/>
            <a:ext cx="703264" cy="3830201"/>
          </a:xfrm>
          <a:prstGeom prst="rect">
            <a:avLst/>
          </a:prstGeom>
        </p:spPr>
        <p:txBody>
          <a:bodyPr vert="vert270" lIns="68580" tIns="34290" rIns="68580" bIns="34290"/>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Bef>
                <a:spcPts val="0"/>
              </a:spcBef>
              <a:spcAft>
                <a:spcPts val="0"/>
              </a:spcAft>
              <a:defRPr/>
            </a:pPr>
            <a:r>
              <a:rPr lang="en-US" sz="1800" b="1" dirty="0" err="1" smtClean="0">
                <a:solidFill>
                  <a:schemeClr val="tx1"/>
                </a:solidFill>
                <a:latin typeface="Arial Black" panose="020B0A04020102020204" pitchFamily="34" charset="0"/>
                <a:cs typeface="Arial" pitchFamily="34" charset="0"/>
              </a:rPr>
              <a:t>Profesinal</a:t>
            </a:r>
            <a:r>
              <a:rPr lang="en-US" sz="1800" b="1" dirty="0" smtClean="0">
                <a:solidFill>
                  <a:schemeClr val="tx1"/>
                </a:solidFill>
                <a:latin typeface="Arial Black" panose="020B0A04020102020204" pitchFamily="34" charset="0"/>
                <a:cs typeface="Arial" pitchFamily="34" charset="0"/>
              </a:rPr>
              <a:t> </a:t>
            </a:r>
            <a:r>
              <a:rPr lang="en-US" sz="1800" b="1" dirty="0" err="1">
                <a:solidFill>
                  <a:schemeClr val="tx1"/>
                </a:solidFill>
                <a:latin typeface="Arial Black" panose="020B0A04020102020204" pitchFamily="34" charset="0"/>
                <a:cs typeface="Arial" pitchFamily="34" charset="0"/>
              </a:rPr>
              <a:t>Pemberi</a:t>
            </a:r>
            <a:r>
              <a:rPr lang="en-US" sz="1800" b="1" dirty="0">
                <a:solidFill>
                  <a:schemeClr val="tx1"/>
                </a:solidFill>
                <a:latin typeface="Arial Black" panose="020B0A04020102020204" pitchFamily="34" charset="0"/>
                <a:cs typeface="Arial" pitchFamily="34" charset="0"/>
              </a:rPr>
              <a:t>  </a:t>
            </a:r>
            <a:r>
              <a:rPr lang="en-US" sz="1800" b="1" dirty="0" err="1">
                <a:solidFill>
                  <a:schemeClr val="tx1"/>
                </a:solidFill>
                <a:latin typeface="Arial Black" panose="020B0A04020102020204" pitchFamily="34" charset="0"/>
                <a:cs typeface="Arial" pitchFamily="34" charset="0"/>
              </a:rPr>
              <a:t>Asuhan</a:t>
            </a:r>
            <a:endParaRPr lang="en-US" sz="1800" b="1" dirty="0">
              <a:solidFill>
                <a:schemeClr val="tx1"/>
              </a:solidFill>
              <a:latin typeface="Arial Black" panose="020B0A04020102020204" pitchFamily="34" charset="0"/>
              <a:cs typeface="Arial" pitchFamily="34" charset="0"/>
            </a:endParaRPr>
          </a:p>
          <a:p>
            <a:pPr fontAlgn="auto">
              <a:spcBef>
                <a:spcPts val="0"/>
              </a:spcBef>
              <a:spcAft>
                <a:spcPts val="0"/>
              </a:spcAft>
              <a:defRPr/>
            </a:pPr>
            <a:r>
              <a:rPr lang="en-US" sz="1800" b="1" dirty="0">
                <a:solidFill>
                  <a:schemeClr val="tx1"/>
                </a:solidFill>
                <a:latin typeface="Arial Black" panose="020B0A04020102020204" pitchFamily="34" charset="0"/>
                <a:cs typeface="Arial" pitchFamily="34" charset="0"/>
              </a:rPr>
              <a:t>(PPA)</a:t>
            </a:r>
            <a:endParaRPr lang="id-ID" sz="1800" b="1" dirty="0">
              <a:solidFill>
                <a:schemeClr val="tx1"/>
              </a:solidFill>
              <a:latin typeface="Arial Black" panose="020B0A04020102020204" pitchFamily="34" charset="0"/>
              <a:cs typeface="Arial" pitchFamily="34" charset="0"/>
            </a:endParaRPr>
          </a:p>
        </p:txBody>
      </p:sp>
      <p:sp>
        <p:nvSpPr>
          <p:cNvPr id="11" name="Smiley Face 10"/>
          <p:cNvSpPr/>
          <p:nvPr/>
        </p:nvSpPr>
        <p:spPr>
          <a:xfrm>
            <a:off x="914400" y="561975"/>
            <a:ext cx="762000" cy="514350"/>
          </a:xfrm>
          <a:prstGeom prst="smileyFac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dirty="0">
              <a:solidFill>
                <a:schemeClr val="bg1"/>
              </a:solidFill>
            </a:endParaRPr>
          </a:p>
        </p:txBody>
      </p:sp>
      <p:sp>
        <p:nvSpPr>
          <p:cNvPr id="10" name="Smiley Face 9"/>
          <p:cNvSpPr/>
          <p:nvPr/>
        </p:nvSpPr>
        <p:spPr>
          <a:xfrm>
            <a:off x="685800" y="561975"/>
            <a:ext cx="762000" cy="514350"/>
          </a:xfrm>
          <a:prstGeom prst="smileyFac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dirty="0">
              <a:solidFill>
                <a:schemeClr val="bg2"/>
              </a:solidFill>
            </a:endParaRPr>
          </a:p>
        </p:txBody>
      </p:sp>
      <p:sp>
        <p:nvSpPr>
          <p:cNvPr id="9" name="Smiley Face 8"/>
          <p:cNvSpPr/>
          <p:nvPr/>
        </p:nvSpPr>
        <p:spPr>
          <a:xfrm>
            <a:off x="457200" y="561975"/>
            <a:ext cx="762000" cy="514350"/>
          </a:xfrm>
          <a:prstGeom prst="smileyFac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dirty="0">
              <a:solidFill>
                <a:schemeClr val="bg2"/>
              </a:solidFill>
            </a:endParaRPr>
          </a:p>
        </p:txBody>
      </p:sp>
      <p:sp>
        <p:nvSpPr>
          <p:cNvPr id="8" name="Smiley Face 7"/>
          <p:cNvSpPr/>
          <p:nvPr/>
        </p:nvSpPr>
        <p:spPr>
          <a:xfrm>
            <a:off x="228600" y="561975"/>
            <a:ext cx="762000" cy="514350"/>
          </a:xfrm>
          <a:prstGeom prst="smileyFace">
            <a:avLst/>
          </a:prstGeom>
          <a:solidFill>
            <a:schemeClr val="accent6">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dirty="0">
              <a:solidFill>
                <a:schemeClr val="bg1"/>
              </a:solidFill>
            </a:endParaRPr>
          </a:p>
        </p:txBody>
      </p:sp>
      <p:graphicFrame>
        <p:nvGraphicFramePr>
          <p:cNvPr id="6" name="Table 5"/>
          <p:cNvGraphicFramePr>
            <a:graphicFrameLocks noGrp="1"/>
          </p:cNvGraphicFramePr>
          <p:nvPr/>
        </p:nvGraphicFramePr>
        <p:xfrm>
          <a:off x="1811338" y="1255713"/>
          <a:ext cx="5593670" cy="3268980"/>
        </p:xfrm>
        <a:graphic>
          <a:graphicData uri="http://schemas.openxmlformats.org/drawingml/2006/table">
            <a:tbl>
              <a:tblPr firstRow="1" bandRow="1">
                <a:tableStyleId>{5C22544A-7EE6-4342-B048-85BDC9FD1C3A}</a:tableStyleId>
              </a:tblPr>
              <a:tblGrid>
                <a:gridCol w="5593670"/>
              </a:tblGrid>
              <a:tr h="2903220">
                <a:tc>
                  <a:txBody>
                    <a:bodyPr/>
                    <a:lstStyle/>
                    <a:p>
                      <a:pPr marL="0" indent="0" algn="ctr">
                        <a:spcBef>
                          <a:spcPts val="0"/>
                        </a:spcBef>
                        <a:buSzPct val="120000"/>
                        <a:buFont typeface="+mj-lt"/>
                        <a:buNone/>
                      </a:pPr>
                      <a:r>
                        <a:rPr lang="en-US" sz="2400" b="1" u="none" dirty="0" err="1" smtClean="0">
                          <a:solidFill>
                            <a:srgbClr val="0000CC"/>
                          </a:solidFill>
                          <a:latin typeface="Arial Black" pitchFamily="34" charset="0"/>
                          <a:cs typeface="Arial" pitchFamily="34" charset="0"/>
                        </a:rPr>
                        <a:t>Asesmen</a:t>
                      </a:r>
                      <a:r>
                        <a:rPr lang="en-US" sz="2100" b="1" u="none" dirty="0" smtClean="0">
                          <a:solidFill>
                            <a:srgbClr val="0000CC"/>
                          </a:solidFill>
                          <a:latin typeface="Arial Black" pitchFamily="34" charset="0"/>
                          <a:cs typeface="Arial" pitchFamily="34" charset="0"/>
                        </a:rPr>
                        <a:t> </a:t>
                      </a:r>
                      <a:r>
                        <a:rPr lang="en-US" sz="2100" b="1" u="none" dirty="0" err="1" smtClean="0">
                          <a:solidFill>
                            <a:srgbClr val="0000CC"/>
                          </a:solidFill>
                          <a:latin typeface="Arial Black" pitchFamily="34" charset="0"/>
                          <a:cs typeface="Arial" pitchFamily="34" charset="0"/>
                        </a:rPr>
                        <a:t>Pasien</a:t>
                      </a:r>
                      <a:r>
                        <a:rPr lang="en-US" sz="2100" b="1" u="none" dirty="0" smtClean="0">
                          <a:solidFill>
                            <a:srgbClr val="0000CC"/>
                          </a:solidFill>
                          <a:latin typeface="Arial Black" pitchFamily="34" charset="0"/>
                          <a:cs typeface="Arial" pitchFamily="34" charset="0"/>
                        </a:rPr>
                        <a:t> </a:t>
                      </a:r>
                    </a:p>
                    <a:p>
                      <a:pPr marL="0" indent="0" algn="ctr">
                        <a:spcBef>
                          <a:spcPts val="0"/>
                        </a:spcBef>
                      </a:pPr>
                      <a:r>
                        <a:rPr lang="en-US" sz="1400" i="1" dirty="0" smtClean="0">
                          <a:solidFill>
                            <a:schemeClr val="tx1"/>
                          </a:solidFill>
                          <a:latin typeface="Arial" pitchFamily="34" charset="0"/>
                          <a:cs typeface="Arial" pitchFamily="34" charset="0"/>
                        </a:rPr>
                        <a:t>(</a:t>
                      </a:r>
                      <a:r>
                        <a:rPr lang="en-US" sz="1400" i="1" dirty="0" err="1" smtClean="0">
                          <a:solidFill>
                            <a:schemeClr val="bg2"/>
                          </a:solidFill>
                          <a:latin typeface="Arial" pitchFamily="34" charset="0"/>
                          <a:cs typeface="Arial" pitchFamily="34" charset="0"/>
                        </a:rPr>
                        <a:t>Skrining</a:t>
                      </a:r>
                      <a:r>
                        <a:rPr lang="en-US" sz="1400" i="1" dirty="0" smtClean="0">
                          <a:solidFill>
                            <a:schemeClr val="bg2"/>
                          </a:solidFill>
                          <a:latin typeface="Arial" pitchFamily="34" charset="0"/>
                          <a:cs typeface="Arial" pitchFamily="34" charset="0"/>
                        </a:rPr>
                        <a:t>, “</a:t>
                      </a:r>
                      <a:r>
                        <a:rPr lang="en-US" sz="1400" i="1" dirty="0" err="1" smtClean="0">
                          <a:solidFill>
                            <a:schemeClr val="bg2"/>
                          </a:solidFill>
                          <a:latin typeface="Arial" pitchFamily="34" charset="0"/>
                          <a:cs typeface="Arial" pitchFamily="34" charset="0"/>
                        </a:rPr>
                        <a:t>Periksa</a:t>
                      </a:r>
                      <a:r>
                        <a:rPr lang="en-US" sz="1400" i="1" dirty="0" smtClean="0">
                          <a:solidFill>
                            <a:schemeClr val="bg2"/>
                          </a:solidFill>
                          <a:latin typeface="Arial" pitchFamily="34" charset="0"/>
                          <a:cs typeface="Arial" pitchFamily="34" charset="0"/>
                        </a:rPr>
                        <a:t> </a:t>
                      </a:r>
                      <a:r>
                        <a:rPr lang="en-US" sz="1400" i="1" dirty="0" err="1" smtClean="0">
                          <a:solidFill>
                            <a:schemeClr val="bg2"/>
                          </a:solidFill>
                          <a:latin typeface="Arial" pitchFamily="34" charset="0"/>
                          <a:cs typeface="Arial" pitchFamily="34" charset="0"/>
                        </a:rPr>
                        <a:t>Pasien</a:t>
                      </a:r>
                      <a:r>
                        <a:rPr lang="en-US" sz="1400" i="1" dirty="0" smtClean="0">
                          <a:solidFill>
                            <a:schemeClr val="bg2"/>
                          </a:solidFill>
                          <a:latin typeface="Arial" pitchFamily="34" charset="0"/>
                          <a:cs typeface="Arial" pitchFamily="34" charset="0"/>
                        </a:rPr>
                        <a:t>”)</a:t>
                      </a:r>
                    </a:p>
                    <a:p>
                      <a:pPr marL="857250" lvl="1" indent="-280988" algn="l">
                        <a:spcBef>
                          <a:spcPts val="0"/>
                        </a:spcBef>
                        <a:spcAft>
                          <a:spcPts val="600"/>
                        </a:spcAft>
                        <a:buFont typeface="+mj-lt"/>
                        <a:buAutoNum type="arabicPeriod"/>
                      </a:pPr>
                      <a:r>
                        <a:rPr lang="en-US" sz="1800" b="1" u="sng" dirty="0" err="1" smtClean="0">
                          <a:solidFill>
                            <a:schemeClr val="bg2"/>
                          </a:solidFill>
                          <a:effectLst/>
                          <a:latin typeface="Arial" pitchFamily="34" charset="0"/>
                          <a:cs typeface="Arial" pitchFamily="34" charset="0"/>
                        </a:rPr>
                        <a:t>Pengumpulan</a:t>
                      </a:r>
                      <a:r>
                        <a:rPr lang="en-US" sz="1800" b="1" u="sng" dirty="0" smtClean="0">
                          <a:solidFill>
                            <a:schemeClr val="bg2"/>
                          </a:solidFill>
                          <a:effectLst/>
                          <a:latin typeface="Arial" pitchFamily="34" charset="0"/>
                          <a:cs typeface="Arial" pitchFamily="34" charset="0"/>
                        </a:rPr>
                        <a:t> </a:t>
                      </a:r>
                      <a:r>
                        <a:rPr lang="en-US" sz="1800" b="1" u="sng" dirty="0" err="1" smtClean="0">
                          <a:solidFill>
                            <a:schemeClr val="bg2"/>
                          </a:solidFill>
                          <a:effectLst/>
                          <a:latin typeface="Arial" pitchFamily="34" charset="0"/>
                          <a:cs typeface="Arial" pitchFamily="34" charset="0"/>
                        </a:rPr>
                        <a:t>Informasi</a:t>
                      </a:r>
                      <a:r>
                        <a:rPr lang="en-US" sz="1800" b="1" dirty="0" smtClean="0">
                          <a:solidFill>
                            <a:schemeClr val="bg2"/>
                          </a:solidFill>
                          <a:effectLst/>
                          <a:latin typeface="Arial" pitchFamily="34" charset="0"/>
                          <a:cs typeface="Arial" pitchFamily="34" charset="0"/>
                        </a:rPr>
                        <a:t> :</a:t>
                      </a:r>
                      <a:r>
                        <a:rPr lang="en-US" sz="1800" b="1" dirty="0" smtClean="0">
                          <a:solidFill>
                            <a:schemeClr val="bg2"/>
                          </a:solidFill>
                          <a:latin typeface="Arial" pitchFamily="34" charset="0"/>
                          <a:cs typeface="Arial" pitchFamily="34" charset="0"/>
                        </a:rPr>
                        <a:t> </a:t>
                      </a:r>
                      <a:r>
                        <a:rPr lang="en-US" sz="1800" b="0" dirty="0" err="1" smtClean="0">
                          <a:solidFill>
                            <a:schemeClr val="bg2"/>
                          </a:solidFill>
                          <a:latin typeface="Arial" pitchFamily="34" charset="0"/>
                          <a:cs typeface="Arial" pitchFamily="34" charset="0"/>
                        </a:rPr>
                        <a:t>Anamnesa</a:t>
                      </a:r>
                      <a:r>
                        <a:rPr lang="en-US" sz="1800" b="0" dirty="0" smtClean="0">
                          <a:solidFill>
                            <a:schemeClr val="bg2"/>
                          </a:solidFill>
                          <a:latin typeface="Arial" pitchFamily="34" charset="0"/>
                          <a:cs typeface="Arial" pitchFamily="34" charset="0"/>
                        </a:rPr>
                        <a:t>, </a:t>
                      </a:r>
                      <a:r>
                        <a:rPr lang="en-US" sz="1800" b="0" dirty="0" err="1" smtClean="0">
                          <a:solidFill>
                            <a:schemeClr val="bg2"/>
                          </a:solidFill>
                          <a:latin typeface="Arial" pitchFamily="34" charset="0"/>
                          <a:cs typeface="Arial" pitchFamily="34" charset="0"/>
                        </a:rPr>
                        <a:t>pemeriksaan</a:t>
                      </a:r>
                      <a:r>
                        <a:rPr lang="en-US" sz="1800" b="0" dirty="0" smtClean="0">
                          <a:solidFill>
                            <a:schemeClr val="bg2"/>
                          </a:solidFill>
                          <a:latin typeface="Arial" pitchFamily="34" charset="0"/>
                          <a:cs typeface="Arial" pitchFamily="34" charset="0"/>
                        </a:rPr>
                        <a:t>, </a:t>
                      </a:r>
                      <a:r>
                        <a:rPr lang="en-US" sz="1800" b="0" dirty="0" err="1" smtClean="0">
                          <a:solidFill>
                            <a:schemeClr val="bg2"/>
                          </a:solidFill>
                          <a:latin typeface="Arial" pitchFamily="34" charset="0"/>
                          <a:cs typeface="Arial" pitchFamily="34" charset="0"/>
                        </a:rPr>
                        <a:t>pemeriksaan</a:t>
                      </a:r>
                      <a:r>
                        <a:rPr lang="en-US" sz="1800" b="0" dirty="0" smtClean="0">
                          <a:solidFill>
                            <a:schemeClr val="bg2"/>
                          </a:solidFill>
                          <a:latin typeface="Arial" pitchFamily="34" charset="0"/>
                          <a:cs typeface="Arial" pitchFamily="34" charset="0"/>
                        </a:rPr>
                        <a:t> lain / </a:t>
                      </a:r>
                      <a:r>
                        <a:rPr lang="en-US" sz="1800" b="0" dirty="0" err="1" smtClean="0">
                          <a:solidFill>
                            <a:schemeClr val="bg2"/>
                          </a:solidFill>
                          <a:latin typeface="Arial" pitchFamily="34" charset="0"/>
                          <a:cs typeface="Arial" pitchFamily="34" charset="0"/>
                        </a:rPr>
                        <a:t>penunjang</a:t>
                      </a:r>
                      <a:r>
                        <a:rPr lang="en-US" sz="1800" b="0" dirty="0" smtClean="0">
                          <a:solidFill>
                            <a:schemeClr val="bg2"/>
                          </a:solidFill>
                          <a:latin typeface="Arial" pitchFamily="34" charset="0"/>
                          <a:cs typeface="Arial" pitchFamily="34" charset="0"/>
                        </a:rPr>
                        <a:t>, </a:t>
                      </a:r>
                      <a:r>
                        <a:rPr lang="en-US" sz="1800" b="0" dirty="0" err="1" smtClean="0">
                          <a:solidFill>
                            <a:schemeClr val="bg2"/>
                          </a:solidFill>
                          <a:latin typeface="Arial" pitchFamily="34" charset="0"/>
                          <a:cs typeface="Arial" pitchFamily="34" charset="0"/>
                        </a:rPr>
                        <a:t>dsb</a:t>
                      </a:r>
                      <a:endParaRPr lang="id-ID" sz="1800" b="0" dirty="0" smtClean="0">
                        <a:solidFill>
                          <a:schemeClr val="bg2"/>
                        </a:solidFill>
                        <a:latin typeface="Arial" pitchFamily="34" charset="0"/>
                        <a:cs typeface="Arial" pitchFamily="34" charset="0"/>
                      </a:endParaRPr>
                    </a:p>
                    <a:p>
                      <a:pPr marL="857250" lvl="1" indent="-280988" algn="l">
                        <a:spcBef>
                          <a:spcPts val="0"/>
                        </a:spcBef>
                        <a:spcAft>
                          <a:spcPts val="600"/>
                        </a:spcAft>
                        <a:buFont typeface="+mj-lt"/>
                        <a:buAutoNum type="arabicPeriod" startAt="2"/>
                      </a:pPr>
                      <a:r>
                        <a:rPr lang="en-US" sz="1800" b="1" u="sng" kern="1200" dirty="0" err="1" smtClean="0">
                          <a:solidFill>
                            <a:schemeClr val="bg2"/>
                          </a:solidFill>
                          <a:effectLst/>
                          <a:latin typeface="Arial" pitchFamily="34" charset="0"/>
                          <a:ea typeface="+mn-ea"/>
                          <a:cs typeface="Arial" pitchFamily="34" charset="0"/>
                        </a:rPr>
                        <a:t>Analisis</a:t>
                      </a:r>
                      <a:r>
                        <a:rPr lang="en-US" sz="1800" b="1" u="sng" kern="1200" dirty="0" smtClean="0">
                          <a:solidFill>
                            <a:schemeClr val="bg2"/>
                          </a:solidFill>
                          <a:effectLst/>
                          <a:latin typeface="Arial" pitchFamily="34" charset="0"/>
                          <a:ea typeface="+mn-ea"/>
                          <a:cs typeface="Arial" pitchFamily="34" charset="0"/>
                        </a:rPr>
                        <a:t> </a:t>
                      </a:r>
                      <a:r>
                        <a:rPr lang="en-US" sz="1800" b="1" u="sng" kern="1200" dirty="0" err="1" smtClean="0">
                          <a:solidFill>
                            <a:schemeClr val="bg2"/>
                          </a:solidFill>
                          <a:effectLst/>
                          <a:latin typeface="Arial" pitchFamily="34" charset="0"/>
                          <a:ea typeface="+mn-ea"/>
                          <a:cs typeface="Arial" pitchFamily="34" charset="0"/>
                        </a:rPr>
                        <a:t>informasi</a:t>
                      </a:r>
                      <a:r>
                        <a:rPr lang="en-US" sz="1800" b="1" u="sng" kern="1200" dirty="0" smtClean="0">
                          <a:solidFill>
                            <a:schemeClr val="bg2"/>
                          </a:solidFill>
                          <a:effectLst/>
                          <a:latin typeface="Arial" pitchFamily="34" charset="0"/>
                          <a:ea typeface="+mn-ea"/>
                          <a:cs typeface="Arial" pitchFamily="34" charset="0"/>
                        </a:rPr>
                        <a:t> :</a:t>
                      </a:r>
                      <a:r>
                        <a:rPr lang="en-US" sz="1800" b="1" u="none" kern="1200" dirty="0" smtClean="0">
                          <a:solidFill>
                            <a:schemeClr val="bg2"/>
                          </a:solidFill>
                          <a:effectLst>
                            <a:outerShdw blurRad="38100" dist="38100" dir="2700000" algn="tl">
                              <a:srgbClr val="000000">
                                <a:alpha val="43137"/>
                              </a:srgbClr>
                            </a:outerShdw>
                          </a:effectLst>
                          <a:latin typeface="Arial" pitchFamily="34" charset="0"/>
                          <a:ea typeface="+mn-ea"/>
                          <a:cs typeface="Arial" pitchFamily="34" charset="0"/>
                        </a:rPr>
                        <a:t> </a:t>
                      </a:r>
                      <a:r>
                        <a:rPr lang="en-US" sz="1800" b="0" dirty="0" err="1" smtClean="0">
                          <a:solidFill>
                            <a:schemeClr val="bg2"/>
                          </a:solidFill>
                          <a:latin typeface="Arial" pitchFamily="34" charset="0"/>
                          <a:cs typeface="Arial" pitchFamily="34" charset="0"/>
                        </a:rPr>
                        <a:t>dihasilkan</a:t>
                      </a:r>
                      <a:r>
                        <a:rPr lang="en-US" sz="1800" b="0" dirty="0" smtClean="0">
                          <a:solidFill>
                            <a:schemeClr val="bg2"/>
                          </a:solidFill>
                          <a:latin typeface="Arial" pitchFamily="34" charset="0"/>
                          <a:cs typeface="Arial" pitchFamily="34" charset="0"/>
                        </a:rPr>
                        <a:t>           Diagnosis / </a:t>
                      </a:r>
                      <a:r>
                        <a:rPr lang="en-US" sz="1800" b="0" dirty="0" err="1" smtClean="0">
                          <a:solidFill>
                            <a:schemeClr val="bg2"/>
                          </a:solidFill>
                          <a:latin typeface="Arial" pitchFamily="34" charset="0"/>
                          <a:cs typeface="Arial" pitchFamily="34" charset="0"/>
                          <a:sym typeface="Wingdings" pitchFamily="2" charset="2"/>
                        </a:rPr>
                        <a:t>PRoblem</a:t>
                      </a:r>
                      <a:r>
                        <a:rPr lang="en-US" sz="1800" b="0" dirty="0" smtClean="0">
                          <a:solidFill>
                            <a:schemeClr val="bg2"/>
                          </a:solidFill>
                          <a:latin typeface="Arial" pitchFamily="34" charset="0"/>
                          <a:cs typeface="Arial" pitchFamily="34" charset="0"/>
                          <a:sym typeface="Wingdings" pitchFamily="2" charset="2"/>
                        </a:rPr>
                        <a:t> / </a:t>
                      </a:r>
                      <a:r>
                        <a:rPr lang="en-US" sz="1800" b="0" dirty="0" err="1" smtClean="0">
                          <a:solidFill>
                            <a:schemeClr val="bg2"/>
                          </a:solidFill>
                          <a:latin typeface="Arial" pitchFamily="34" charset="0"/>
                          <a:cs typeface="Arial" pitchFamily="34" charset="0"/>
                          <a:sym typeface="Wingdings" pitchFamily="2" charset="2"/>
                        </a:rPr>
                        <a:t>Kondisi</a:t>
                      </a:r>
                      <a:r>
                        <a:rPr lang="en-US" sz="1800" b="0" dirty="0" smtClean="0">
                          <a:solidFill>
                            <a:schemeClr val="bg2"/>
                          </a:solidFill>
                          <a:latin typeface="Arial" pitchFamily="34" charset="0"/>
                          <a:cs typeface="Arial" pitchFamily="34" charset="0"/>
                          <a:sym typeface="Wingdings" pitchFamily="2" charset="2"/>
                        </a:rPr>
                        <a:t>,  </a:t>
                      </a:r>
                      <a:r>
                        <a:rPr lang="en-US" sz="1800" b="1" dirty="0" err="1" smtClean="0">
                          <a:solidFill>
                            <a:srgbClr val="0000CC"/>
                          </a:solidFill>
                          <a:latin typeface="Arial" pitchFamily="34" charset="0"/>
                          <a:cs typeface="Arial" pitchFamily="34" charset="0"/>
                          <a:sym typeface="Wingdings" pitchFamily="2" charset="2"/>
                        </a:rPr>
                        <a:t>identifikasi</a:t>
                      </a:r>
                      <a:r>
                        <a:rPr lang="en-US" sz="1800" b="1" dirty="0" smtClean="0">
                          <a:solidFill>
                            <a:srgbClr val="0000CC"/>
                          </a:solidFill>
                          <a:latin typeface="Arial" pitchFamily="34" charset="0"/>
                          <a:cs typeface="Arial" pitchFamily="34" charset="0"/>
                          <a:sym typeface="Wingdings" pitchFamily="2" charset="2"/>
                        </a:rPr>
                        <a:t> </a:t>
                      </a:r>
                      <a:r>
                        <a:rPr lang="en-US" sz="1800" b="0" u="none" dirty="0" smtClean="0">
                          <a:solidFill>
                            <a:srgbClr val="0000CC"/>
                          </a:solidFill>
                          <a:latin typeface="Arial Black" pitchFamily="34" charset="0"/>
                          <a:cs typeface="Arial" pitchFamily="34" charset="0"/>
                        </a:rPr>
                        <a:t>K</a:t>
                      </a:r>
                      <a:r>
                        <a:rPr lang="id-ID" sz="1800" b="0" u="none" dirty="0" err="1" smtClean="0">
                          <a:solidFill>
                            <a:srgbClr val="0000CC"/>
                          </a:solidFill>
                          <a:latin typeface="Arial Black" pitchFamily="34" charset="0"/>
                          <a:cs typeface="Arial" pitchFamily="34" charset="0"/>
                        </a:rPr>
                        <a:t>ebutuhan</a:t>
                      </a:r>
                      <a:r>
                        <a:rPr lang="id-ID" sz="1800" b="0" u="none" dirty="0" smtClean="0">
                          <a:solidFill>
                            <a:srgbClr val="0000CC"/>
                          </a:solidFill>
                          <a:latin typeface="Arial Black" pitchFamily="34" charset="0"/>
                          <a:cs typeface="Arial" pitchFamily="34" charset="0"/>
                        </a:rPr>
                        <a:t> </a:t>
                      </a:r>
                      <a:r>
                        <a:rPr lang="en-US" sz="1800" b="0" u="none" dirty="0" smtClean="0">
                          <a:solidFill>
                            <a:srgbClr val="0000CC"/>
                          </a:solidFill>
                          <a:latin typeface="Arial Black" pitchFamily="34" charset="0"/>
                          <a:cs typeface="Arial" pitchFamily="34" charset="0"/>
                        </a:rPr>
                        <a:t>Yan </a:t>
                      </a:r>
                      <a:r>
                        <a:rPr lang="id-ID" sz="1800" b="0" u="none" dirty="0" smtClean="0">
                          <a:solidFill>
                            <a:srgbClr val="0000CC"/>
                          </a:solidFill>
                          <a:latin typeface="Arial Black" pitchFamily="34" charset="0"/>
                          <a:cs typeface="Arial" pitchFamily="34" charset="0"/>
                        </a:rPr>
                        <a:t>Pasien</a:t>
                      </a:r>
                      <a:endParaRPr lang="id-ID" sz="1800" b="0" dirty="0" smtClean="0">
                        <a:solidFill>
                          <a:schemeClr val="tx1"/>
                        </a:solidFill>
                        <a:latin typeface="Arial" pitchFamily="34" charset="0"/>
                        <a:cs typeface="Arial" pitchFamily="34" charset="0"/>
                      </a:endParaRPr>
                    </a:p>
                    <a:p>
                      <a:pPr marL="857250" lvl="1" indent="-280988" algn="l">
                        <a:spcBef>
                          <a:spcPts val="0"/>
                        </a:spcBef>
                        <a:spcAft>
                          <a:spcPts val="600"/>
                        </a:spcAft>
                        <a:buFont typeface="+mj-lt"/>
                        <a:buAutoNum type="arabicPeriod" startAt="3"/>
                      </a:pPr>
                      <a:r>
                        <a:rPr lang="en-US" sz="1800" b="1" u="sng" kern="1200" dirty="0" err="1" smtClean="0">
                          <a:solidFill>
                            <a:schemeClr val="bg2"/>
                          </a:solidFill>
                          <a:effectLst/>
                          <a:latin typeface="Arial" pitchFamily="34" charset="0"/>
                          <a:ea typeface="+mn-ea"/>
                          <a:cs typeface="Arial" pitchFamily="34" charset="0"/>
                        </a:rPr>
                        <a:t>Susun</a:t>
                      </a:r>
                      <a:r>
                        <a:rPr lang="en-US" sz="1800" b="1" u="sng" kern="1200" dirty="0" smtClean="0">
                          <a:solidFill>
                            <a:schemeClr val="bg2"/>
                          </a:solidFill>
                          <a:effectLst/>
                          <a:latin typeface="Arial" pitchFamily="34" charset="0"/>
                          <a:ea typeface="+mn-ea"/>
                          <a:cs typeface="Arial" pitchFamily="34" charset="0"/>
                        </a:rPr>
                        <a:t> </a:t>
                      </a:r>
                      <a:r>
                        <a:rPr lang="en-US" sz="1800" b="1" u="sng" kern="1200" dirty="0" err="1" smtClean="0">
                          <a:solidFill>
                            <a:schemeClr val="bg2"/>
                          </a:solidFill>
                          <a:effectLst/>
                          <a:latin typeface="Arial" pitchFamily="34" charset="0"/>
                          <a:ea typeface="+mn-ea"/>
                          <a:cs typeface="Arial" pitchFamily="34" charset="0"/>
                        </a:rPr>
                        <a:t>Rencana</a:t>
                      </a:r>
                      <a:r>
                        <a:rPr lang="en-US" sz="1800" b="1" u="sng" kern="1200" dirty="0" smtClean="0">
                          <a:solidFill>
                            <a:schemeClr val="bg2"/>
                          </a:solidFill>
                          <a:effectLst/>
                          <a:latin typeface="Arial" pitchFamily="34" charset="0"/>
                          <a:ea typeface="+mn-ea"/>
                          <a:cs typeface="Arial" pitchFamily="34" charset="0"/>
                        </a:rPr>
                        <a:t> </a:t>
                      </a:r>
                      <a:r>
                        <a:rPr lang="en-US" sz="1800" b="1" u="sng" kern="1200" dirty="0" err="1" smtClean="0">
                          <a:solidFill>
                            <a:schemeClr val="bg2"/>
                          </a:solidFill>
                          <a:effectLst/>
                          <a:latin typeface="Arial" pitchFamily="34" charset="0"/>
                          <a:ea typeface="+mn-ea"/>
                          <a:cs typeface="Arial" pitchFamily="34" charset="0"/>
                        </a:rPr>
                        <a:t>Pelayanan</a:t>
                      </a:r>
                      <a:r>
                        <a:rPr lang="en-US" sz="1800" b="1" u="sng" kern="1200" dirty="0" smtClean="0">
                          <a:solidFill>
                            <a:schemeClr val="bg2"/>
                          </a:solidFill>
                          <a:effectLst/>
                          <a:latin typeface="Arial" pitchFamily="34" charset="0"/>
                          <a:ea typeface="+mn-ea"/>
                          <a:cs typeface="Arial" pitchFamily="34" charset="0"/>
                        </a:rPr>
                        <a:t>/Care Plan :</a:t>
                      </a:r>
                      <a:r>
                        <a:rPr lang="en-US" sz="1800" b="1" u="sng" kern="1200" dirty="0" smtClean="0">
                          <a:solidFill>
                            <a:schemeClr val="bg2"/>
                          </a:solidFill>
                          <a:effectLst>
                            <a:outerShdw blurRad="38100" dist="38100" dir="2700000" algn="tl">
                              <a:srgbClr val="000000">
                                <a:alpha val="43137"/>
                              </a:srgbClr>
                            </a:outerShdw>
                          </a:effectLst>
                          <a:latin typeface="Arial" pitchFamily="34" charset="0"/>
                          <a:ea typeface="+mn-ea"/>
                          <a:cs typeface="Arial" pitchFamily="34" charset="0"/>
                        </a:rPr>
                        <a:t> </a:t>
                      </a:r>
                      <a:r>
                        <a:rPr lang="en-US" sz="1800" b="0" u="none" dirty="0" err="1" smtClean="0">
                          <a:solidFill>
                            <a:schemeClr val="bg2"/>
                          </a:solidFill>
                          <a:latin typeface="Arial" pitchFamily="34" charset="0"/>
                          <a:cs typeface="Arial" pitchFamily="34" charset="0"/>
                        </a:rPr>
                        <a:t>untuk</a:t>
                      </a:r>
                      <a:r>
                        <a:rPr lang="en-US" sz="1800" b="0" u="none" dirty="0" smtClean="0">
                          <a:solidFill>
                            <a:schemeClr val="bg2"/>
                          </a:solidFill>
                          <a:latin typeface="Arial" pitchFamily="34" charset="0"/>
                          <a:cs typeface="Arial" pitchFamily="34" charset="0"/>
                        </a:rPr>
                        <a:t> </a:t>
                      </a:r>
                      <a:r>
                        <a:rPr lang="id-ID" sz="1800" b="1" u="none" dirty="0" smtClean="0">
                          <a:solidFill>
                            <a:srgbClr val="0000CC"/>
                          </a:solidFill>
                          <a:latin typeface="Arial" pitchFamily="34" charset="0"/>
                          <a:cs typeface="Arial" pitchFamily="34" charset="0"/>
                        </a:rPr>
                        <a:t>memenuhi</a:t>
                      </a:r>
                      <a:r>
                        <a:rPr lang="id-ID" sz="1800" b="1" u="none" dirty="0" smtClean="0">
                          <a:solidFill>
                            <a:schemeClr val="tx1"/>
                          </a:solidFill>
                          <a:latin typeface="Arial" pitchFamily="34" charset="0"/>
                          <a:cs typeface="Arial" pitchFamily="34" charset="0"/>
                        </a:rPr>
                        <a:t> </a:t>
                      </a:r>
                      <a:r>
                        <a:rPr lang="en-US" sz="1800" b="0" u="none" dirty="0" smtClean="0">
                          <a:solidFill>
                            <a:srgbClr val="0000CC"/>
                          </a:solidFill>
                          <a:latin typeface="Arial Black" pitchFamily="34" charset="0"/>
                          <a:cs typeface="Arial" pitchFamily="34" charset="0"/>
                        </a:rPr>
                        <a:t>K</a:t>
                      </a:r>
                      <a:r>
                        <a:rPr lang="id-ID" sz="1800" b="0" u="none" dirty="0" err="1" smtClean="0">
                          <a:solidFill>
                            <a:srgbClr val="0000CC"/>
                          </a:solidFill>
                          <a:latin typeface="Arial Black" pitchFamily="34" charset="0"/>
                          <a:cs typeface="Arial" pitchFamily="34" charset="0"/>
                        </a:rPr>
                        <a:t>ebutuhan</a:t>
                      </a:r>
                      <a:r>
                        <a:rPr lang="id-ID" sz="1800" b="0" u="none" dirty="0" smtClean="0">
                          <a:solidFill>
                            <a:srgbClr val="0000CC"/>
                          </a:solidFill>
                          <a:latin typeface="Arial Black" pitchFamily="34" charset="0"/>
                          <a:cs typeface="Arial" pitchFamily="34" charset="0"/>
                        </a:rPr>
                        <a:t> </a:t>
                      </a:r>
                      <a:r>
                        <a:rPr lang="en-US" sz="1800" b="0" u="none" dirty="0" smtClean="0">
                          <a:solidFill>
                            <a:srgbClr val="0000CC"/>
                          </a:solidFill>
                          <a:latin typeface="Arial Black" pitchFamily="34" charset="0"/>
                          <a:cs typeface="Arial" pitchFamily="34" charset="0"/>
                        </a:rPr>
                        <a:t>Yan </a:t>
                      </a:r>
                      <a:r>
                        <a:rPr lang="id-ID" sz="1800" b="0" u="none" dirty="0" smtClean="0">
                          <a:solidFill>
                            <a:srgbClr val="0000CC"/>
                          </a:solidFill>
                          <a:latin typeface="Arial Black" pitchFamily="34" charset="0"/>
                          <a:cs typeface="Arial" pitchFamily="34" charset="0"/>
                        </a:rPr>
                        <a:t>Pasien</a:t>
                      </a:r>
                      <a:endParaRPr lang="en-US" sz="1000" b="0" u="none" dirty="0">
                        <a:solidFill>
                          <a:srgbClr val="0000CC"/>
                        </a:solidFill>
                        <a:latin typeface="Arial Black" pitchFamily="34" charset="0"/>
                      </a:endParaRPr>
                    </a:p>
                  </a:txBody>
                  <a:tcPr marT="34290" marB="3429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CFF66"/>
                    </a:solidFill>
                  </a:tcPr>
                </a:tc>
              </a:tr>
            </a:tbl>
          </a:graphicData>
        </a:graphic>
      </p:graphicFrame>
      <p:sp>
        <p:nvSpPr>
          <p:cNvPr id="7" name="TextBox 6"/>
          <p:cNvSpPr txBox="1"/>
          <p:nvPr/>
        </p:nvSpPr>
        <p:spPr>
          <a:xfrm>
            <a:off x="2238640" y="-12518"/>
            <a:ext cx="4530023" cy="892552"/>
          </a:xfrm>
          <a:prstGeom prst="rect">
            <a:avLst/>
          </a:prstGeom>
          <a:noFill/>
        </p:spPr>
        <p:txBody>
          <a:bodyPr wrap="none">
            <a:spAutoFit/>
          </a:bodyPr>
          <a:lstStyle/>
          <a:p>
            <a:pPr algn="ctr" fontAlgn="auto">
              <a:spcBef>
                <a:spcPts val="0"/>
              </a:spcBef>
              <a:spcAft>
                <a:spcPts val="0"/>
              </a:spcAft>
              <a:defRPr/>
            </a:pPr>
            <a:r>
              <a:rPr lang="en-US" sz="2800" b="1" dirty="0">
                <a:ln w="9525">
                  <a:solidFill>
                    <a:schemeClr val="bg1"/>
                  </a:solidFill>
                  <a:prstDash val="solid"/>
                </a:ln>
                <a:effectLst>
                  <a:outerShdw blurRad="12700" dist="38100" dir="2700000" algn="tl" rotWithShape="0">
                    <a:schemeClr val="bg1">
                      <a:lumMod val="50000"/>
                    </a:schemeClr>
                  </a:outerShdw>
                </a:effectLst>
                <a:latin typeface="Arial Black" pitchFamily="34" charset="0"/>
              </a:rPr>
              <a:t>Proses </a:t>
            </a:r>
            <a:r>
              <a:rPr lang="en-US" sz="2800" b="1" dirty="0" err="1">
                <a:ln w="9525">
                  <a:solidFill>
                    <a:schemeClr val="bg1"/>
                  </a:solidFill>
                  <a:prstDash val="solid"/>
                </a:ln>
                <a:effectLst>
                  <a:outerShdw blurRad="12700" dist="38100" dir="2700000" algn="tl" rotWithShape="0">
                    <a:schemeClr val="bg1">
                      <a:lumMod val="50000"/>
                    </a:schemeClr>
                  </a:outerShdw>
                </a:effectLst>
                <a:latin typeface="Arial Black" pitchFamily="34" charset="0"/>
              </a:rPr>
              <a:t>Asuhan</a:t>
            </a:r>
            <a:r>
              <a:rPr lang="en-US" sz="2800" b="1" dirty="0">
                <a:ln w="9525">
                  <a:solidFill>
                    <a:schemeClr val="bg1"/>
                  </a:solidFill>
                  <a:prstDash val="solid"/>
                </a:ln>
                <a:effectLst>
                  <a:outerShdw blurRad="12700" dist="38100" dir="2700000" algn="tl" rotWithShape="0">
                    <a:schemeClr val="bg1">
                      <a:lumMod val="50000"/>
                    </a:schemeClr>
                  </a:outerShdw>
                </a:effectLst>
                <a:latin typeface="Arial Black" pitchFamily="34" charset="0"/>
              </a:rPr>
              <a:t> </a:t>
            </a:r>
            <a:r>
              <a:rPr lang="en-US" sz="2800" b="1" dirty="0" err="1">
                <a:ln w="9525">
                  <a:solidFill>
                    <a:schemeClr val="bg1"/>
                  </a:solidFill>
                  <a:prstDash val="solid"/>
                </a:ln>
                <a:effectLst>
                  <a:outerShdw blurRad="12700" dist="38100" dir="2700000" algn="tl" rotWithShape="0">
                    <a:schemeClr val="bg1">
                      <a:lumMod val="50000"/>
                    </a:schemeClr>
                  </a:outerShdw>
                </a:effectLst>
                <a:latin typeface="Arial Black" pitchFamily="34" charset="0"/>
              </a:rPr>
              <a:t>Pasien</a:t>
            </a:r>
            <a:endParaRPr lang="en-US" sz="2800" dirty="0">
              <a:solidFill>
                <a:srgbClr val="0000FF"/>
              </a:solidFill>
              <a:latin typeface="Arial Black" pitchFamily="34" charset="0"/>
            </a:endParaRPr>
          </a:p>
          <a:p>
            <a:pPr algn="ctr" fontAlgn="auto">
              <a:spcBef>
                <a:spcPts val="0"/>
              </a:spcBef>
              <a:spcAft>
                <a:spcPts val="0"/>
              </a:spcAft>
              <a:defRPr/>
            </a:pPr>
            <a:r>
              <a:rPr lang="en-US" sz="2400" b="1" i="1" dirty="0">
                <a:latin typeface="Calibri" panose="020F0502020204030204"/>
              </a:rPr>
              <a:t>Patient Care</a:t>
            </a:r>
          </a:p>
        </p:txBody>
      </p:sp>
      <p:sp>
        <p:nvSpPr>
          <p:cNvPr id="2" name="Oval 1"/>
          <p:cNvSpPr/>
          <p:nvPr/>
        </p:nvSpPr>
        <p:spPr>
          <a:xfrm>
            <a:off x="152400" y="1600200"/>
            <a:ext cx="973138" cy="379253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dirty="0">
              <a:solidFill>
                <a:srgbClr val="FFFF00"/>
              </a:solidFill>
            </a:endParaRPr>
          </a:p>
        </p:txBody>
      </p:sp>
      <p:sp>
        <p:nvSpPr>
          <p:cNvPr id="17423" name="TextBox 11"/>
          <p:cNvSpPr txBox="1">
            <a:spLocks noChangeArrowheads="1"/>
          </p:cNvSpPr>
          <p:nvPr/>
        </p:nvSpPr>
        <p:spPr bwMode="auto">
          <a:xfrm>
            <a:off x="1855788" y="1949450"/>
            <a:ext cx="441325" cy="831850"/>
          </a:xfrm>
          <a:prstGeom prst="rect">
            <a:avLst/>
          </a:prstGeom>
          <a:noFill/>
          <a:ln w="9525">
            <a:noFill/>
            <a:miter lim="800000"/>
            <a:headEnd/>
            <a:tailEnd/>
          </a:ln>
        </p:spPr>
        <p:txBody>
          <a:bodyPr wrap="none">
            <a:spAutoFit/>
          </a:bodyPr>
          <a:lstStyle/>
          <a:p>
            <a:r>
              <a:rPr lang="en-US" sz="2400" b="1">
                <a:solidFill>
                  <a:srgbClr val="000000"/>
                </a:solidFill>
                <a:latin typeface="Arial Black" pitchFamily="34" charset="0"/>
              </a:rPr>
              <a:t>S</a:t>
            </a:r>
          </a:p>
          <a:p>
            <a:r>
              <a:rPr lang="en-US" sz="2400" b="1">
                <a:solidFill>
                  <a:srgbClr val="000000"/>
                </a:solidFill>
                <a:latin typeface="Arial Black" pitchFamily="34" charset="0"/>
              </a:rPr>
              <a:t>O</a:t>
            </a:r>
          </a:p>
        </p:txBody>
      </p:sp>
      <p:sp>
        <p:nvSpPr>
          <p:cNvPr id="17424" name="TextBox 18"/>
          <p:cNvSpPr txBox="1">
            <a:spLocks noChangeArrowheads="1"/>
          </p:cNvSpPr>
          <p:nvPr/>
        </p:nvSpPr>
        <p:spPr bwMode="auto">
          <a:xfrm>
            <a:off x="1855788" y="2967038"/>
            <a:ext cx="422275" cy="461962"/>
          </a:xfrm>
          <a:prstGeom prst="rect">
            <a:avLst/>
          </a:prstGeom>
          <a:noFill/>
          <a:ln w="9525">
            <a:noFill/>
            <a:miter lim="800000"/>
            <a:headEnd/>
            <a:tailEnd/>
          </a:ln>
        </p:spPr>
        <p:txBody>
          <a:bodyPr wrap="none">
            <a:spAutoFit/>
          </a:bodyPr>
          <a:lstStyle/>
          <a:p>
            <a:r>
              <a:rPr lang="en-US" sz="2400" b="1">
                <a:solidFill>
                  <a:srgbClr val="000000"/>
                </a:solidFill>
                <a:latin typeface="Arial Black" pitchFamily="34" charset="0"/>
              </a:rPr>
              <a:t>A</a:t>
            </a:r>
          </a:p>
        </p:txBody>
      </p:sp>
      <p:sp>
        <p:nvSpPr>
          <p:cNvPr id="17425" name="TextBox 19"/>
          <p:cNvSpPr txBox="1">
            <a:spLocks noChangeArrowheads="1"/>
          </p:cNvSpPr>
          <p:nvPr/>
        </p:nvSpPr>
        <p:spPr bwMode="auto">
          <a:xfrm>
            <a:off x="1876425" y="3903663"/>
            <a:ext cx="407988" cy="461962"/>
          </a:xfrm>
          <a:prstGeom prst="rect">
            <a:avLst/>
          </a:prstGeom>
          <a:noFill/>
          <a:ln w="9525">
            <a:noFill/>
            <a:miter lim="800000"/>
            <a:headEnd/>
            <a:tailEnd/>
          </a:ln>
        </p:spPr>
        <p:txBody>
          <a:bodyPr wrap="none">
            <a:spAutoFit/>
          </a:bodyPr>
          <a:lstStyle/>
          <a:p>
            <a:r>
              <a:rPr lang="en-US" sz="2400" b="1">
                <a:solidFill>
                  <a:srgbClr val="000000"/>
                </a:solidFill>
                <a:latin typeface="Arial Black" pitchFamily="34" charset="0"/>
              </a:rPr>
              <a:t>P</a:t>
            </a:r>
          </a:p>
        </p:txBody>
      </p:sp>
      <p:graphicFrame>
        <p:nvGraphicFramePr>
          <p:cNvPr id="22" name="Table 21"/>
          <p:cNvGraphicFramePr>
            <a:graphicFrameLocks noGrp="1"/>
          </p:cNvGraphicFramePr>
          <p:nvPr/>
        </p:nvGraphicFramePr>
        <p:xfrm>
          <a:off x="1811338" y="5154613"/>
          <a:ext cx="5593670" cy="800100"/>
        </p:xfrm>
        <a:graphic>
          <a:graphicData uri="http://schemas.openxmlformats.org/drawingml/2006/table">
            <a:tbl>
              <a:tblPr firstRow="1" bandRow="1">
                <a:tableStyleId>{5C22544A-7EE6-4342-B048-85BDC9FD1C3A}</a:tableStyleId>
              </a:tblPr>
              <a:tblGrid>
                <a:gridCol w="5593670"/>
              </a:tblGrid>
              <a:tr h="744587">
                <a:tc>
                  <a:txBody>
                    <a:bodyPr/>
                    <a:lstStyle/>
                    <a:p>
                      <a:pPr marL="0" marR="0" indent="0" algn="ctr" defTabSz="914400" rtl="0" eaLnBrk="1" fontAlgn="auto" latinLnBrk="0" hangingPunct="1">
                        <a:lnSpc>
                          <a:spcPct val="100000"/>
                        </a:lnSpc>
                        <a:spcBef>
                          <a:spcPts val="0"/>
                        </a:spcBef>
                        <a:spcAft>
                          <a:spcPts val="0"/>
                        </a:spcAft>
                        <a:buClrTx/>
                        <a:buSzPct val="120000"/>
                        <a:buFont typeface="+mj-lt"/>
                        <a:buNone/>
                        <a:tabLst/>
                        <a:defRPr/>
                      </a:pPr>
                      <a:r>
                        <a:rPr lang="en-US" sz="2100" b="1" u="none" kern="1200" dirty="0" smtClean="0">
                          <a:solidFill>
                            <a:srgbClr val="0000CC"/>
                          </a:solidFill>
                          <a:latin typeface="Arial Black" pitchFamily="34" charset="0"/>
                          <a:ea typeface="+mn-ea"/>
                          <a:cs typeface="Arial" pitchFamily="34" charset="0"/>
                        </a:rPr>
                        <a:t>*</a:t>
                      </a:r>
                      <a:r>
                        <a:rPr lang="en-US" sz="2400" b="1" u="none" kern="1200" dirty="0" err="1" smtClean="0">
                          <a:solidFill>
                            <a:srgbClr val="0000CC"/>
                          </a:solidFill>
                          <a:latin typeface="Arial Black" pitchFamily="34" charset="0"/>
                          <a:ea typeface="+mn-ea"/>
                          <a:cs typeface="Arial" pitchFamily="34" charset="0"/>
                        </a:rPr>
                        <a:t>Implementasi</a:t>
                      </a:r>
                      <a:r>
                        <a:rPr lang="en-US" sz="2400" b="1" u="none" kern="1200" dirty="0" smtClean="0">
                          <a:solidFill>
                            <a:srgbClr val="0000CC"/>
                          </a:solidFill>
                          <a:latin typeface="Arial Black" pitchFamily="34" charset="0"/>
                          <a:ea typeface="+mn-ea"/>
                          <a:cs typeface="Arial" pitchFamily="34" charset="0"/>
                        </a:rPr>
                        <a:t> </a:t>
                      </a:r>
                      <a:r>
                        <a:rPr lang="en-US" sz="2400" b="1" u="none" kern="1200" dirty="0" err="1" smtClean="0">
                          <a:solidFill>
                            <a:srgbClr val="0000CC"/>
                          </a:solidFill>
                          <a:latin typeface="Arial Black" pitchFamily="34" charset="0"/>
                          <a:ea typeface="+mn-ea"/>
                          <a:cs typeface="Arial" pitchFamily="34" charset="0"/>
                        </a:rPr>
                        <a:t>Rencana</a:t>
                      </a:r>
                      <a:endParaRPr lang="en-US" sz="2400" b="0" u="none" kern="1200" dirty="0">
                        <a:solidFill>
                          <a:schemeClr val="tx1"/>
                        </a:solidFill>
                        <a:latin typeface="Arial Black" panose="020B0A04020102020204" pitchFamily="34" charset="0"/>
                        <a:ea typeface="+mn-ea"/>
                        <a:cs typeface="+mn-cs"/>
                      </a:endParaRPr>
                    </a:p>
                    <a:p>
                      <a:pPr marL="0" marR="0" indent="0" algn="ctr" defTabSz="914400" rtl="0" eaLnBrk="1" fontAlgn="auto" latinLnBrk="0" hangingPunct="1">
                        <a:lnSpc>
                          <a:spcPct val="100000"/>
                        </a:lnSpc>
                        <a:spcBef>
                          <a:spcPts val="0"/>
                        </a:spcBef>
                        <a:spcAft>
                          <a:spcPts val="0"/>
                        </a:spcAft>
                        <a:buClrTx/>
                        <a:buSzTx/>
                        <a:buFont typeface="+mj-lt"/>
                        <a:buNone/>
                        <a:tabLst/>
                        <a:defRPr/>
                      </a:pPr>
                      <a:r>
                        <a:rPr lang="en-US" sz="2400" b="1" u="none" kern="1200" dirty="0" smtClean="0">
                          <a:solidFill>
                            <a:srgbClr val="0000CC"/>
                          </a:solidFill>
                          <a:latin typeface="Arial Black" pitchFamily="34" charset="0"/>
                          <a:ea typeface="+mn-ea"/>
                          <a:cs typeface="Arial" pitchFamily="34" charset="0"/>
                        </a:rPr>
                        <a:t>*Monitoring</a:t>
                      </a:r>
                    </a:p>
                  </a:txBody>
                  <a:tcPr marT="34290" marB="34290">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CFF66"/>
                    </a:solidFill>
                  </a:tcPr>
                </a:tc>
              </a:tr>
            </a:tbl>
          </a:graphicData>
        </a:graphic>
      </p:graphicFrame>
      <p:cxnSp>
        <p:nvCxnSpPr>
          <p:cNvPr id="23" name="Straight Connector 22"/>
          <p:cNvCxnSpPr/>
          <p:nvPr/>
        </p:nvCxnSpPr>
        <p:spPr>
          <a:xfrm>
            <a:off x="4572000" y="4562475"/>
            <a:ext cx="19050" cy="542925"/>
          </a:xfrm>
          <a:prstGeom prst="line">
            <a:avLst/>
          </a:prstGeom>
          <a:ln w="101600">
            <a:solidFill>
              <a:srgbClr val="FF0000"/>
            </a:solidFill>
            <a:prstDash val="sysDash"/>
            <a:tailEnd type="stealt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591050" y="5962650"/>
            <a:ext cx="0" cy="392113"/>
          </a:xfrm>
          <a:prstGeom prst="line">
            <a:avLst/>
          </a:prstGeom>
          <a:ln w="1016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4533900" y="6391275"/>
            <a:ext cx="3400425" cy="7938"/>
          </a:xfrm>
          <a:prstGeom prst="line">
            <a:avLst/>
          </a:prstGeom>
          <a:ln w="1016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905750" y="817563"/>
            <a:ext cx="9525" cy="5602287"/>
          </a:xfrm>
          <a:prstGeom prst="line">
            <a:avLst/>
          </a:prstGeom>
          <a:ln w="1016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524375" y="863600"/>
            <a:ext cx="3400425" cy="9525"/>
          </a:xfrm>
          <a:prstGeom prst="line">
            <a:avLst/>
          </a:prstGeom>
          <a:ln w="1016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572000" y="863600"/>
            <a:ext cx="9525" cy="430213"/>
          </a:xfrm>
          <a:prstGeom prst="line">
            <a:avLst/>
          </a:prstGeom>
          <a:ln w="101600">
            <a:solidFill>
              <a:srgbClr val="FF0000"/>
            </a:solidFill>
            <a:prstDash val="sysDash"/>
            <a:tailEnd type="stealth"/>
          </a:ln>
        </p:spPr>
        <p:style>
          <a:lnRef idx="1">
            <a:schemeClr val="accent1"/>
          </a:lnRef>
          <a:fillRef idx="0">
            <a:schemeClr val="accent1"/>
          </a:fillRef>
          <a:effectRef idx="0">
            <a:schemeClr val="accent1"/>
          </a:effectRef>
          <a:fontRef idx="minor">
            <a:schemeClr val="tx1"/>
          </a:fontRef>
        </p:style>
      </p:cxnSp>
      <p:sp>
        <p:nvSpPr>
          <p:cNvPr id="34" name="Chevron 33"/>
          <p:cNvSpPr/>
          <p:nvPr/>
        </p:nvSpPr>
        <p:spPr>
          <a:xfrm>
            <a:off x="914400" y="1246188"/>
            <a:ext cx="820738" cy="4738687"/>
          </a:xfrm>
          <a:prstGeom prst="chevron">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350">
              <a:solidFill>
                <a:prstClr val="black"/>
              </a:solidFill>
            </a:endParaRPr>
          </a:p>
        </p:txBody>
      </p:sp>
      <p:sp>
        <p:nvSpPr>
          <p:cNvPr id="17439" name="TextBox 34"/>
          <p:cNvSpPr txBox="1">
            <a:spLocks noChangeArrowheads="1"/>
          </p:cNvSpPr>
          <p:nvPr/>
        </p:nvSpPr>
        <p:spPr bwMode="auto">
          <a:xfrm>
            <a:off x="1812925" y="769938"/>
            <a:ext cx="355600" cy="400050"/>
          </a:xfrm>
          <a:prstGeom prst="rect">
            <a:avLst/>
          </a:prstGeom>
          <a:solidFill>
            <a:schemeClr val="tx1"/>
          </a:solidFill>
          <a:ln w="12700">
            <a:solidFill>
              <a:schemeClr val="tx1"/>
            </a:solidFill>
            <a:miter lim="800000"/>
            <a:headEnd/>
            <a:tailEnd/>
          </a:ln>
        </p:spPr>
        <p:txBody>
          <a:bodyPr wrap="none">
            <a:spAutoFit/>
          </a:bodyPr>
          <a:lstStyle/>
          <a:p>
            <a:r>
              <a:rPr lang="en-GB" sz="2000">
                <a:solidFill>
                  <a:schemeClr val="bg1"/>
                </a:solidFill>
                <a:latin typeface="Arial Black" pitchFamily="34" charset="0"/>
              </a:rPr>
              <a:t>1</a:t>
            </a:r>
          </a:p>
        </p:txBody>
      </p:sp>
      <p:sp>
        <p:nvSpPr>
          <p:cNvPr id="17440" name="TextBox 35"/>
          <p:cNvSpPr txBox="1">
            <a:spLocks noChangeArrowheads="1"/>
          </p:cNvSpPr>
          <p:nvPr/>
        </p:nvSpPr>
        <p:spPr bwMode="auto">
          <a:xfrm>
            <a:off x="1820863" y="4683125"/>
            <a:ext cx="357187" cy="400050"/>
          </a:xfrm>
          <a:prstGeom prst="rect">
            <a:avLst/>
          </a:prstGeom>
          <a:solidFill>
            <a:schemeClr val="tx1"/>
          </a:solidFill>
          <a:ln w="12700">
            <a:solidFill>
              <a:schemeClr val="tx1"/>
            </a:solidFill>
            <a:miter lim="800000"/>
            <a:headEnd/>
            <a:tailEnd/>
          </a:ln>
        </p:spPr>
        <p:txBody>
          <a:bodyPr wrap="none">
            <a:spAutoFit/>
          </a:bodyPr>
          <a:lstStyle/>
          <a:p>
            <a:r>
              <a:rPr lang="en-GB" sz="2000">
                <a:solidFill>
                  <a:schemeClr val="bg1"/>
                </a:solidFill>
                <a:latin typeface="Arial Black" pitchFamily="34" charset="0"/>
              </a:rPr>
              <a:t>2</a:t>
            </a:r>
          </a:p>
        </p:txBody>
      </p:sp>
      <p:sp>
        <p:nvSpPr>
          <p:cNvPr id="37" name="Content Placeholder 2"/>
          <p:cNvSpPr txBox="1">
            <a:spLocks/>
          </p:cNvSpPr>
          <p:nvPr/>
        </p:nvSpPr>
        <p:spPr>
          <a:xfrm rot="10800000">
            <a:off x="7811039" y="1969396"/>
            <a:ext cx="717285" cy="3334494"/>
          </a:xfrm>
          <a:prstGeom prst="rect">
            <a:avLst/>
          </a:prstGeom>
        </p:spPr>
        <p:txBody>
          <a:bodyPr vert="vert270"/>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Bef>
                <a:spcPts val="0"/>
              </a:spcBef>
              <a:spcAft>
                <a:spcPts val="0"/>
              </a:spcAft>
              <a:defRPr/>
            </a:pPr>
            <a:r>
              <a:rPr lang="en-US" sz="2800" b="1" dirty="0" err="1" smtClean="0">
                <a:solidFill>
                  <a:schemeClr val="tx1"/>
                </a:solidFill>
                <a:latin typeface="Arial Black" panose="020B0A04020102020204" pitchFamily="34" charset="0"/>
                <a:cs typeface="Arial" pitchFamily="34" charset="0"/>
              </a:rPr>
              <a:t>Asesmen</a:t>
            </a:r>
            <a:r>
              <a:rPr lang="en-US" sz="2800" b="1" dirty="0" smtClean="0">
                <a:solidFill>
                  <a:schemeClr val="tx1"/>
                </a:solidFill>
                <a:latin typeface="Arial Black" panose="020B0A04020102020204" pitchFamily="34" charset="0"/>
                <a:cs typeface="Arial" pitchFamily="34" charset="0"/>
              </a:rPr>
              <a:t> </a:t>
            </a:r>
            <a:r>
              <a:rPr lang="en-US" sz="2800" b="1" dirty="0" err="1" smtClean="0">
                <a:solidFill>
                  <a:schemeClr val="tx1"/>
                </a:solidFill>
                <a:latin typeface="Arial Black" panose="020B0A04020102020204" pitchFamily="34" charset="0"/>
                <a:cs typeface="Arial" pitchFamily="34" charset="0"/>
              </a:rPr>
              <a:t>Ulang</a:t>
            </a:r>
            <a:endParaRPr lang="id-ID" sz="2800" b="1" dirty="0">
              <a:solidFill>
                <a:schemeClr val="tx1"/>
              </a:solidFill>
              <a:latin typeface="Arial Black" panose="020B0A04020102020204" pitchFamily="34" charset="0"/>
              <a:cs typeface="Arial" pitchFamily="34" charset="0"/>
            </a:endParaRPr>
          </a:p>
        </p:txBody>
      </p:sp>
      <p:sp>
        <p:nvSpPr>
          <p:cNvPr id="17442" name="TextBox 26"/>
          <p:cNvSpPr txBox="1">
            <a:spLocks noChangeArrowheads="1"/>
          </p:cNvSpPr>
          <p:nvPr/>
        </p:nvSpPr>
        <p:spPr bwMode="auto">
          <a:xfrm>
            <a:off x="8099425" y="1417638"/>
            <a:ext cx="1008063" cy="461962"/>
          </a:xfrm>
          <a:prstGeom prst="rect">
            <a:avLst/>
          </a:prstGeom>
          <a:solidFill>
            <a:srgbClr val="FFFF99"/>
          </a:solidFill>
          <a:ln w="12700">
            <a:solidFill>
              <a:schemeClr val="tx1"/>
            </a:solidFill>
            <a:miter lim="800000"/>
            <a:headEnd/>
            <a:tailEnd/>
          </a:ln>
        </p:spPr>
        <p:txBody>
          <a:bodyPr wrap="none">
            <a:spAutoFit/>
          </a:bodyPr>
          <a:lstStyle/>
          <a:p>
            <a:r>
              <a:rPr lang="en-US" sz="2400">
                <a:solidFill>
                  <a:srgbClr val="000000"/>
                </a:solidFill>
                <a:latin typeface="Arial Black" pitchFamily="34" charset="0"/>
              </a:rPr>
              <a:t>(IAP)</a:t>
            </a:r>
          </a:p>
        </p:txBody>
      </p:sp>
      <p:sp>
        <p:nvSpPr>
          <p:cNvPr id="17443" name="TextBox 27"/>
          <p:cNvSpPr txBox="1">
            <a:spLocks noChangeArrowheads="1"/>
          </p:cNvSpPr>
          <p:nvPr/>
        </p:nvSpPr>
        <p:spPr bwMode="auto">
          <a:xfrm>
            <a:off x="8243888" y="5316538"/>
            <a:ext cx="836612" cy="460375"/>
          </a:xfrm>
          <a:prstGeom prst="rect">
            <a:avLst/>
          </a:prstGeom>
          <a:solidFill>
            <a:srgbClr val="FFFF99"/>
          </a:solidFill>
          <a:ln w="12700">
            <a:solidFill>
              <a:schemeClr val="tx1"/>
            </a:solidFill>
            <a:miter lim="800000"/>
            <a:headEnd/>
            <a:tailEnd/>
          </a:ln>
        </p:spPr>
        <p:txBody>
          <a:bodyPr wrap="none">
            <a:spAutoFit/>
          </a:bodyPr>
          <a:lstStyle/>
          <a:p>
            <a:r>
              <a:rPr lang="en-US" sz="2400">
                <a:solidFill>
                  <a:srgbClr val="000000"/>
                </a:solidFill>
                <a:latin typeface="Arial Black" pitchFamily="34" charset="0"/>
              </a:rPr>
              <a:t>(IM)</a:t>
            </a:r>
          </a:p>
        </p:txBody>
      </p:sp>
      <p:sp>
        <p:nvSpPr>
          <p:cNvPr id="17444" name="TextBox 30"/>
          <p:cNvSpPr txBox="1">
            <a:spLocks noChangeArrowheads="1"/>
          </p:cNvSpPr>
          <p:nvPr/>
        </p:nvSpPr>
        <p:spPr bwMode="auto">
          <a:xfrm>
            <a:off x="2490788" y="523875"/>
            <a:ext cx="904875" cy="584200"/>
          </a:xfrm>
          <a:prstGeom prst="rect">
            <a:avLst/>
          </a:prstGeom>
          <a:solidFill>
            <a:srgbClr val="FFCCFF"/>
          </a:solidFill>
          <a:ln w="9525">
            <a:solidFill>
              <a:schemeClr val="tx1"/>
            </a:solidFill>
            <a:miter lim="800000"/>
            <a:headEnd/>
            <a:tailEnd/>
          </a:ln>
        </p:spPr>
        <p:txBody>
          <a:bodyPr wrap="none">
            <a:spAutoFit/>
          </a:bodyPr>
          <a:lstStyle/>
          <a:p>
            <a:pPr algn="ctr"/>
            <a:r>
              <a:rPr lang="en-US" sz="1600" b="1">
                <a:solidFill>
                  <a:srgbClr val="000000"/>
                </a:solidFill>
                <a:latin typeface="Calibri" pitchFamily="34" charset="0"/>
                <a:cs typeface="Microsoft Sans Serif" pitchFamily="34" charset="0"/>
              </a:rPr>
              <a:t>2 “blok”</a:t>
            </a:r>
          </a:p>
          <a:p>
            <a:pPr algn="ctr"/>
            <a:r>
              <a:rPr lang="en-US" sz="1600" b="1">
                <a:solidFill>
                  <a:srgbClr val="000000"/>
                </a:solidFill>
                <a:latin typeface="Calibri" pitchFamily="34" charset="0"/>
                <a:cs typeface="Microsoft Sans Serif" pitchFamily="34" charset="0"/>
              </a:rPr>
              <a:t>kegiatan</a:t>
            </a:r>
          </a:p>
        </p:txBody>
      </p:sp>
      <p:cxnSp>
        <p:nvCxnSpPr>
          <p:cNvPr id="16" name="Straight Arrow Connector 15"/>
          <p:cNvCxnSpPr/>
          <p:nvPr/>
        </p:nvCxnSpPr>
        <p:spPr>
          <a:xfrm flipH="1" flipV="1">
            <a:off x="2271713" y="2349500"/>
            <a:ext cx="360362" cy="6350"/>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2268538" y="3206750"/>
            <a:ext cx="360362" cy="6350"/>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2268538" y="4143375"/>
            <a:ext cx="360362" cy="6350"/>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31800" y="1371600"/>
            <a:ext cx="8234363" cy="4586288"/>
          </a:xfrm>
          <a:prstGeom prst="rect">
            <a:avLst/>
          </a:prstGeom>
          <a:solidFill>
            <a:schemeClr val="tx1"/>
          </a:solidFill>
        </p:spPr>
        <p:txBody>
          <a:bodyPr>
            <a:spAutoFit/>
          </a:bodyPr>
          <a:lstStyle/>
          <a:p>
            <a:pPr>
              <a:spcBef>
                <a:spcPts val="600"/>
              </a:spcBef>
              <a:spcAft>
                <a:spcPts val="600"/>
              </a:spcAft>
              <a:defRPr/>
            </a:pPr>
            <a:endParaRPr lang="en-US" sz="2800" b="1" dirty="0">
              <a:solidFill>
                <a:schemeClr val="bg1"/>
              </a:solidFill>
              <a:latin typeface="Arial" panose="020B0604020202020204" pitchFamily="34" charset="0"/>
            </a:endParaRPr>
          </a:p>
          <a:p>
            <a:pPr marL="627063" indent="-342900">
              <a:spcBef>
                <a:spcPts val="600"/>
              </a:spcBef>
              <a:spcAft>
                <a:spcPts val="600"/>
              </a:spcAft>
              <a:buFont typeface="Wingdings" panose="05000000000000000000" pitchFamily="2" charset="2"/>
              <a:buChar char="§"/>
              <a:defRPr/>
            </a:pPr>
            <a:r>
              <a:rPr lang="en-US" sz="2800" b="1" dirty="0">
                <a:solidFill>
                  <a:schemeClr val="bg1"/>
                </a:solidFill>
                <a:latin typeface="Arial" panose="020B0604020202020204" pitchFamily="34" charset="0"/>
              </a:rPr>
              <a:t>SOAP : Subjective, Objective, Assessment, Plan</a:t>
            </a:r>
          </a:p>
          <a:p>
            <a:pPr marL="627063" indent="-342900">
              <a:spcBef>
                <a:spcPts val="600"/>
              </a:spcBef>
              <a:spcAft>
                <a:spcPts val="600"/>
              </a:spcAft>
              <a:buFont typeface="Wingdings" panose="05000000000000000000" pitchFamily="2" charset="2"/>
              <a:buChar char="§"/>
              <a:defRPr/>
            </a:pPr>
            <a:r>
              <a:rPr lang="en-US" sz="2800" b="1" dirty="0">
                <a:solidFill>
                  <a:schemeClr val="bg1"/>
                </a:solidFill>
                <a:latin typeface="Arial" panose="020B0604020202020204" pitchFamily="34" charset="0"/>
              </a:rPr>
              <a:t>ADIME : Assessment, Diagnosis, Intervention (+ Goals), Monitoring, Evaluation</a:t>
            </a:r>
          </a:p>
          <a:p>
            <a:pPr marL="627063" indent="-342900">
              <a:spcBef>
                <a:spcPts val="600"/>
              </a:spcBef>
              <a:spcAft>
                <a:spcPts val="600"/>
              </a:spcAft>
              <a:buFont typeface="Wingdings" panose="05000000000000000000" pitchFamily="2" charset="2"/>
              <a:buChar char="§"/>
              <a:defRPr/>
            </a:pPr>
            <a:r>
              <a:rPr lang="en-US" sz="2800" b="1" dirty="0">
                <a:solidFill>
                  <a:schemeClr val="bg1"/>
                </a:solidFill>
                <a:latin typeface="Arial" panose="020B0604020202020204" pitchFamily="34" charset="0"/>
              </a:rPr>
              <a:t>DART : Description, Assessment, Response, Treatment</a:t>
            </a:r>
          </a:p>
          <a:p>
            <a:pPr>
              <a:spcBef>
                <a:spcPts val="600"/>
              </a:spcBef>
              <a:spcAft>
                <a:spcPts val="600"/>
              </a:spcAft>
              <a:defRPr/>
            </a:pPr>
            <a:endParaRPr lang="en-US" sz="2800" b="1" dirty="0">
              <a:solidFill>
                <a:schemeClr val="bg1"/>
              </a:solidFill>
              <a:latin typeface="Arial" panose="020B0604020202020204" pitchFamily="34" charset="0"/>
            </a:endParaRPr>
          </a:p>
        </p:txBody>
      </p:sp>
      <p:sp>
        <p:nvSpPr>
          <p:cNvPr id="18435" name="Rectangle 6"/>
          <p:cNvSpPr>
            <a:spLocks noChangeArrowheads="1"/>
          </p:cNvSpPr>
          <p:nvPr/>
        </p:nvSpPr>
        <p:spPr bwMode="auto">
          <a:xfrm>
            <a:off x="361950" y="190500"/>
            <a:ext cx="8612188" cy="522288"/>
          </a:xfrm>
          <a:prstGeom prst="rect">
            <a:avLst/>
          </a:prstGeom>
          <a:noFill/>
          <a:ln w="9525">
            <a:noFill/>
            <a:miter lim="800000"/>
            <a:headEnd/>
            <a:tailEnd/>
          </a:ln>
        </p:spPr>
        <p:txBody>
          <a:bodyPr>
            <a:spAutoFit/>
          </a:bodyPr>
          <a:lstStyle/>
          <a:p>
            <a:pPr algn="ctr"/>
            <a:r>
              <a:rPr lang="en-US" sz="2800" b="1">
                <a:solidFill>
                  <a:srgbClr val="FFFF00"/>
                </a:solidFill>
                <a:latin typeface="Arial Black" pitchFamily="34" charset="0"/>
              </a:rPr>
              <a:t>Beberapa metode pencatatan asesmen</a:t>
            </a: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381000" y="-39688"/>
            <a:ext cx="8458200" cy="1066801"/>
          </a:xfrm>
        </p:spPr>
        <p:txBody>
          <a:bodyPr/>
          <a:lstStyle/>
          <a:p>
            <a:pPr eaLnBrk="1" fontAlgn="auto" hangingPunct="1">
              <a:spcAft>
                <a:spcPts val="0"/>
              </a:spcAft>
              <a:defRPr/>
            </a:pPr>
            <a:r>
              <a:rPr lang="id-ID" smtClean="0">
                <a:solidFill>
                  <a:srgbClr val="66FF33"/>
                </a:solidFill>
              </a:rPr>
              <a:t>The  Equip  Framework</a:t>
            </a:r>
            <a:br>
              <a:rPr lang="id-ID" smtClean="0">
                <a:solidFill>
                  <a:srgbClr val="66FF33"/>
                </a:solidFill>
              </a:rPr>
            </a:br>
            <a:r>
              <a:rPr lang="id-ID" sz="1800" smtClean="0">
                <a:solidFill>
                  <a:srgbClr val="66FF33"/>
                </a:solidFill>
              </a:rPr>
              <a:t>( the ACHS Standards )</a:t>
            </a:r>
            <a:endParaRPr lang="en-US" sz="1800" b="1" smtClean="0">
              <a:solidFill>
                <a:srgbClr val="FFFF00"/>
              </a:solidFill>
            </a:endParaRPr>
          </a:p>
        </p:txBody>
      </p:sp>
      <p:sp>
        <p:nvSpPr>
          <p:cNvPr id="13314" name="Rectangle 2"/>
          <p:cNvSpPr>
            <a:spLocks noGrp="1" noChangeArrowheads="1"/>
          </p:cNvSpPr>
          <p:nvPr>
            <p:ph idx="1"/>
          </p:nvPr>
        </p:nvSpPr>
        <p:spPr>
          <a:xfrm>
            <a:off x="152400" y="762000"/>
            <a:ext cx="8991600" cy="6096000"/>
          </a:xfrm>
        </p:spPr>
        <p:txBody>
          <a:bodyPr>
            <a:normAutofit fontScale="85000" lnSpcReduction="20000"/>
          </a:bodyPr>
          <a:lstStyle/>
          <a:p>
            <a:pPr marL="411480" algn="ctr" eaLnBrk="1" fontAlgn="auto" hangingPunct="1">
              <a:lnSpc>
                <a:spcPct val="80000"/>
              </a:lnSpc>
              <a:spcAft>
                <a:spcPts val="0"/>
              </a:spcAft>
              <a:buFontTx/>
              <a:buNone/>
              <a:defRPr/>
            </a:pPr>
            <a:r>
              <a:rPr lang="id-ID" sz="2800" dirty="0" smtClean="0">
                <a:solidFill>
                  <a:srgbClr val="FFFF00"/>
                </a:solidFill>
              </a:rPr>
              <a:t>CONTINUUM  OF  CARE</a:t>
            </a:r>
          </a:p>
          <a:p>
            <a:pPr marL="411480" algn="ctr" eaLnBrk="1" fontAlgn="auto" hangingPunct="1">
              <a:lnSpc>
                <a:spcPct val="80000"/>
              </a:lnSpc>
              <a:spcAft>
                <a:spcPts val="0"/>
              </a:spcAft>
              <a:buFontTx/>
              <a:buNone/>
              <a:defRPr/>
            </a:pPr>
            <a:r>
              <a:rPr lang="id-ID" sz="2000" dirty="0" smtClean="0">
                <a:solidFill>
                  <a:srgbClr val="FFFF00"/>
                </a:solidFill>
              </a:rPr>
              <a:t>(  8  Phases of an Episode of Care )</a:t>
            </a:r>
          </a:p>
          <a:p>
            <a:pPr marL="411480" eaLnBrk="1" fontAlgn="auto" hangingPunct="1">
              <a:lnSpc>
                <a:spcPct val="80000"/>
              </a:lnSpc>
              <a:spcAft>
                <a:spcPts val="0"/>
              </a:spcAft>
              <a:buFontTx/>
              <a:buNone/>
              <a:defRPr/>
            </a:pPr>
            <a:r>
              <a:rPr lang="en-US" sz="2400" b="1" dirty="0" smtClean="0">
                <a:solidFill>
                  <a:srgbClr val="FFFF00"/>
                </a:solidFill>
                <a:latin typeface="Arial Narrow" pitchFamily="34" charset="0"/>
              </a:rPr>
              <a:t>   1.Access     						 	8.Community</a:t>
            </a:r>
          </a:p>
          <a:p>
            <a:pPr marL="411480" eaLnBrk="1" fontAlgn="auto" hangingPunct="1">
              <a:lnSpc>
                <a:spcPct val="80000"/>
              </a:lnSpc>
              <a:spcAft>
                <a:spcPts val="0"/>
              </a:spcAft>
              <a:buFontTx/>
              <a:buNone/>
              <a:defRPr/>
            </a:pPr>
            <a:r>
              <a:rPr lang="en-US" sz="2400" b="1" dirty="0" smtClean="0">
                <a:solidFill>
                  <a:srgbClr val="FFFF00"/>
                </a:solidFill>
                <a:latin typeface="Arial Narrow" pitchFamily="34" charset="0"/>
              </a:rPr>
              <a:t>	        2.Entry 			       	                                           Management</a:t>
            </a:r>
          </a:p>
          <a:p>
            <a:pPr marL="411480" eaLnBrk="1" fontAlgn="auto" hangingPunct="1">
              <a:lnSpc>
                <a:spcPct val="80000"/>
              </a:lnSpc>
              <a:spcAft>
                <a:spcPts val="0"/>
              </a:spcAft>
              <a:buFontTx/>
              <a:buNone/>
              <a:defRPr/>
            </a:pPr>
            <a:r>
              <a:rPr lang="en-US" sz="2400" b="1" dirty="0" smtClean="0">
                <a:solidFill>
                  <a:srgbClr val="FFFF00"/>
                </a:solidFill>
                <a:latin typeface="Arial Narrow" pitchFamily="34" charset="0"/>
              </a:rPr>
              <a:t>			3.Assessment 			                  7.Separation 				</a:t>
            </a:r>
          </a:p>
          <a:p>
            <a:pPr marL="411480" eaLnBrk="1" fontAlgn="auto" hangingPunct="1">
              <a:lnSpc>
                <a:spcPct val="80000"/>
              </a:lnSpc>
              <a:spcAft>
                <a:spcPts val="0"/>
              </a:spcAft>
              <a:buFontTx/>
              <a:buNone/>
              <a:defRPr/>
            </a:pPr>
            <a:r>
              <a:rPr lang="en-US" sz="2400" b="1" dirty="0" smtClean="0">
                <a:solidFill>
                  <a:srgbClr val="FFFF00"/>
                </a:solidFill>
                <a:latin typeface="Arial Narrow" pitchFamily="34" charset="0"/>
              </a:rPr>
              <a:t>			       4.Care planning 	                       </a:t>
            </a:r>
          </a:p>
          <a:p>
            <a:pPr marL="411480" eaLnBrk="1" fontAlgn="auto" hangingPunct="1">
              <a:lnSpc>
                <a:spcPct val="80000"/>
              </a:lnSpc>
              <a:spcAft>
                <a:spcPts val="0"/>
              </a:spcAft>
              <a:buFontTx/>
              <a:buNone/>
              <a:defRPr/>
            </a:pPr>
            <a:r>
              <a:rPr lang="en-US" sz="2400" b="1" dirty="0" smtClean="0">
                <a:solidFill>
                  <a:srgbClr val="FFFF00"/>
                </a:solidFill>
                <a:latin typeface="Arial Narrow" pitchFamily="34" charset="0"/>
              </a:rPr>
              <a:t>							6.Evaluation 	  </a:t>
            </a:r>
          </a:p>
          <a:p>
            <a:pPr marL="411480" eaLnBrk="1" fontAlgn="auto" hangingPunct="1">
              <a:lnSpc>
                <a:spcPct val="80000"/>
              </a:lnSpc>
              <a:spcAft>
                <a:spcPts val="0"/>
              </a:spcAft>
              <a:buFontTx/>
              <a:buNone/>
              <a:defRPr/>
            </a:pPr>
            <a:r>
              <a:rPr lang="en-US" sz="2400" b="1" dirty="0" smtClean="0">
                <a:solidFill>
                  <a:srgbClr val="FFFF00"/>
                </a:solidFill>
                <a:latin typeface="Arial Narrow" pitchFamily="34" charset="0"/>
              </a:rPr>
              <a:t>				   5.Implementation</a:t>
            </a:r>
          </a:p>
          <a:p>
            <a:pPr marL="411480" eaLnBrk="1" fontAlgn="auto" hangingPunct="1">
              <a:lnSpc>
                <a:spcPct val="80000"/>
              </a:lnSpc>
              <a:spcAft>
                <a:spcPts val="0"/>
              </a:spcAft>
              <a:buFontTx/>
              <a:buNone/>
              <a:defRPr/>
            </a:pPr>
            <a:r>
              <a:rPr lang="en-US" sz="2400" b="1" dirty="0" smtClean="0">
                <a:solidFill>
                  <a:srgbClr val="FFFF00"/>
                </a:solidFill>
                <a:latin typeface="Arial Narrow" pitchFamily="34" charset="0"/>
              </a:rPr>
              <a:t>   					          of Care</a:t>
            </a:r>
          </a:p>
          <a:p>
            <a:pPr marL="411480" eaLnBrk="1" fontAlgn="auto" hangingPunct="1">
              <a:lnSpc>
                <a:spcPct val="80000"/>
              </a:lnSpc>
              <a:spcAft>
                <a:spcPts val="0"/>
              </a:spcAft>
              <a:buFontTx/>
              <a:buNone/>
              <a:defRPr/>
            </a:pPr>
            <a:endParaRPr lang="en-US" sz="2400" b="1" dirty="0" smtClean="0">
              <a:solidFill>
                <a:srgbClr val="66FFFF"/>
              </a:solidFill>
            </a:endParaRPr>
          </a:p>
          <a:p>
            <a:pPr marL="411480" eaLnBrk="1" fontAlgn="auto" hangingPunct="1">
              <a:lnSpc>
                <a:spcPct val="80000"/>
              </a:lnSpc>
              <a:spcAft>
                <a:spcPts val="0"/>
              </a:spcAft>
              <a:buFontTx/>
              <a:buNone/>
              <a:defRPr/>
            </a:pPr>
            <a:endParaRPr lang="en-US" sz="2400" b="1" dirty="0" smtClean="0">
              <a:solidFill>
                <a:srgbClr val="66FFFF"/>
              </a:solidFill>
            </a:endParaRPr>
          </a:p>
          <a:p>
            <a:pPr marL="411480" eaLnBrk="1" fontAlgn="auto" hangingPunct="1">
              <a:lnSpc>
                <a:spcPct val="80000"/>
              </a:lnSpc>
              <a:spcAft>
                <a:spcPts val="0"/>
              </a:spcAft>
              <a:buFontTx/>
              <a:buNone/>
              <a:defRPr/>
            </a:pPr>
            <a:r>
              <a:rPr lang="id-ID" sz="2400" b="1" dirty="0" smtClean="0">
                <a:solidFill>
                  <a:srgbClr val="66FFFF"/>
                </a:solidFill>
              </a:rPr>
              <a:t>  </a:t>
            </a:r>
            <a:r>
              <a:rPr lang="en-US" sz="2400" b="1" dirty="0" smtClean="0">
                <a:solidFill>
                  <a:srgbClr val="66FFFF"/>
                </a:solidFill>
              </a:rPr>
              <a:t>Leadership&amp;                               </a:t>
            </a:r>
            <a:r>
              <a:rPr lang="id-ID" sz="2400" b="1" dirty="0" smtClean="0">
                <a:solidFill>
                  <a:srgbClr val="66FFFF"/>
                </a:solidFill>
              </a:rPr>
              <a:t>      </a:t>
            </a:r>
            <a:r>
              <a:rPr lang="en-US" sz="2400" b="1" dirty="0" smtClean="0">
                <a:solidFill>
                  <a:srgbClr val="66FFFF"/>
                </a:solidFill>
              </a:rPr>
              <a:t>                                                                                                                    </a:t>
            </a:r>
            <a:r>
              <a:rPr lang="id-ID" sz="2400" b="1" dirty="0" smtClean="0">
                <a:solidFill>
                  <a:srgbClr val="66FFFF"/>
                </a:solidFill>
              </a:rPr>
              <a:t>    </a:t>
            </a:r>
            <a:r>
              <a:rPr lang="en-US" sz="2400" b="1" dirty="0" smtClean="0">
                <a:solidFill>
                  <a:srgbClr val="66FFFF"/>
                </a:solidFill>
              </a:rPr>
              <a:t>							          safe Practice </a:t>
            </a:r>
          </a:p>
          <a:p>
            <a:pPr marL="411480" eaLnBrk="1" fontAlgn="auto" hangingPunct="1">
              <a:lnSpc>
                <a:spcPct val="80000"/>
              </a:lnSpc>
              <a:spcAft>
                <a:spcPts val="0"/>
              </a:spcAft>
              <a:buFontTx/>
              <a:buNone/>
              <a:defRPr/>
            </a:pPr>
            <a:r>
              <a:rPr lang="en-US" sz="2400" b="1" dirty="0" smtClean="0">
                <a:solidFill>
                  <a:srgbClr val="66FFFF"/>
                </a:solidFill>
              </a:rPr>
              <a:t> </a:t>
            </a:r>
            <a:r>
              <a:rPr lang="id-ID" sz="2400" b="1" dirty="0" smtClean="0">
                <a:solidFill>
                  <a:srgbClr val="66FFFF"/>
                </a:solidFill>
              </a:rPr>
              <a:t> </a:t>
            </a:r>
            <a:r>
              <a:rPr lang="en-US" sz="2400" b="1" dirty="0" smtClean="0">
                <a:solidFill>
                  <a:srgbClr val="66FFFF"/>
                </a:solidFill>
              </a:rPr>
              <a:t>Management                	  	                             </a:t>
            </a:r>
            <a:r>
              <a:rPr lang="id-ID" sz="2400" b="1" dirty="0" smtClean="0">
                <a:solidFill>
                  <a:srgbClr val="66FFFF"/>
                </a:solidFill>
              </a:rPr>
              <a:t>   </a:t>
            </a:r>
            <a:r>
              <a:rPr lang="en-US" sz="2400" b="1" dirty="0" smtClean="0">
                <a:solidFill>
                  <a:srgbClr val="66FFFF"/>
                </a:solidFill>
              </a:rPr>
              <a:t>	        </a:t>
            </a:r>
            <a:r>
              <a:rPr lang="id-ID" sz="2400" b="1" dirty="0" smtClean="0">
                <a:solidFill>
                  <a:srgbClr val="66FFFF"/>
                </a:solidFill>
              </a:rPr>
              <a:t> </a:t>
            </a:r>
            <a:r>
              <a:rPr lang="en-US" sz="2400" b="1" dirty="0" smtClean="0">
                <a:solidFill>
                  <a:srgbClr val="66FFFF"/>
                </a:solidFill>
              </a:rPr>
              <a:t>                  </a:t>
            </a:r>
            <a:r>
              <a:rPr lang="id-ID" sz="2400" b="1" dirty="0" smtClean="0">
                <a:solidFill>
                  <a:srgbClr val="66FFFF"/>
                </a:solidFill>
              </a:rPr>
              <a:t>&amp;</a:t>
            </a:r>
            <a:r>
              <a:rPr lang="en-US" sz="2400" b="1" dirty="0" smtClean="0">
                <a:solidFill>
                  <a:srgbClr val="66FFFF"/>
                </a:solidFill>
              </a:rPr>
              <a:t> Environme</a:t>
            </a:r>
            <a:r>
              <a:rPr lang="en-US" sz="2000" b="1" dirty="0" smtClean="0">
                <a:solidFill>
                  <a:srgbClr val="66FFFF"/>
                </a:solidFill>
              </a:rPr>
              <a:t>nt</a:t>
            </a:r>
          </a:p>
          <a:p>
            <a:pPr marL="411480" eaLnBrk="1" fontAlgn="auto" hangingPunct="1">
              <a:lnSpc>
                <a:spcPct val="80000"/>
              </a:lnSpc>
              <a:spcAft>
                <a:spcPts val="0"/>
              </a:spcAft>
              <a:buFontTx/>
              <a:buNone/>
              <a:defRPr/>
            </a:pPr>
            <a:r>
              <a:rPr lang="en-US" sz="2200" b="1" dirty="0" smtClean="0">
                <a:solidFill>
                  <a:srgbClr val="66FFFF"/>
                </a:solidFill>
              </a:rPr>
              <a:t>			        </a:t>
            </a:r>
            <a:r>
              <a:rPr lang="id-ID" sz="2200" b="1" dirty="0" smtClean="0">
                <a:solidFill>
                  <a:srgbClr val="66FFFF"/>
                </a:solidFill>
              </a:rPr>
              <a:t>     </a:t>
            </a:r>
            <a:r>
              <a:rPr lang="en-US" sz="2200" b="1" dirty="0" smtClean="0">
                <a:solidFill>
                  <a:srgbClr val="66FFFF"/>
                </a:solidFill>
              </a:rPr>
              <a:t>  </a:t>
            </a:r>
            <a:r>
              <a:rPr lang="en-US" sz="2400" b="1" dirty="0" smtClean="0">
                <a:solidFill>
                  <a:srgbClr val="66FFFF"/>
                </a:solidFill>
              </a:rPr>
              <a:t>Human 	</a:t>
            </a:r>
            <a:r>
              <a:rPr lang="id-ID" sz="2400" b="1" dirty="0" smtClean="0">
                <a:solidFill>
                  <a:srgbClr val="66FFFF"/>
                </a:solidFill>
              </a:rPr>
              <a:t>               </a:t>
            </a:r>
            <a:r>
              <a:rPr lang="en-US" sz="2400" b="1" dirty="0" smtClean="0">
                <a:solidFill>
                  <a:srgbClr val="66FFFF"/>
                </a:solidFill>
              </a:rPr>
              <a:t>      Information</a:t>
            </a:r>
          </a:p>
          <a:p>
            <a:pPr marL="411480" eaLnBrk="1" fontAlgn="auto" hangingPunct="1">
              <a:lnSpc>
                <a:spcPct val="80000"/>
              </a:lnSpc>
              <a:spcAft>
                <a:spcPts val="0"/>
              </a:spcAft>
              <a:buFontTx/>
              <a:buNone/>
              <a:defRPr/>
            </a:pPr>
            <a:r>
              <a:rPr lang="en-US" sz="2400" b="1" dirty="0" smtClean="0">
                <a:solidFill>
                  <a:srgbClr val="66FFFF"/>
                </a:solidFill>
              </a:rPr>
              <a:t>			      </a:t>
            </a:r>
            <a:r>
              <a:rPr lang="id-ID" sz="2400" b="1" dirty="0" smtClean="0">
                <a:solidFill>
                  <a:srgbClr val="66FFFF"/>
                </a:solidFill>
              </a:rPr>
              <a:t>   </a:t>
            </a:r>
            <a:r>
              <a:rPr lang="en-US" sz="2400" b="1" dirty="0" smtClean="0">
                <a:solidFill>
                  <a:srgbClr val="66FFFF"/>
                </a:solidFill>
              </a:rPr>
              <a:t>  </a:t>
            </a:r>
            <a:r>
              <a:rPr lang="id-ID" sz="2400" b="1" dirty="0" smtClean="0">
                <a:solidFill>
                  <a:srgbClr val="66FFFF"/>
                </a:solidFill>
              </a:rPr>
              <a:t>  </a:t>
            </a:r>
            <a:r>
              <a:rPr lang="en-US" sz="2400" b="1" dirty="0" smtClean="0">
                <a:solidFill>
                  <a:srgbClr val="66FFFF"/>
                </a:solidFill>
              </a:rPr>
              <a:t>Resource 	</a:t>
            </a:r>
            <a:r>
              <a:rPr lang="id-ID" sz="2400" b="1" dirty="0" smtClean="0">
                <a:solidFill>
                  <a:srgbClr val="66FFFF"/>
                </a:solidFill>
              </a:rPr>
              <a:t>            </a:t>
            </a:r>
            <a:r>
              <a:rPr lang="en-US" sz="2400" b="1" dirty="0" smtClean="0">
                <a:solidFill>
                  <a:srgbClr val="66FFFF"/>
                </a:solidFill>
              </a:rPr>
              <a:t>      </a:t>
            </a:r>
            <a:r>
              <a:rPr lang="id-ID" sz="2400" b="1" dirty="0" smtClean="0">
                <a:solidFill>
                  <a:srgbClr val="66FFFF"/>
                </a:solidFill>
              </a:rPr>
              <a:t> ma</a:t>
            </a:r>
            <a:r>
              <a:rPr lang="en-US" sz="2400" b="1" dirty="0" err="1" smtClean="0">
                <a:solidFill>
                  <a:srgbClr val="66FFFF"/>
                </a:solidFill>
              </a:rPr>
              <a:t>nagement</a:t>
            </a:r>
            <a:endParaRPr lang="en-US" sz="2400" b="1" dirty="0" smtClean="0">
              <a:solidFill>
                <a:srgbClr val="66FFFF"/>
              </a:solidFill>
            </a:endParaRPr>
          </a:p>
          <a:p>
            <a:pPr marL="411480" eaLnBrk="1" fontAlgn="auto" hangingPunct="1">
              <a:lnSpc>
                <a:spcPct val="80000"/>
              </a:lnSpc>
              <a:spcAft>
                <a:spcPts val="0"/>
              </a:spcAft>
              <a:buFontTx/>
              <a:buNone/>
              <a:defRPr/>
            </a:pPr>
            <a:r>
              <a:rPr lang="en-US" sz="2400" b="1" dirty="0" smtClean="0">
                <a:solidFill>
                  <a:srgbClr val="66FFFF"/>
                </a:solidFill>
              </a:rPr>
              <a:t>			      </a:t>
            </a:r>
            <a:r>
              <a:rPr lang="id-ID" sz="2400" b="1" dirty="0" smtClean="0">
                <a:solidFill>
                  <a:srgbClr val="66FFFF"/>
                </a:solidFill>
              </a:rPr>
              <a:t>    </a:t>
            </a:r>
            <a:r>
              <a:rPr lang="en-US" sz="2400" b="1" dirty="0" smtClean="0">
                <a:solidFill>
                  <a:srgbClr val="66FFFF"/>
                </a:solidFill>
              </a:rPr>
              <a:t>Management</a:t>
            </a:r>
          </a:p>
          <a:p>
            <a:pPr marL="411480" algn="ctr" eaLnBrk="1" fontAlgn="auto" hangingPunct="1">
              <a:lnSpc>
                <a:spcPct val="80000"/>
              </a:lnSpc>
              <a:spcAft>
                <a:spcPts val="0"/>
              </a:spcAft>
              <a:buFontTx/>
              <a:buNone/>
              <a:defRPr/>
            </a:pPr>
            <a:endParaRPr lang="en-US" sz="2200" b="1" dirty="0" smtClean="0">
              <a:solidFill>
                <a:srgbClr val="66FFFF"/>
              </a:solidFill>
            </a:endParaRPr>
          </a:p>
          <a:p>
            <a:pPr marL="411480" algn="ctr" eaLnBrk="1" fontAlgn="auto" hangingPunct="1">
              <a:lnSpc>
                <a:spcPct val="80000"/>
              </a:lnSpc>
              <a:spcAft>
                <a:spcPts val="0"/>
              </a:spcAft>
              <a:buFontTx/>
              <a:buNone/>
              <a:defRPr/>
            </a:pPr>
            <a:endParaRPr lang="id-ID" sz="2800" b="1" dirty="0" smtClean="0">
              <a:solidFill>
                <a:srgbClr val="00FF00"/>
              </a:solidFill>
            </a:endParaRPr>
          </a:p>
          <a:p>
            <a:pPr marL="411480" algn="ctr" eaLnBrk="1" fontAlgn="auto" hangingPunct="1">
              <a:lnSpc>
                <a:spcPct val="80000"/>
              </a:lnSpc>
              <a:spcAft>
                <a:spcPts val="0"/>
              </a:spcAft>
              <a:buFontTx/>
              <a:buNone/>
              <a:defRPr/>
            </a:pPr>
            <a:endParaRPr lang="en-US" sz="2800" b="1" dirty="0" smtClean="0">
              <a:solidFill>
                <a:srgbClr val="00FF00"/>
              </a:solidFill>
            </a:endParaRPr>
          </a:p>
          <a:p>
            <a:pPr marL="411480" algn="ctr" eaLnBrk="1" fontAlgn="auto" hangingPunct="1">
              <a:lnSpc>
                <a:spcPct val="80000"/>
              </a:lnSpc>
              <a:spcAft>
                <a:spcPts val="0"/>
              </a:spcAft>
              <a:buFontTx/>
              <a:buNone/>
              <a:defRPr/>
            </a:pPr>
            <a:r>
              <a:rPr lang="en-US" sz="2800" b="1" dirty="0" smtClean="0">
                <a:solidFill>
                  <a:srgbClr val="00FF00"/>
                </a:solidFill>
              </a:rPr>
              <a:t>IMPROVING  PERFORMANCE  FUNCTION     </a:t>
            </a:r>
          </a:p>
        </p:txBody>
      </p:sp>
      <p:sp>
        <p:nvSpPr>
          <p:cNvPr id="26628" name="Rectangle 3"/>
          <p:cNvSpPr>
            <a:spLocks noChangeArrowheads="1"/>
          </p:cNvSpPr>
          <p:nvPr/>
        </p:nvSpPr>
        <p:spPr bwMode="auto">
          <a:xfrm>
            <a:off x="19050" y="5943600"/>
            <a:ext cx="8953500" cy="914400"/>
          </a:xfrm>
          <a:prstGeom prst="rect">
            <a:avLst/>
          </a:prstGeom>
          <a:noFill/>
          <a:ln w="76200">
            <a:solidFill>
              <a:srgbClr val="FF99FF"/>
            </a:solidFill>
            <a:miter lim="800000"/>
            <a:headEnd/>
            <a:tailEnd/>
          </a:ln>
        </p:spPr>
        <p:txBody>
          <a:bodyPr wrap="none" anchor="ctr"/>
          <a:lstStyle/>
          <a:p>
            <a:endParaRPr lang="id-ID"/>
          </a:p>
        </p:txBody>
      </p:sp>
      <p:grpSp>
        <p:nvGrpSpPr>
          <p:cNvPr id="2" name="Group 11"/>
          <p:cNvGrpSpPr>
            <a:grpSpLocks/>
          </p:cNvGrpSpPr>
          <p:nvPr/>
        </p:nvGrpSpPr>
        <p:grpSpPr bwMode="auto">
          <a:xfrm>
            <a:off x="0" y="381000"/>
            <a:ext cx="9144000" cy="5216525"/>
            <a:chOff x="-125" y="685800"/>
            <a:chExt cx="9144746" cy="5216524"/>
          </a:xfrm>
        </p:grpSpPr>
        <p:sp>
          <p:nvSpPr>
            <p:cNvPr id="26630" name="Freeform 6"/>
            <p:cNvSpPr>
              <a:spLocks/>
            </p:cNvSpPr>
            <p:nvPr/>
          </p:nvSpPr>
          <p:spPr bwMode="auto">
            <a:xfrm>
              <a:off x="665092" y="685800"/>
              <a:ext cx="8022292" cy="1806575"/>
            </a:xfrm>
            <a:custGeom>
              <a:avLst/>
              <a:gdLst>
                <a:gd name="T0" fmla="*/ 0 w 4896"/>
                <a:gd name="T1" fmla="*/ 0 h 1056"/>
                <a:gd name="T2" fmla="*/ 2147483647 w 4896"/>
                <a:gd name="T3" fmla="*/ 2147483647 h 1056"/>
                <a:gd name="T4" fmla="*/ 2147483647 w 4896"/>
                <a:gd name="T5" fmla="*/ 0 h 1056"/>
                <a:gd name="T6" fmla="*/ 0 60000 65536"/>
                <a:gd name="T7" fmla="*/ 0 60000 65536"/>
                <a:gd name="T8" fmla="*/ 0 60000 65536"/>
                <a:gd name="T9" fmla="*/ 0 w 4896"/>
                <a:gd name="T10" fmla="*/ 0 h 1056"/>
                <a:gd name="T11" fmla="*/ 4896 w 4896"/>
                <a:gd name="T12" fmla="*/ 1056 h 1056"/>
              </a:gdLst>
              <a:ahLst/>
              <a:cxnLst>
                <a:cxn ang="T6">
                  <a:pos x="T0" y="T1"/>
                </a:cxn>
                <a:cxn ang="T7">
                  <a:pos x="T2" y="T3"/>
                </a:cxn>
                <a:cxn ang="T8">
                  <a:pos x="T4" y="T5"/>
                </a:cxn>
              </a:cxnLst>
              <a:rect l="T9" t="T10" r="T11" b="T12"/>
              <a:pathLst>
                <a:path w="4896" h="1056">
                  <a:moveTo>
                    <a:pt x="0" y="0"/>
                  </a:moveTo>
                  <a:cubicBezTo>
                    <a:pt x="984" y="528"/>
                    <a:pt x="1968" y="1056"/>
                    <a:pt x="2784" y="1056"/>
                  </a:cubicBezTo>
                  <a:cubicBezTo>
                    <a:pt x="3600" y="1056"/>
                    <a:pt x="4552" y="176"/>
                    <a:pt x="4896" y="0"/>
                  </a:cubicBezTo>
                </a:path>
              </a:pathLst>
            </a:custGeom>
            <a:noFill/>
            <a:ln w="25400">
              <a:solidFill>
                <a:srgbClr val="FFFF00"/>
              </a:solidFill>
              <a:round/>
              <a:headEnd/>
              <a:tailEnd type="triangle" w="med" len="med"/>
            </a:ln>
          </p:spPr>
          <p:txBody>
            <a:bodyPr wrap="none"/>
            <a:lstStyle/>
            <a:p>
              <a:endParaRPr lang="id-ID"/>
            </a:p>
          </p:txBody>
        </p:sp>
        <p:sp>
          <p:nvSpPr>
            <p:cNvPr id="26631" name="Freeform 7"/>
            <p:cNvSpPr>
              <a:spLocks/>
            </p:cNvSpPr>
            <p:nvPr/>
          </p:nvSpPr>
          <p:spPr bwMode="auto">
            <a:xfrm>
              <a:off x="-125" y="1752600"/>
              <a:ext cx="9144746" cy="2057400"/>
            </a:xfrm>
            <a:custGeom>
              <a:avLst/>
              <a:gdLst>
                <a:gd name="T0" fmla="*/ 0 w 5088"/>
                <a:gd name="T1" fmla="*/ 0 h 1264"/>
                <a:gd name="T2" fmla="*/ 2147483647 w 5088"/>
                <a:gd name="T3" fmla="*/ 2147483647 h 1264"/>
                <a:gd name="T4" fmla="*/ 2147483647 w 5088"/>
                <a:gd name="T5" fmla="*/ 2147483647 h 1264"/>
                <a:gd name="T6" fmla="*/ 0 60000 65536"/>
                <a:gd name="T7" fmla="*/ 0 60000 65536"/>
                <a:gd name="T8" fmla="*/ 0 60000 65536"/>
                <a:gd name="T9" fmla="*/ 0 w 5088"/>
                <a:gd name="T10" fmla="*/ 0 h 1264"/>
                <a:gd name="T11" fmla="*/ 5088 w 5088"/>
                <a:gd name="T12" fmla="*/ 1264 h 1264"/>
              </a:gdLst>
              <a:ahLst/>
              <a:cxnLst>
                <a:cxn ang="T6">
                  <a:pos x="T0" y="T1"/>
                </a:cxn>
                <a:cxn ang="T7">
                  <a:pos x="T2" y="T3"/>
                </a:cxn>
                <a:cxn ang="T8">
                  <a:pos x="T4" y="T5"/>
                </a:cxn>
              </a:cxnLst>
              <a:rect l="T9" t="T10" r="T11" b="T12"/>
              <a:pathLst>
                <a:path w="5088" h="1264">
                  <a:moveTo>
                    <a:pt x="0" y="0"/>
                  </a:moveTo>
                  <a:cubicBezTo>
                    <a:pt x="944" y="616"/>
                    <a:pt x="1888" y="1232"/>
                    <a:pt x="2736" y="1248"/>
                  </a:cubicBezTo>
                  <a:cubicBezTo>
                    <a:pt x="3584" y="1264"/>
                    <a:pt x="4336" y="680"/>
                    <a:pt x="5088" y="96"/>
                  </a:cubicBezTo>
                </a:path>
              </a:pathLst>
            </a:custGeom>
            <a:noFill/>
            <a:ln w="25400">
              <a:solidFill>
                <a:srgbClr val="FFFF00"/>
              </a:solidFill>
              <a:round/>
              <a:headEnd/>
              <a:tailEnd type="triangle" w="med" len="med"/>
            </a:ln>
          </p:spPr>
          <p:txBody>
            <a:bodyPr wrap="none"/>
            <a:lstStyle/>
            <a:p>
              <a:endParaRPr lang="id-ID"/>
            </a:p>
          </p:txBody>
        </p:sp>
        <p:sp>
          <p:nvSpPr>
            <p:cNvPr id="26632" name="Rectangle 8"/>
            <p:cNvSpPr>
              <a:spLocks noChangeArrowheads="1"/>
            </p:cNvSpPr>
            <p:nvPr/>
          </p:nvSpPr>
          <p:spPr bwMode="auto">
            <a:xfrm>
              <a:off x="39566" y="3309937"/>
              <a:ext cx="1981362" cy="2590800"/>
            </a:xfrm>
            <a:prstGeom prst="rect">
              <a:avLst/>
            </a:prstGeom>
            <a:noFill/>
            <a:ln w="38100">
              <a:solidFill>
                <a:srgbClr val="66FFFF"/>
              </a:solidFill>
              <a:miter lim="800000"/>
              <a:headEnd/>
              <a:tailEnd/>
            </a:ln>
          </p:spPr>
          <p:txBody>
            <a:bodyPr wrap="none" anchor="ctr"/>
            <a:lstStyle/>
            <a:p>
              <a:endParaRPr lang="id-ID"/>
            </a:p>
          </p:txBody>
        </p:sp>
        <p:sp>
          <p:nvSpPr>
            <p:cNvPr id="26633" name="Rectangle 9"/>
            <p:cNvSpPr>
              <a:spLocks noChangeArrowheads="1"/>
            </p:cNvSpPr>
            <p:nvPr/>
          </p:nvSpPr>
          <p:spPr bwMode="auto">
            <a:xfrm>
              <a:off x="2209855" y="4149724"/>
              <a:ext cx="2057568" cy="1752600"/>
            </a:xfrm>
            <a:prstGeom prst="rect">
              <a:avLst/>
            </a:prstGeom>
            <a:noFill/>
            <a:ln w="38100">
              <a:solidFill>
                <a:srgbClr val="66FFFF"/>
              </a:solidFill>
              <a:miter lim="800000"/>
              <a:headEnd/>
              <a:tailEnd/>
            </a:ln>
          </p:spPr>
          <p:txBody>
            <a:bodyPr wrap="none" anchor="ctr"/>
            <a:lstStyle/>
            <a:p>
              <a:endParaRPr lang="id-ID"/>
            </a:p>
          </p:txBody>
        </p:sp>
        <p:sp>
          <p:nvSpPr>
            <p:cNvPr id="26634" name="Rectangle 10"/>
            <p:cNvSpPr>
              <a:spLocks noChangeArrowheads="1"/>
            </p:cNvSpPr>
            <p:nvPr/>
          </p:nvSpPr>
          <p:spPr bwMode="auto">
            <a:xfrm>
              <a:off x="4648454" y="4130674"/>
              <a:ext cx="1874990" cy="1752600"/>
            </a:xfrm>
            <a:prstGeom prst="rect">
              <a:avLst/>
            </a:prstGeom>
            <a:noFill/>
            <a:ln w="38100">
              <a:solidFill>
                <a:srgbClr val="66FFFF"/>
              </a:solidFill>
              <a:miter lim="800000"/>
              <a:headEnd/>
              <a:tailEnd/>
            </a:ln>
          </p:spPr>
          <p:txBody>
            <a:bodyPr wrap="none" anchor="ctr"/>
            <a:lstStyle/>
            <a:p>
              <a:endParaRPr lang="id-ID"/>
            </a:p>
          </p:txBody>
        </p:sp>
        <p:sp>
          <p:nvSpPr>
            <p:cNvPr id="26635" name="Rectangle 11"/>
            <p:cNvSpPr>
              <a:spLocks noChangeArrowheads="1"/>
            </p:cNvSpPr>
            <p:nvPr/>
          </p:nvSpPr>
          <p:spPr bwMode="auto">
            <a:xfrm>
              <a:off x="6801280" y="3443287"/>
              <a:ext cx="2221094" cy="2438400"/>
            </a:xfrm>
            <a:prstGeom prst="rect">
              <a:avLst/>
            </a:prstGeom>
            <a:noFill/>
            <a:ln w="38100">
              <a:solidFill>
                <a:srgbClr val="66FFFF"/>
              </a:solidFill>
              <a:miter lim="800000"/>
              <a:headEnd/>
              <a:tailEnd/>
            </a:ln>
          </p:spPr>
          <p:txBody>
            <a:bodyPr wrap="none" anchor="ctr"/>
            <a:lstStyle/>
            <a:p>
              <a:endParaRPr lang="id-ID"/>
            </a:p>
          </p:txBody>
        </p:sp>
      </p:gr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1143000"/>
          </a:xfrm>
        </p:spPr>
        <p:txBody>
          <a:bodyPr/>
          <a:lstStyle/>
          <a:p>
            <a:pPr algn="ctr" eaLnBrk="1" fontAlgn="auto" hangingPunct="1">
              <a:spcAft>
                <a:spcPts val="0"/>
              </a:spcAft>
              <a:defRPr/>
            </a:pPr>
            <a:r>
              <a:rPr lang="en-US" sz="3200" dirty="0" err="1" smtClean="0">
                <a:solidFill>
                  <a:schemeClr val="tx2">
                    <a:satMod val="200000"/>
                  </a:schemeClr>
                </a:solidFill>
                <a:latin typeface="Arial" pitchFamily="34" charset="0"/>
                <a:cs typeface="Arial" pitchFamily="34" charset="0"/>
              </a:rPr>
              <a:t>Akreditasi</a:t>
            </a:r>
            <a:r>
              <a:rPr lang="en-US" sz="3200" dirty="0" smtClean="0">
                <a:solidFill>
                  <a:schemeClr val="tx2">
                    <a:satMod val="200000"/>
                  </a:schemeClr>
                </a:solidFill>
                <a:latin typeface="Arial" pitchFamily="34" charset="0"/>
                <a:cs typeface="Arial" pitchFamily="34" charset="0"/>
              </a:rPr>
              <a:t> </a:t>
            </a:r>
            <a:r>
              <a:rPr lang="en-US" sz="3200" dirty="0" err="1" smtClean="0">
                <a:solidFill>
                  <a:schemeClr val="tx2">
                    <a:satMod val="200000"/>
                  </a:schemeClr>
                </a:solidFill>
                <a:latin typeface="Arial" pitchFamily="34" charset="0"/>
                <a:cs typeface="Arial" pitchFamily="34" charset="0"/>
              </a:rPr>
              <a:t>Sebagai</a:t>
            </a:r>
            <a:r>
              <a:rPr lang="en-US" sz="3200" dirty="0" smtClean="0">
                <a:solidFill>
                  <a:schemeClr val="tx2">
                    <a:satMod val="200000"/>
                  </a:schemeClr>
                </a:solidFill>
                <a:latin typeface="Arial" pitchFamily="34" charset="0"/>
                <a:cs typeface="Arial" pitchFamily="34" charset="0"/>
              </a:rPr>
              <a:t> </a:t>
            </a:r>
            <a:r>
              <a:rPr lang="en-US" sz="3200" dirty="0" err="1" smtClean="0">
                <a:solidFill>
                  <a:schemeClr val="tx2">
                    <a:satMod val="200000"/>
                  </a:schemeClr>
                </a:solidFill>
                <a:latin typeface="Arial" pitchFamily="34" charset="0"/>
                <a:cs typeface="Arial" pitchFamily="34" charset="0"/>
              </a:rPr>
              <a:t>Upaya</a:t>
            </a:r>
            <a:r>
              <a:rPr lang="en-US" sz="3200" dirty="0" smtClean="0">
                <a:solidFill>
                  <a:schemeClr val="tx2">
                    <a:satMod val="200000"/>
                  </a:schemeClr>
                </a:solidFill>
                <a:latin typeface="Arial" pitchFamily="34" charset="0"/>
                <a:cs typeface="Arial" pitchFamily="34" charset="0"/>
              </a:rPr>
              <a:t> </a:t>
            </a:r>
            <a:r>
              <a:rPr lang="en-US" sz="3200" dirty="0" err="1" smtClean="0">
                <a:solidFill>
                  <a:schemeClr val="tx2">
                    <a:satMod val="200000"/>
                  </a:schemeClr>
                </a:solidFill>
                <a:latin typeface="Arial" pitchFamily="34" charset="0"/>
                <a:cs typeface="Arial" pitchFamily="34" charset="0"/>
              </a:rPr>
              <a:t>Peningkatan</a:t>
            </a:r>
            <a:r>
              <a:rPr lang="en-US" sz="3200" dirty="0" smtClean="0">
                <a:solidFill>
                  <a:schemeClr val="tx2">
                    <a:satMod val="200000"/>
                  </a:schemeClr>
                </a:solidFill>
                <a:latin typeface="Arial" pitchFamily="34" charset="0"/>
                <a:cs typeface="Arial" pitchFamily="34" charset="0"/>
              </a:rPr>
              <a:t> </a:t>
            </a:r>
            <a:r>
              <a:rPr lang="en-US" sz="3200" dirty="0" err="1" smtClean="0">
                <a:solidFill>
                  <a:schemeClr val="tx2">
                    <a:satMod val="200000"/>
                  </a:schemeClr>
                </a:solidFill>
                <a:latin typeface="Arial" pitchFamily="34" charset="0"/>
                <a:cs typeface="Arial" pitchFamily="34" charset="0"/>
              </a:rPr>
              <a:t>Mutu</a:t>
            </a:r>
            <a:r>
              <a:rPr lang="en-US" sz="3200" dirty="0" smtClean="0">
                <a:solidFill>
                  <a:schemeClr val="tx2">
                    <a:satMod val="200000"/>
                  </a:schemeClr>
                </a:solidFill>
                <a:latin typeface="Arial" pitchFamily="34" charset="0"/>
                <a:cs typeface="Arial" pitchFamily="34" charset="0"/>
              </a:rPr>
              <a:t> </a:t>
            </a:r>
            <a:r>
              <a:rPr lang="en-US" sz="3200" dirty="0" err="1" smtClean="0">
                <a:solidFill>
                  <a:schemeClr val="tx2">
                    <a:satMod val="200000"/>
                  </a:schemeClr>
                </a:solidFill>
                <a:latin typeface="Arial" pitchFamily="34" charset="0"/>
                <a:cs typeface="Arial" pitchFamily="34" charset="0"/>
              </a:rPr>
              <a:t>Berkesinambungan</a:t>
            </a:r>
            <a:endParaRPr lang="en-US" sz="3200" dirty="0" smtClean="0">
              <a:solidFill>
                <a:schemeClr val="tx2">
                  <a:satMod val="200000"/>
                </a:schemeClr>
              </a:solidFill>
              <a:latin typeface="Arial" pitchFamily="34" charset="0"/>
              <a:cs typeface="Arial" pitchFamily="34" charset="0"/>
            </a:endParaRPr>
          </a:p>
        </p:txBody>
      </p:sp>
      <p:sp>
        <p:nvSpPr>
          <p:cNvPr id="27651" name="Line 3"/>
          <p:cNvSpPr>
            <a:spLocks noChangeShapeType="1"/>
          </p:cNvSpPr>
          <p:nvPr/>
        </p:nvSpPr>
        <p:spPr bwMode="auto">
          <a:xfrm>
            <a:off x="1295400" y="1828800"/>
            <a:ext cx="0" cy="4343400"/>
          </a:xfrm>
          <a:prstGeom prst="line">
            <a:avLst/>
          </a:prstGeom>
          <a:noFill/>
          <a:ln w="57150">
            <a:solidFill>
              <a:schemeClr val="tx1"/>
            </a:solidFill>
            <a:round/>
            <a:headEnd/>
            <a:tailEnd/>
          </a:ln>
        </p:spPr>
        <p:txBody>
          <a:bodyPr wrap="none" anchor="ctr"/>
          <a:lstStyle/>
          <a:p>
            <a:endParaRPr lang="id-ID"/>
          </a:p>
        </p:txBody>
      </p:sp>
      <p:sp>
        <p:nvSpPr>
          <p:cNvPr id="27652" name="Line 4"/>
          <p:cNvSpPr>
            <a:spLocks noChangeShapeType="1"/>
          </p:cNvSpPr>
          <p:nvPr/>
        </p:nvSpPr>
        <p:spPr bwMode="auto">
          <a:xfrm>
            <a:off x="1295400" y="6172200"/>
            <a:ext cx="6629400" cy="0"/>
          </a:xfrm>
          <a:prstGeom prst="line">
            <a:avLst/>
          </a:prstGeom>
          <a:noFill/>
          <a:ln w="57150">
            <a:solidFill>
              <a:schemeClr val="tx1"/>
            </a:solidFill>
            <a:round/>
            <a:headEnd/>
            <a:tailEnd/>
          </a:ln>
        </p:spPr>
        <p:txBody>
          <a:bodyPr wrap="none" anchor="ctr"/>
          <a:lstStyle/>
          <a:p>
            <a:endParaRPr lang="id-ID"/>
          </a:p>
        </p:txBody>
      </p:sp>
      <p:sp>
        <p:nvSpPr>
          <p:cNvPr id="27653" name="Text Box 6"/>
          <p:cNvSpPr txBox="1">
            <a:spLocks noChangeArrowheads="1"/>
          </p:cNvSpPr>
          <p:nvPr/>
        </p:nvSpPr>
        <p:spPr bwMode="auto">
          <a:xfrm>
            <a:off x="2286000" y="3413125"/>
            <a:ext cx="1858963" cy="396875"/>
          </a:xfrm>
          <a:prstGeom prst="rect">
            <a:avLst/>
          </a:prstGeom>
          <a:solidFill>
            <a:srgbClr val="FF0000"/>
          </a:solidFill>
          <a:ln w="9525">
            <a:noFill/>
            <a:miter lim="800000"/>
            <a:headEnd/>
            <a:tailEnd/>
          </a:ln>
        </p:spPr>
        <p:txBody>
          <a:bodyPr wrap="none">
            <a:spAutoFit/>
          </a:bodyPr>
          <a:lstStyle/>
          <a:p>
            <a:pPr eaLnBrk="0" hangingPunct="0"/>
            <a:r>
              <a:rPr lang="en-US" sz="2000" b="1"/>
              <a:t> AKREDITASI</a:t>
            </a:r>
          </a:p>
        </p:txBody>
      </p:sp>
      <p:sp>
        <p:nvSpPr>
          <p:cNvPr id="27654" name="Text Box 8"/>
          <p:cNvSpPr txBox="1">
            <a:spLocks noChangeArrowheads="1"/>
          </p:cNvSpPr>
          <p:nvPr/>
        </p:nvSpPr>
        <p:spPr bwMode="auto">
          <a:xfrm>
            <a:off x="5929313" y="1389063"/>
            <a:ext cx="1858962" cy="396875"/>
          </a:xfrm>
          <a:prstGeom prst="rect">
            <a:avLst/>
          </a:prstGeom>
          <a:solidFill>
            <a:srgbClr val="FF0000"/>
          </a:solidFill>
          <a:ln w="9525">
            <a:noFill/>
            <a:miter lim="800000"/>
            <a:headEnd/>
            <a:tailEnd/>
          </a:ln>
        </p:spPr>
        <p:txBody>
          <a:bodyPr wrap="none">
            <a:spAutoFit/>
          </a:bodyPr>
          <a:lstStyle/>
          <a:p>
            <a:pPr eaLnBrk="0" hangingPunct="0"/>
            <a:r>
              <a:rPr lang="en-US" sz="2000" b="1"/>
              <a:t> AKREDITASI</a:t>
            </a:r>
          </a:p>
        </p:txBody>
      </p:sp>
      <p:sp>
        <p:nvSpPr>
          <p:cNvPr id="27655" name="Line 9"/>
          <p:cNvSpPr>
            <a:spLocks noChangeShapeType="1"/>
          </p:cNvSpPr>
          <p:nvPr/>
        </p:nvSpPr>
        <p:spPr bwMode="auto">
          <a:xfrm>
            <a:off x="4000500" y="1905000"/>
            <a:ext cx="0" cy="4343400"/>
          </a:xfrm>
          <a:prstGeom prst="line">
            <a:avLst/>
          </a:prstGeom>
          <a:noFill/>
          <a:ln w="76200">
            <a:solidFill>
              <a:schemeClr val="tx1"/>
            </a:solidFill>
            <a:round/>
            <a:headEnd/>
            <a:tailEnd/>
          </a:ln>
        </p:spPr>
        <p:txBody>
          <a:bodyPr wrap="none" anchor="ctr"/>
          <a:lstStyle/>
          <a:p>
            <a:endParaRPr lang="id-ID"/>
          </a:p>
        </p:txBody>
      </p:sp>
      <p:sp>
        <p:nvSpPr>
          <p:cNvPr id="27656" name="Line 10"/>
          <p:cNvSpPr>
            <a:spLocks noChangeShapeType="1"/>
          </p:cNvSpPr>
          <p:nvPr/>
        </p:nvSpPr>
        <p:spPr bwMode="auto">
          <a:xfrm>
            <a:off x="6643688" y="1828800"/>
            <a:ext cx="0" cy="4343400"/>
          </a:xfrm>
          <a:prstGeom prst="line">
            <a:avLst/>
          </a:prstGeom>
          <a:noFill/>
          <a:ln w="57150">
            <a:solidFill>
              <a:schemeClr val="tx1"/>
            </a:solidFill>
            <a:round/>
            <a:headEnd/>
            <a:tailEnd/>
          </a:ln>
        </p:spPr>
        <p:txBody>
          <a:bodyPr wrap="none" anchor="ctr"/>
          <a:lstStyle/>
          <a:p>
            <a:endParaRPr lang="id-ID"/>
          </a:p>
        </p:txBody>
      </p:sp>
      <p:sp>
        <p:nvSpPr>
          <p:cNvPr id="27657" name="Text Box 11"/>
          <p:cNvSpPr txBox="1">
            <a:spLocks noChangeArrowheads="1"/>
          </p:cNvSpPr>
          <p:nvPr/>
        </p:nvSpPr>
        <p:spPr bwMode="auto">
          <a:xfrm>
            <a:off x="1974850" y="6221413"/>
            <a:ext cx="311150" cy="396875"/>
          </a:xfrm>
          <a:prstGeom prst="rect">
            <a:avLst/>
          </a:prstGeom>
          <a:noFill/>
          <a:ln w="9525">
            <a:noFill/>
            <a:miter lim="800000"/>
            <a:headEnd/>
            <a:tailEnd/>
          </a:ln>
        </p:spPr>
        <p:txBody>
          <a:bodyPr wrap="none">
            <a:spAutoFit/>
          </a:bodyPr>
          <a:lstStyle/>
          <a:p>
            <a:pPr eaLnBrk="0" hangingPunct="0"/>
            <a:r>
              <a:rPr lang="en-US" sz="2000"/>
              <a:t>1</a:t>
            </a:r>
          </a:p>
        </p:txBody>
      </p:sp>
      <p:sp>
        <p:nvSpPr>
          <p:cNvPr id="27658" name="Text Box 12"/>
          <p:cNvSpPr txBox="1">
            <a:spLocks noChangeArrowheads="1"/>
          </p:cNvSpPr>
          <p:nvPr/>
        </p:nvSpPr>
        <p:spPr bwMode="auto">
          <a:xfrm>
            <a:off x="2965450" y="6248400"/>
            <a:ext cx="311150" cy="396875"/>
          </a:xfrm>
          <a:prstGeom prst="rect">
            <a:avLst/>
          </a:prstGeom>
          <a:noFill/>
          <a:ln w="9525">
            <a:noFill/>
            <a:miter lim="800000"/>
            <a:headEnd/>
            <a:tailEnd/>
          </a:ln>
        </p:spPr>
        <p:txBody>
          <a:bodyPr wrap="none">
            <a:spAutoFit/>
          </a:bodyPr>
          <a:lstStyle/>
          <a:p>
            <a:pPr eaLnBrk="0" hangingPunct="0"/>
            <a:r>
              <a:rPr lang="en-US" sz="2000"/>
              <a:t>2</a:t>
            </a:r>
          </a:p>
        </p:txBody>
      </p:sp>
      <p:sp>
        <p:nvSpPr>
          <p:cNvPr id="27659" name="Text Box 13"/>
          <p:cNvSpPr txBox="1">
            <a:spLocks noChangeArrowheads="1"/>
          </p:cNvSpPr>
          <p:nvPr/>
        </p:nvSpPr>
        <p:spPr bwMode="auto">
          <a:xfrm>
            <a:off x="3857625" y="6248400"/>
            <a:ext cx="311150" cy="396875"/>
          </a:xfrm>
          <a:prstGeom prst="rect">
            <a:avLst/>
          </a:prstGeom>
          <a:noFill/>
          <a:ln w="9525">
            <a:noFill/>
            <a:miter lim="800000"/>
            <a:headEnd/>
            <a:tailEnd/>
          </a:ln>
        </p:spPr>
        <p:txBody>
          <a:bodyPr wrap="none">
            <a:spAutoFit/>
          </a:bodyPr>
          <a:lstStyle/>
          <a:p>
            <a:pPr eaLnBrk="0" hangingPunct="0"/>
            <a:r>
              <a:rPr lang="en-US" sz="2000"/>
              <a:t>3</a:t>
            </a:r>
          </a:p>
        </p:txBody>
      </p:sp>
      <p:sp>
        <p:nvSpPr>
          <p:cNvPr id="27660" name="Text Box 14"/>
          <p:cNvSpPr txBox="1">
            <a:spLocks noChangeArrowheads="1"/>
          </p:cNvSpPr>
          <p:nvPr/>
        </p:nvSpPr>
        <p:spPr bwMode="auto">
          <a:xfrm>
            <a:off x="4760913" y="6248400"/>
            <a:ext cx="311150" cy="396875"/>
          </a:xfrm>
          <a:prstGeom prst="rect">
            <a:avLst/>
          </a:prstGeom>
          <a:noFill/>
          <a:ln w="9525">
            <a:noFill/>
            <a:miter lim="800000"/>
            <a:headEnd/>
            <a:tailEnd/>
          </a:ln>
        </p:spPr>
        <p:txBody>
          <a:bodyPr wrap="none">
            <a:spAutoFit/>
          </a:bodyPr>
          <a:lstStyle/>
          <a:p>
            <a:pPr eaLnBrk="0" hangingPunct="0"/>
            <a:r>
              <a:rPr lang="en-US" sz="2000"/>
              <a:t>4</a:t>
            </a:r>
          </a:p>
        </p:txBody>
      </p:sp>
      <p:sp>
        <p:nvSpPr>
          <p:cNvPr id="27661" name="Text Box 15"/>
          <p:cNvSpPr txBox="1">
            <a:spLocks noChangeArrowheads="1"/>
          </p:cNvSpPr>
          <p:nvPr/>
        </p:nvSpPr>
        <p:spPr bwMode="auto">
          <a:xfrm>
            <a:off x="5546725" y="6248400"/>
            <a:ext cx="311150" cy="396875"/>
          </a:xfrm>
          <a:prstGeom prst="rect">
            <a:avLst/>
          </a:prstGeom>
          <a:noFill/>
          <a:ln w="9525">
            <a:noFill/>
            <a:miter lim="800000"/>
            <a:headEnd/>
            <a:tailEnd/>
          </a:ln>
        </p:spPr>
        <p:txBody>
          <a:bodyPr wrap="none">
            <a:spAutoFit/>
          </a:bodyPr>
          <a:lstStyle/>
          <a:p>
            <a:pPr eaLnBrk="0" hangingPunct="0"/>
            <a:r>
              <a:rPr lang="en-US" sz="2000"/>
              <a:t>5</a:t>
            </a:r>
          </a:p>
        </p:txBody>
      </p:sp>
      <p:sp>
        <p:nvSpPr>
          <p:cNvPr id="27662" name="Text Box 16"/>
          <p:cNvSpPr txBox="1">
            <a:spLocks noChangeArrowheads="1"/>
          </p:cNvSpPr>
          <p:nvPr/>
        </p:nvSpPr>
        <p:spPr bwMode="auto">
          <a:xfrm>
            <a:off x="6500813" y="6248400"/>
            <a:ext cx="311150" cy="396875"/>
          </a:xfrm>
          <a:prstGeom prst="rect">
            <a:avLst/>
          </a:prstGeom>
          <a:noFill/>
          <a:ln w="9525">
            <a:noFill/>
            <a:miter lim="800000"/>
            <a:headEnd/>
            <a:tailEnd/>
          </a:ln>
        </p:spPr>
        <p:txBody>
          <a:bodyPr wrap="none">
            <a:spAutoFit/>
          </a:bodyPr>
          <a:lstStyle/>
          <a:p>
            <a:pPr eaLnBrk="0" hangingPunct="0"/>
            <a:r>
              <a:rPr lang="en-US" sz="2000"/>
              <a:t>6</a:t>
            </a:r>
          </a:p>
        </p:txBody>
      </p:sp>
      <p:cxnSp>
        <p:nvCxnSpPr>
          <p:cNvPr id="17" name="Straight Arrow Connector 16"/>
          <p:cNvCxnSpPr/>
          <p:nvPr/>
        </p:nvCxnSpPr>
        <p:spPr>
          <a:xfrm>
            <a:off x="1285875" y="6715125"/>
            <a:ext cx="3286125"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664" name="TextBox 17"/>
          <p:cNvSpPr txBox="1">
            <a:spLocks noChangeArrowheads="1"/>
          </p:cNvSpPr>
          <p:nvPr/>
        </p:nvSpPr>
        <p:spPr bwMode="auto">
          <a:xfrm>
            <a:off x="1000125" y="6357938"/>
            <a:ext cx="962025" cy="369887"/>
          </a:xfrm>
          <a:prstGeom prst="rect">
            <a:avLst/>
          </a:prstGeom>
          <a:noFill/>
          <a:ln w="9525">
            <a:noFill/>
            <a:miter lim="800000"/>
            <a:headEnd/>
            <a:tailEnd/>
          </a:ln>
        </p:spPr>
        <p:txBody>
          <a:bodyPr wrap="none">
            <a:spAutoFit/>
          </a:bodyPr>
          <a:lstStyle/>
          <a:p>
            <a:r>
              <a:rPr lang="en-US"/>
              <a:t>TAHUN</a:t>
            </a:r>
          </a:p>
        </p:txBody>
      </p:sp>
      <p:grpSp>
        <p:nvGrpSpPr>
          <p:cNvPr id="2" name="Group 28"/>
          <p:cNvGrpSpPr>
            <a:grpSpLocks/>
          </p:cNvGrpSpPr>
          <p:nvPr/>
        </p:nvGrpSpPr>
        <p:grpSpPr bwMode="auto">
          <a:xfrm>
            <a:off x="1384300" y="3967163"/>
            <a:ext cx="3232150" cy="3011487"/>
            <a:chOff x="1384508" y="3966451"/>
            <a:chExt cx="3231712" cy="3011915"/>
          </a:xfrm>
        </p:grpSpPr>
        <p:sp>
          <p:nvSpPr>
            <p:cNvPr id="25" name="Arc 24"/>
            <p:cNvSpPr/>
            <p:nvPr/>
          </p:nvSpPr>
          <p:spPr>
            <a:xfrm rot="16659162">
              <a:off x="1351749" y="5428163"/>
              <a:ext cx="1582962" cy="1517444"/>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6" name="Arc 25"/>
            <p:cNvSpPr/>
            <p:nvPr/>
          </p:nvSpPr>
          <p:spPr>
            <a:xfrm rot="16659162">
              <a:off x="2208883" y="4713687"/>
              <a:ext cx="1582962" cy="1517444"/>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 name="Arc 26"/>
            <p:cNvSpPr/>
            <p:nvPr/>
          </p:nvSpPr>
          <p:spPr>
            <a:xfrm rot="16659162">
              <a:off x="3066016" y="3999210"/>
              <a:ext cx="1582962" cy="1517444"/>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3" name="Group 29"/>
          <p:cNvGrpSpPr>
            <a:grpSpLocks/>
          </p:cNvGrpSpPr>
          <p:nvPr/>
        </p:nvGrpSpPr>
        <p:grpSpPr bwMode="auto">
          <a:xfrm>
            <a:off x="4054475" y="1857375"/>
            <a:ext cx="3232150" cy="3011488"/>
            <a:chOff x="1384508" y="3966451"/>
            <a:chExt cx="3231712" cy="3011915"/>
          </a:xfrm>
        </p:grpSpPr>
        <p:sp>
          <p:nvSpPr>
            <p:cNvPr id="31" name="Arc 30"/>
            <p:cNvSpPr/>
            <p:nvPr/>
          </p:nvSpPr>
          <p:spPr>
            <a:xfrm rot="16659162">
              <a:off x="1351749" y="5428163"/>
              <a:ext cx="1582962" cy="1517444"/>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2" name="Arc 31"/>
            <p:cNvSpPr/>
            <p:nvPr/>
          </p:nvSpPr>
          <p:spPr>
            <a:xfrm rot="16659162">
              <a:off x="2208883" y="4713686"/>
              <a:ext cx="1582962" cy="1517444"/>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3" name="Arc 32"/>
            <p:cNvSpPr/>
            <p:nvPr/>
          </p:nvSpPr>
          <p:spPr>
            <a:xfrm rot="16659162">
              <a:off x="3066017" y="3999210"/>
              <a:ext cx="1582962" cy="1517444"/>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cxnSp>
        <p:nvCxnSpPr>
          <p:cNvPr id="35" name="Straight Connector 34"/>
          <p:cNvCxnSpPr/>
          <p:nvPr/>
        </p:nvCxnSpPr>
        <p:spPr>
          <a:xfrm rot="5400000">
            <a:off x="141288" y="4000500"/>
            <a:ext cx="4144962"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99331" y="3999707"/>
            <a:ext cx="4143375"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858294" y="3999707"/>
            <a:ext cx="4143375"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715544" y="3928269"/>
            <a:ext cx="4143375" cy="158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0" y="0"/>
            <a:ext cx="4286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1143000"/>
          </a:xfrm>
        </p:spPr>
        <p:txBody>
          <a:bodyPr/>
          <a:lstStyle/>
          <a:p>
            <a:pPr algn="ctr" eaLnBrk="1" fontAlgn="auto" hangingPunct="1">
              <a:spcAft>
                <a:spcPts val="0"/>
              </a:spcAft>
              <a:defRPr/>
            </a:pPr>
            <a:r>
              <a:rPr lang="en-US" sz="3200" dirty="0" err="1" smtClean="0">
                <a:solidFill>
                  <a:schemeClr val="tx2">
                    <a:satMod val="200000"/>
                  </a:schemeClr>
                </a:solidFill>
                <a:latin typeface="Arial" pitchFamily="34" charset="0"/>
                <a:cs typeface="Arial" pitchFamily="34" charset="0"/>
              </a:rPr>
              <a:t>Akreditasi</a:t>
            </a:r>
            <a:r>
              <a:rPr lang="en-US" sz="3200" dirty="0" smtClean="0">
                <a:solidFill>
                  <a:schemeClr val="tx2">
                    <a:satMod val="200000"/>
                  </a:schemeClr>
                </a:solidFill>
                <a:latin typeface="Arial" pitchFamily="34" charset="0"/>
                <a:cs typeface="Arial" pitchFamily="34" charset="0"/>
              </a:rPr>
              <a:t> </a:t>
            </a:r>
            <a:r>
              <a:rPr lang="en-US" sz="3200" dirty="0" err="1" smtClean="0">
                <a:solidFill>
                  <a:schemeClr val="tx2">
                    <a:satMod val="200000"/>
                  </a:schemeClr>
                </a:solidFill>
                <a:latin typeface="Arial" pitchFamily="34" charset="0"/>
                <a:cs typeface="Arial" pitchFamily="34" charset="0"/>
              </a:rPr>
              <a:t>Sebagai</a:t>
            </a:r>
            <a:r>
              <a:rPr lang="en-US" sz="3200" dirty="0" smtClean="0">
                <a:solidFill>
                  <a:schemeClr val="tx2">
                    <a:satMod val="200000"/>
                  </a:schemeClr>
                </a:solidFill>
                <a:latin typeface="Arial" pitchFamily="34" charset="0"/>
                <a:cs typeface="Arial" pitchFamily="34" charset="0"/>
              </a:rPr>
              <a:t> </a:t>
            </a:r>
            <a:r>
              <a:rPr lang="en-US" sz="3200" dirty="0" err="1" smtClean="0">
                <a:solidFill>
                  <a:schemeClr val="tx2">
                    <a:satMod val="200000"/>
                  </a:schemeClr>
                </a:solidFill>
                <a:latin typeface="Arial" pitchFamily="34" charset="0"/>
                <a:cs typeface="Arial" pitchFamily="34" charset="0"/>
              </a:rPr>
              <a:t>Upaya</a:t>
            </a:r>
            <a:r>
              <a:rPr lang="en-US" sz="3200" dirty="0" smtClean="0">
                <a:solidFill>
                  <a:schemeClr val="tx2">
                    <a:satMod val="200000"/>
                  </a:schemeClr>
                </a:solidFill>
                <a:latin typeface="Arial" pitchFamily="34" charset="0"/>
                <a:cs typeface="Arial" pitchFamily="34" charset="0"/>
              </a:rPr>
              <a:t> </a:t>
            </a:r>
            <a:r>
              <a:rPr lang="en-US" sz="3200" dirty="0" err="1" smtClean="0">
                <a:solidFill>
                  <a:schemeClr val="tx2">
                    <a:satMod val="200000"/>
                  </a:schemeClr>
                </a:solidFill>
                <a:latin typeface="Arial" pitchFamily="34" charset="0"/>
                <a:cs typeface="Arial" pitchFamily="34" charset="0"/>
              </a:rPr>
              <a:t>Peningkatan</a:t>
            </a:r>
            <a:r>
              <a:rPr lang="en-US" sz="3200" dirty="0" smtClean="0">
                <a:solidFill>
                  <a:schemeClr val="tx2">
                    <a:satMod val="200000"/>
                  </a:schemeClr>
                </a:solidFill>
                <a:latin typeface="Arial" pitchFamily="34" charset="0"/>
                <a:cs typeface="Arial" pitchFamily="34" charset="0"/>
              </a:rPr>
              <a:t> </a:t>
            </a:r>
            <a:r>
              <a:rPr lang="en-US" sz="3200" dirty="0" err="1" smtClean="0">
                <a:solidFill>
                  <a:schemeClr val="tx2">
                    <a:satMod val="200000"/>
                  </a:schemeClr>
                </a:solidFill>
                <a:latin typeface="Arial" pitchFamily="34" charset="0"/>
                <a:cs typeface="Arial" pitchFamily="34" charset="0"/>
              </a:rPr>
              <a:t>Mutu</a:t>
            </a:r>
            <a:r>
              <a:rPr lang="en-US" sz="3200" dirty="0" smtClean="0">
                <a:solidFill>
                  <a:schemeClr val="tx2">
                    <a:satMod val="200000"/>
                  </a:schemeClr>
                </a:solidFill>
                <a:latin typeface="Arial" pitchFamily="34" charset="0"/>
                <a:cs typeface="Arial" pitchFamily="34" charset="0"/>
              </a:rPr>
              <a:t> </a:t>
            </a:r>
            <a:r>
              <a:rPr lang="en-US" sz="3200" dirty="0" err="1" smtClean="0">
                <a:solidFill>
                  <a:schemeClr val="tx2">
                    <a:satMod val="200000"/>
                  </a:schemeClr>
                </a:solidFill>
                <a:latin typeface="Arial" pitchFamily="34" charset="0"/>
                <a:cs typeface="Arial" pitchFamily="34" charset="0"/>
              </a:rPr>
              <a:t>Berkesinambungan</a:t>
            </a:r>
            <a:endParaRPr lang="en-US" sz="3200" dirty="0" smtClean="0">
              <a:solidFill>
                <a:schemeClr val="tx2">
                  <a:satMod val="200000"/>
                </a:schemeClr>
              </a:solidFill>
              <a:latin typeface="Arial" pitchFamily="34" charset="0"/>
              <a:cs typeface="Arial" pitchFamily="34" charset="0"/>
            </a:endParaRPr>
          </a:p>
        </p:txBody>
      </p:sp>
      <p:sp>
        <p:nvSpPr>
          <p:cNvPr id="28675" name="Line 3"/>
          <p:cNvSpPr>
            <a:spLocks noChangeShapeType="1"/>
          </p:cNvSpPr>
          <p:nvPr/>
        </p:nvSpPr>
        <p:spPr bwMode="auto">
          <a:xfrm>
            <a:off x="1295400" y="1828800"/>
            <a:ext cx="0" cy="4343400"/>
          </a:xfrm>
          <a:prstGeom prst="line">
            <a:avLst/>
          </a:prstGeom>
          <a:noFill/>
          <a:ln w="57150">
            <a:solidFill>
              <a:schemeClr val="tx1"/>
            </a:solidFill>
            <a:round/>
            <a:headEnd/>
            <a:tailEnd/>
          </a:ln>
        </p:spPr>
        <p:txBody>
          <a:bodyPr wrap="none" anchor="ctr"/>
          <a:lstStyle/>
          <a:p>
            <a:endParaRPr lang="id-ID"/>
          </a:p>
        </p:txBody>
      </p:sp>
      <p:sp>
        <p:nvSpPr>
          <p:cNvPr id="28676" name="Line 4"/>
          <p:cNvSpPr>
            <a:spLocks noChangeShapeType="1"/>
          </p:cNvSpPr>
          <p:nvPr/>
        </p:nvSpPr>
        <p:spPr bwMode="auto">
          <a:xfrm>
            <a:off x="1295400" y="6172200"/>
            <a:ext cx="6629400" cy="0"/>
          </a:xfrm>
          <a:prstGeom prst="line">
            <a:avLst/>
          </a:prstGeom>
          <a:noFill/>
          <a:ln w="57150">
            <a:solidFill>
              <a:schemeClr val="tx1"/>
            </a:solidFill>
            <a:round/>
            <a:headEnd/>
            <a:tailEnd/>
          </a:ln>
        </p:spPr>
        <p:txBody>
          <a:bodyPr wrap="none" anchor="ctr"/>
          <a:lstStyle/>
          <a:p>
            <a:endParaRPr lang="id-ID"/>
          </a:p>
        </p:txBody>
      </p:sp>
      <p:sp>
        <p:nvSpPr>
          <p:cNvPr id="28677" name="Text Box 6"/>
          <p:cNvSpPr txBox="1">
            <a:spLocks noChangeArrowheads="1"/>
          </p:cNvSpPr>
          <p:nvPr/>
        </p:nvSpPr>
        <p:spPr bwMode="auto">
          <a:xfrm>
            <a:off x="3998913" y="3786188"/>
            <a:ext cx="1858962" cy="400050"/>
          </a:xfrm>
          <a:prstGeom prst="rect">
            <a:avLst/>
          </a:prstGeom>
          <a:noFill/>
          <a:ln w="9525">
            <a:noFill/>
            <a:miter lim="800000"/>
            <a:headEnd/>
            <a:tailEnd/>
          </a:ln>
        </p:spPr>
        <p:txBody>
          <a:bodyPr>
            <a:spAutoFit/>
          </a:bodyPr>
          <a:lstStyle/>
          <a:p>
            <a:pPr eaLnBrk="0" hangingPunct="0"/>
            <a:r>
              <a:rPr lang="en-US" sz="2000" b="1"/>
              <a:t> AKREDITASI</a:t>
            </a:r>
          </a:p>
        </p:txBody>
      </p:sp>
      <p:sp>
        <p:nvSpPr>
          <p:cNvPr id="28678" name="Text Box 8"/>
          <p:cNvSpPr txBox="1">
            <a:spLocks noChangeArrowheads="1"/>
          </p:cNvSpPr>
          <p:nvPr/>
        </p:nvSpPr>
        <p:spPr bwMode="auto">
          <a:xfrm>
            <a:off x="6713538" y="1643063"/>
            <a:ext cx="1858962" cy="396875"/>
          </a:xfrm>
          <a:prstGeom prst="rect">
            <a:avLst/>
          </a:prstGeom>
          <a:noFill/>
          <a:ln w="9525">
            <a:noFill/>
            <a:miter lim="800000"/>
            <a:headEnd/>
            <a:tailEnd/>
          </a:ln>
        </p:spPr>
        <p:txBody>
          <a:bodyPr wrap="none">
            <a:spAutoFit/>
          </a:bodyPr>
          <a:lstStyle/>
          <a:p>
            <a:pPr eaLnBrk="0" hangingPunct="0"/>
            <a:r>
              <a:rPr lang="en-US" sz="2000" b="1"/>
              <a:t> AKREDITASI</a:t>
            </a:r>
          </a:p>
        </p:txBody>
      </p:sp>
      <p:sp>
        <p:nvSpPr>
          <p:cNvPr id="28679" name="Line 9"/>
          <p:cNvSpPr>
            <a:spLocks noChangeShapeType="1"/>
          </p:cNvSpPr>
          <p:nvPr/>
        </p:nvSpPr>
        <p:spPr bwMode="auto">
          <a:xfrm>
            <a:off x="4000500" y="1905000"/>
            <a:ext cx="0" cy="4343400"/>
          </a:xfrm>
          <a:prstGeom prst="line">
            <a:avLst/>
          </a:prstGeom>
          <a:noFill/>
          <a:ln w="76200">
            <a:solidFill>
              <a:schemeClr val="tx1"/>
            </a:solidFill>
            <a:round/>
            <a:headEnd/>
            <a:tailEnd/>
          </a:ln>
        </p:spPr>
        <p:txBody>
          <a:bodyPr wrap="none" anchor="ctr"/>
          <a:lstStyle/>
          <a:p>
            <a:endParaRPr lang="id-ID"/>
          </a:p>
        </p:txBody>
      </p:sp>
      <p:sp>
        <p:nvSpPr>
          <p:cNvPr id="28680" name="Line 10"/>
          <p:cNvSpPr>
            <a:spLocks noChangeShapeType="1"/>
          </p:cNvSpPr>
          <p:nvPr/>
        </p:nvSpPr>
        <p:spPr bwMode="auto">
          <a:xfrm>
            <a:off x="6643688" y="1828800"/>
            <a:ext cx="0" cy="4343400"/>
          </a:xfrm>
          <a:prstGeom prst="line">
            <a:avLst/>
          </a:prstGeom>
          <a:noFill/>
          <a:ln w="57150">
            <a:solidFill>
              <a:schemeClr val="tx1"/>
            </a:solidFill>
            <a:round/>
            <a:headEnd/>
            <a:tailEnd/>
          </a:ln>
        </p:spPr>
        <p:txBody>
          <a:bodyPr wrap="none" anchor="ctr"/>
          <a:lstStyle/>
          <a:p>
            <a:endParaRPr lang="id-ID"/>
          </a:p>
        </p:txBody>
      </p:sp>
      <p:sp>
        <p:nvSpPr>
          <p:cNvPr id="28681" name="Text Box 11"/>
          <p:cNvSpPr txBox="1">
            <a:spLocks noChangeArrowheads="1"/>
          </p:cNvSpPr>
          <p:nvPr/>
        </p:nvSpPr>
        <p:spPr bwMode="auto">
          <a:xfrm>
            <a:off x="1974850" y="6221413"/>
            <a:ext cx="311150" cy="396875"/>
          </a:xfrm>
          <a:prstGeom prst="rect">
            <a:avLst/>
          </a:prstGeom>
          <a:noFill/>
          <a:ln w="9525">
            <a:noFill/>
            <a:miter lim="800000"/>
            <a:headEnd/>
            <a:tailEnd/>
          </a:ln>
        </p:spPr>
        <p:txBody>
          <a:bodyPr wrap="none">
            <a:spAutoFit/>
          </a:bodyPr>
          <a:lstStyle/>
          <a:p>
            <a:pPr eaLnBrk="0" hangingPunct="0"/>
            <a:r>
              <a:rPr lang="en-US" sz="2000"/>
              <a:t>1</a:t>
            </a:r>
          </a:p>
        </p:txBody>
      </p:sp>
      <p:sp>
        <p:nvSpPr>
          <p:cNvPr id="28682" name="Text Box 12"/>
          <p:cNvSpPr txBox="1">
            <a:spLocks noChangeArrowheads="1"/>
          </p:cNvSpPr>
          <p:nvPr/>
        </p:nvSpPr>
        <p:spPr bwMode="auto">
          <a:xfrm>
            <a:off x="2965450" y="6248400"/>
            <a:ext cx="311150" cy="396875"/>
          </a:xfrm>
          <a:prstGeom prst="rect">
            <a:avLst/>
          </a:prstGeom>
          <a:noFill/>
          <a:ln w="9525">
            <a:noFill/>
            <a:miter lim="800000"/>
            <a:headEnd/>
            <a:tailEnd/>
          </a:ln>
        </p:spPr>
        <p:txBody>
          <a:bodyPr wrap="none">
            <a:spAutoFit/>
          </a:bodyPr>
          <a:lstStyle/>
          <a:p>
            <a:pPr eaLnBrk="0" hangingPunct="0"/>
            <a:r>
              <a:rPr lang="en-US" sz="2000"/>
              <a:t>2</a:t>
            </a:r>
          </a:p>
        </p:txBody>
      </p:sp>
      <p:sp>
        <p:nvSpPr>
          <p:cNvPr id="28683" name="Text Box 13"/>
          <p:cNvSpPr txBox="1">
            <a:spLocks noChangeArrowheads="1"/>
          </p:cNvSpPr>
          <p:nvPr/>
        </p:nvSpPr>
        <p:spPr bwMode="auto">
          <a:xfrm>
            <a:off x="3857625" y="6248400"/>
            <a:ext cx="311150" cy="396875"/>
          </a:xfrm>
          <a:prstGeom prst="rect">
            <a:avLst/>
          </a:prstGeom>
          <a:noFill/>
          <a:ln w="9525">
            <a:noFill/>
            <a:miter lim="800000"/>
            <a:headEnd/>
            <a:tailEnd/>
          </a:ln>
        </p:spPr>
        <p:txBody>
          <a:bodyPr wrap="none">
            <a:spAutoFit/>
          </a:bodyPr>
          <a:lstStyle/>
          <a:p>
            <a:pPr eaLnBrk="0" hangingPunct="0"/>
            <a:r>
              <a:rPr lang="en-US" sz="2000"/>
              <a:t>3</a:t>
            </a:r>
          </a:p>
        </p:txBody>
      </p:sp>
      <p:sp>
        <p:nvSpPr>
          <p:cNvPr id="28684" name="Text Box 14"/>
          <p:cNvSpPr txBox="1">
            <a:spLocks noChangeArrowheads="1"/>
          </p:cNvSpPr>
          <p:nvPr/>
        </p:nvSpPr>
        <p:spPr bwMode="auto">
          <a:xfrm>
            <a:off x="4760913" y="6248400"/>
            <a:ext cx="311150" cy="396875"/>
          </a:xfrm>
          <a:prstGeom prst="rect">
            <a:avLst/>
          </a:prstGeom>
          <a:noFill/>
          <a:ln w="9525">
            <a:noFill/>
            <a:miter lim="800000"/>
            <a:headEnd/>
            <a:tailEnd/>
          </a:ln>
        </p:spPr>
        <p:txBody>
          <a:bodyPr wrap="none">
            <a:spAutoFit/>
          </a:bodyPr>
          <a:lstStyle/>
          <a:p>
            <a:pPr eaLnBrk="0" hangingPunct="0"/>
            <a:r>
              <a:rPr lang="en-US" sz="2000"/>
              <a:t>4</a:t>
            </a:r>
          </a:p>
        </p:txBody>
      </p:sp>
      <p:sp>
        <p:nvSpPr>
          <p:cNvPr id="28685" name="Text Box 15"/>
          <p:cNvSpPr txBox="1">
            <a:spLocks noChangeArrowheads="1"/>
          </p:cNvSpPr>
          <p:nvPr/>
        </p:nvSpPr>
        <p:spPr bwMode="auto">
          <a:xfrm>
            <a:off x="5546725" y="6248400"/>
            <a:ext cx="311150" cy="396875"/>
          </a:xfrm>
          <a:prstGeom prst="rect">
            <a:avLst/>
          </a:prstGeom>
          <a:noFill/>
          <a:ln w="9525">
            <a:noFill/>
            <a:miter lim="800000"/>
            <a:headEnd/>
            <a:tailEnd/>
          </a:ln>
        </p:spPr>
        <p:txBody>
          <a:bodyPr wrap="none">
            <a:spAutoFit/>
          </a:bodyPr>
          <a:lstStyle/>
          <a:p>
            <a:pPr eaLnBrk="0" hangingPunct="0"/>
            <a:r>
              <a:rPr lang="en-US" sz="2000"/>
              <a:t>5</a:t>
            </a:r>
          </a:p>
        </p:txBody>
      </p:sp>
      <p:sp>
        <p:nvSpPr>
          <p:cNvPr id="28686" name="Text Box 16"/>
          <p:cNvSpPr txBox="1">
            <a:spLocks noChangeArrowheads="1"/>
          </p:cNvSpPr>
          <p:nvPr/>
        </p:nvSpPr>
        <p:spPr bwMode="auto">
          <a:xfrm>
            <a:off x="6500813" y="6248400"/>
            <a:ext cx="311150" cy="396875"/>
          </a:xfrm>
          <a:prstGeom prst="rect">
            <a:avLst/>
          </a:prstGeom>
          <a:noFill/>
          <a:ln w="9525">
            <a:noFill/>
            <a:miter lim="800000"/>
            <a:headEnd/>
            <a:tailEnd/>
          </a:ln>
        </p:spPr>
        <p:txBody>
          <a:bodyPr wrap="none">
            <a:spAutoFit/>
          </a:bodyPr>
          <a:lstStyle/>
          <a:p>
            <a:pPr eaLnBrk="0" hangingPunct="0"/>
            <a:r>
              <a:rPr lang="en-US" sz="2000"/>
              <a:t>6</a:t>
            </a:r>
          </a:p>
        </p:txBody>
      </p:sp>
      <p:cxnSp>
        <p:nvCxnSpPr>
          <p:cNvPr id="17" name="Straight Arrow Connector 16"/>
          <p:cNvCxnSpPr/>
          <p:nvPr/>
        </p:nvCxnSpPr>
        <p:spPr>
          <a:xfrm>
            <a:off x="2071688" y="6715125"/>
            <a:ext cx="3286125"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688" name="TextBox 17"/>
          <p:cNvSpPr txBox="1">
            <a:spLocks noChangeArrowheads="1"/>
          </p:cNvSpPr>
          <p:nvPr/>
        </p:nvSpPr>
        <p:spPr bwMode="auto">
          <a:xfrm>
            <a:off x="1000125" y="6500813"/>
            <a:ext cx="962025" cy="369887"/>
          </a:xfrm>
          <a:prstGeom prst="rect">
            <a:avLst/>
          </a:prstGeom>
          <a:noFill/>
          <a:ln w="9525">
            <a:noFill/>
            <a:miter lim="800000"/>
            <a:headEnd/>
            <a:tailEnd/>
          </a:ln>
        </p:spPr>
        <p:txBody>
          <a:bodyPr wrap="none">
            <a:spAutoFit/>
          </a:bodyPr>
          <a:lstStyle/>
          <a:p>
            <a:r>
              <a:rPr lang="en-US"/>
              <a:t>TAHUN</a:t>
            </a:r>
          </a:p>
        </p:txBody>
      </p:sp>
      <p:grpSp>
        <p:nvGrpSpPr>
          <p:cNvPr id="2" name="Group 28"/>
          <p:cNvGrpSpPr>
            <a:grpSpLocks/>
          </p:cNvGrpSpPr>
          <p:nvPr/>
        </p:nvGrpSpPr>
        <p:grpSpPr bwMode="auto">
          <a:xfrm>
            <a:off x="1384300" y="3967163"/>
            <a:ext cx="3232150" cy="3011487"/>
            <a:chOff x="1384508" y="3966451"/>
            <a:chExt cx="3231712" cy="3011915"/>
          </a:xfrm>
        </p:grpSpPr>
        <p:sp>
          <p:nvSpPr>
            <p:cNvPr id="25" name="Arc 24"/>
            <p:cNvSpPr/>
            <p:nvPr/>
          </p:nvSpPr>
          <p:spPr>
            <a:xfrm rot="16659162">
              <a:off x="1351749" y="5428163"/>
              <a:ext cx="1582962" cy="1517444"/>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6" name="Arc 25"/>
            <p:cNvSpPr/>
            <p:nvPr/>
          </p:nvSpPr>
          <p:spPr>
            <a:xfrm rot="16659162">
              <a:off x="2208883" y="4713687"/>
              <a:ext cx="1582962" cy="1517444"/>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 name="Arc 26"/>
            <p:cNvSpPr/>
            <p:nvPr/>
          </p:nvSpPr>
          <p:spPr>
            <a:xfrm rot="16659162">
              <a:off x="3066016" y="3999210"/>
              <a:ext cx="1582962" cy="1517444"/>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nvGrpSpPr>
          <p:cNvPr id="3" name="Group 29"/>
          <p:cNvGrpSpPr>
            <a:grpSpLocks/>
          </p:cNvGrpSpPr>
          <p:nvPr/>
        </p:nvGrpSpPr>
        <p:grpSpPr bwMode="auto">
          <a:xfrm>
            <a:off x="4054475" y="1857375"/>
            <a:ext cx="3232150" cy="3011488"/>
            <a:chOff x="1384508" y="3966451"/>
            <a:chExt cx="3231712" cy="3011915"/>
          </a:xfrm>
        </p:grpSpPr>
        <p:sp>
          <p:nvSpPr>
            <p:cNvPr id="31" name="Arc 30"/>
            <p:cNvSpPr/>
            <p:nvPr/>
          </p:nvSpPr>
          <p:spPr>
            <a:xfrm rot="16659162">
              <a:off x="1351749" y="5428163"/>
              <a:ext cx="1582962" cy="1517444"/>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2" name="Arc 31"/>
            <p:cNvSpPr/>
            <p:nvPr/>
          </p:nvSpPr>
          <p:spPr>
            <a:xfrm rot="16659162">
              <a:off x="2208883" y="4713686"/>
              <a:ext cx="1582962" cy="1517444"/>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3" name="Arc 32"/>
            <p:cNvSpPr/>
            <p:nvPr/>
          </p:nvSpPr>
          <p:spPr>
            <a:xfrm rot="16659162">
              <a:off x="3066017" y="3999210"/>
              <a:ext cx="1582962" cy="1517444"/>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cxnSp>
        <p:nvCxnSpPr>
          <p:cNvPr id="35" name="Straight Connector 34"/>
          <p:cNvCxnSpPr/>
          <p:nvPr/>
        </p:nvCxnSpPr>
        <p:spPr>
          <a:xfrm rot="5400000">
            <a:off x="141288" y="4000500"/>
            <a:ext cx="4144962"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99331" y="3999707"/>
            <a:ext cx="4143375"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856706" y="3999707"/>
            <a:ext cx="4143375"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713956" y="3928269"/>
            <a:ext cx="4143375"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Down Arrow 28"/>
          <p:cNvSpPr/>
          <p:nvPr/>
        </p:nvSpPr>
        <p:spPr>
          <a:xfrm rot="18470350">
            <a:off x="1383507" y="4409281"/>
            <a:ext cx="679450" cy="1122363"/>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Pen</a:t>
            </a:r>
          </a:p>
        </p:txBody>
      </p:sp>
      <p:sp>
        <p:nvSpPr>
          <p:cNvPr id="30" name="Down Arrow 29"/>
          <p:cNvSpPr/>
          <p:nvPr/>
        </p:nvSpPr>
        <p:spPr>
          <a:xfrm rot="18470350">
            <a:off x="2305844" y="3699669"/>
            <a:ext cx="679450" cy="1093788"/>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Down Arrow 33"/>
          <p:cNvSpPr/>
          <p:nvPr/>
        </p:nvSpPr>
        <p:spPr>
          <a:xfrm rot="18470350">
            <a:off x="4091782" y="2270919"/>
            <a:ext cx="679450" cy="1093787"/>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Down Arrow 38"/>
          <p:cNvSpPr/>
          <p:nvPr/>
        </p:nvSpPr>
        <p:spPr>
          <a:xfrm rot="18470350">
            <a:off x="4949032" y="1556544"/>
            <a:ext cx="679450" cy="1093787"/>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TextBox 40"/>
          <p:cNvSpPr txBox="1"/>
          <p:nvPr/>
        </p:nvSpPr>
        <p:spPr>
          <a:xfrm>
            <a:off x="3357563" y="1285875"/>
            <a:ext cx="1838325" cy="369888"/>
          </a:xfrm>
          <a:prstGeom prst="rect">
            <a:avLst/>
          </a:prstGeom>
          <a:solidFill>
            <a:schemeClr val="accent3">
              <a:lumMod val="40000"/>
              <a:lumOff val="60000"/>
            </a:schemeClr>
          </a:solidFill>
        </p:spPr>
        <p:txBody>
          <a:bodyPr wrap="none">
            <a:spAutoFit/>
          </a:bodyPr>
          <a:lstStyle/>
          <a:p>
            <a:pPr>
              <a:defRPr/>
            </a:pPr>
            <a:r>
              <a:rPr lang="en-US" b="1" dirty="0" err="1">
                <a:solidFill>
                  <a:srgbClr val="FF0000"/>
                </a:solidFill>
                <a:latin typeface="Arial" charset="0"/>
                <a:cs typeface="+mn-cs"/>
              </a:rPr>
              <a:t>Pendampingan</a:t>
            </a:r>
            <a:endParaRPr lang="en-US" b="1" dirty="0">
              <a:solidFill>
                <a:srgbClr val="FF0000"/>
              </a:solidFill>
              <a:latin typeface="Arial" charset="0"/>
              <a:cs typeface="+mn-cs"/>
            </a:endParaRPr>
          </a:p>
        </p:txBody>
      </p:sp>
      <p:sp>
        <p:nvSpPr>
          <p:cNvPr id="42" name="TextBox 41"/>
          <p:cNvSpPr txBox="1"/>
          <p:nvPr/>
        </p:nvSpPr>
        <p:spPr>
          <a:xfrm>
            <a:off x="2143125" y="2201863"/>
            <a:ext cx="1838325" cy="369887"/>
          </a:xfrm>
          <a:prstGeom prst="rect">
            <a:avLst/>
          </a:prstGeom>
          <a:solidFill>
            <a:schemeClr val="accent3">
              <a:lumMod val="40000"/>
              <a:lumOff val="60000"/>
            </a:schemeClr>
          </a:solidFill>
        </p:spPr>
        <p:txBody>
          <a:bodyPr wrap="none">
            <a:spAutoFit/>
          </a:bodyPr>
          <a:lstStyle/>
          <a:p>
            <a:pPr>
              <a:defRPr/>
            </a:pPr>
            <a:r>
              <a:rPr lang="en-US" b="1" dirty="0" err="1">
                <a:solidFill>
                  <a:srgbClr val="FF0000"/>
                </a:solidFill>
                <a:latin typeface="Arial" charset="0"/>
                <a:cs typeface="+mn-cs"/>
              </a:rPr>
              <a:t>Pendampingan</a:t>
            </a:r>
            <a:endParaRPr lang="en-US" b="1" dirty="0">
              <a:solidFill>
                <a:srgbClr val="FF0000"/>
              </a:solidFill>
              <a:latin typeface="Arial" charset="0"/>
              <a:cs typeface="+mn-cs"/>
            </a:endParaRPr>
          </a:p>
        </p:txBody>
      </p:sp>
      <p:sp>
        <p:nvSpPr>
          <p:cNvPr id="43" name="TextBox 42"/>
          <p:cNvSpPr txBox="1"/>
          <p:nvPr/>
        </p:nvSpPr>
        <p:spPr>
          <a:xfrm>
            <a:off x="1143000" y="3357563"/>
            <a:ext cx="1838325" cy="369887"/>
          </a:xfrm>
          <a:prstGeom prst="rect">
            <a:avLst/>
          </a:prstGeom>
          <a:solidFill>
            <a:schemeClr val="accent3">
              <a:lumMod val="40000"/>
              <a:lumOff val="60000"/>
            </a:schemeClr>
          </a:solidFill>
        </p:spPr>
        <p:txBody>
          <a:bodyPr wrap="none">
            <a:spAutoFit/>
          </a:bodyPr>
          <a:lstStyle/>
          <a:p>
            <a:pPr>
              <a:defRPr/>
            </a:pPr>
            <a:r>
              <a:rPr lang="en-US" b="1" dirty="0" err="1">
                <a:solidFill>
                  <a:srgbClr val="FF0000"/>
                </a:solidFill>
                <a:latin typeface="Arial" charset="0"/>
                <a:cs typeface="+mn-cs"/>
              </a:rPr>
              <a:t>Pendampingan</a:t>
            </a:r>
            <a:endParaRPr lang="en-US" b="1" dirty="0">
              <a:solidFill>
                <a:srgbClr val="FF0000"/>
              </a:solidFill>
              <a:latin typeface="Arial" charset="0"/>
              <a:cs typeface="+mn-cs"/>
            </a:endParaRPr>
          </a:p>
        </p:txBody>
      </p:sp>
      <p:sp>
        <p:nvSpPr>
          <p:cNvPr id="45" name="Rectangle 44"/>
          <p:cNvSpPr/>
          <p:nvPr/>
        </p:nvSpPr>
        <p:spPr>
          <a:xfrm>
            <a:off x="0" y="0"/>
            <a:ext cx="4286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703" name="Text Box 6"/>
          <p:cNvSpPr txBox="1">
            <a:spLocks noChangeArrowheads="1"/>
          </p:cNvSpPr>
          <p:nvPr/>
        </p:nvSpPr>
        <p:spPr bwMode="auto">
          <a:xfrm>
            <a:off x="285750" y="6172200"/>
            <a:ext cx="1858963" cy="400050"/>
          </a:xfrm>
          <a:prstGeom prst="rect">
            <a:avLst/>
          </a:prstGeom>
          <a:noFill/>
          <a:ln w="9525">
            <a:noFill/>
            <a:miter lim="800000"/>
            <a:headEnd/>
            <a:tailEnd/>
          </a:ln>
        </p:spPr>
        <p:txBody>
          <a:bodyPr>
            <a:spAutoFit/>
          </a:bodyPr>
          <a:lstStyle/>
          <a:p>
            <a:pPr eaLnBrk="0" hangingPunct="0"/>
            <a:r>
              <a:rPr lang="en-US" sz="2000" b="1"/>
              <a:t> AKREDITASI</a:t>
            </a:r>
          </a:p>
        </p:txBody>
      </p:sp>
      <p:sp>
        <p:nvSpPr>
          <p:cNvPr id="44" name="TextBox 43"/>
          <p:cNvSpPr txBox="1"/>
          <p:nvPr/>
        </p:nvSpPr>
        <p:spPr>
          <a:xfrm>
            <a:off x="0" y="4214813"/>
            <a:ext cx="1838325" cy="369887"/>
          </a:xfrm>
          <a:prstGeom prst="rect">
            <a:avLst/>
          </a:prstGeom>
          <a:solidFill>
            <a:schemeClr val="accent3">
              <a:lumMod val="40000"/>
              <a:lumOff val="60000"/>
            </a:schemeClr>
          </a:solidFill>
        </p:spPr>
        <p:txBody>
          <a:bodyPr wrap="none">
            <a:spAutoFit/>
          </a:bodyPr>
          <a:lstStyle/>
          <a:p>
            <a:pPr>
              <a:defRPr/>
            </a:pPr>
            <a:r>
              <a:rPr lang="en-US" b="1" dirty="0" err="1">
                <a:solidFill>
                  <a:srgbClr val="FF0000"/>
                </a:solidFill>
                <a:latin typeface="Arial" charset="0"/>
                <a:cs typeface="+mn-cs"/>
              </a:rPr>
              <a:t>Pendampingan</a:t>
            </a:r>
            <a:endParaRPr lang="en-US" b="1" dirty="0">
              <a:solidFill>
                <a:srgbClr val="FF0000"/>
              </a:solidFill>
              <a:latin typeface="Arial" charset="0"/>
              <a:cs typeface="+mn-cs"/>
            </a:endParaRP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3375"/>
            <a:ext cx="7772400" cy="914400"/>
          </a:xfrm>
        </p:spPr>
        <p:txBody>
          <a:bodyPr>
            <a:normAutofit/>
          </a:bodyPr>
          <a:lstStyle/>
          <a:p>
            <a:pPr algn="ctr" eaLnBrk="1" fontAlgn="auto" hangingPunct="1">
              <a:spcAft>
                <a:spcPts val="0"/>
              </a:spcAft>
              <a:defRPr/>
            </a:pPr>
            <a:r>
              <a:rPr lang="en-US" sz="3200" dirty="0" smtClean="0">
                <a:solidFill>
                  <a:schemeClr val="tx2">
                    <a:satMod val="200000"/>
                  </a:schemeClr>
                </a:solidFill>
                <a:latin typeface="Arial" pitchFamily="34" charset="0"/>
                <a:cs typeface="Arial" pitchFamily="34" charset="0"/>
              </a:rPr>
              <a:t>STANDAR </a:t>
            </a:r>
            <a:r>
              <a:rPr lang="en-US" sz="3200" dirty="0" smtClean="0">
                <a:solidFill>
                  <a:schemeClr val="tx2">
                    <a:satMod val="200000"/>
                  </a:schemeClr>
                </a:solidFill>
                <a:latin typeface="Arial" pitchFamily="34" charset="0"/>
                <a:cs typeface="Arial" pitchFamily="34" charset="0"/>
              </a:rPr>
              <a:t>AKREDITASI  VERSI </a:t>
            </a:r>
            <a:r>
              <a:rPr lang="en-US" sz="3200" dirty="0" smtClean="0">
                <a:solidFill>
                  <a:schemeClr val="tx2">
                    <a:satMod val="200000"/>
                  </a:schemeClr>
                </a:solidFill>
                <a:latin typeface="Arial" pitchFamily="34" charset="0"/>
                <a:cs typeface="Arial" pitchFamily="34" charset="0"/>
              </a:rPr>
              <a:t>201</a:t>
            </a:r>
            <a:r>
              <a:rPr lang="id-ID" sz="3200" dirty="0" smtClean="0">
                <a:solidFill>
                  <a:schemeClr val="tx2">
                    <a:satMod val="200000"/>
                  </a:schemeClr>
                </a:solidFill>
                <a:latin typeface="Arial" pitchFamily="34" charset="0"/>
                <a:cs typeface="Arial" pitchFamily="34" charset="0"/>
              </a:rPr>
              <a:t>8</a:t>
            </a:r>
            <a:endParaRPr lang="en-US" sz="3200" dirty="0">
              <a:solidFill>
                <a:schemeClr val="tx2">
                  <a:satMod val="200000"/>
                </a:schemeClr>
              </a:solidFill>
              <a:latin typeface="Arial" pitchFamily="34" charset="0"/>
              <a:cs typeface="Arial" pitchFamily="34" charset="0"/>
            </a:endParaRPr>
          </a:p>
        </p:txBody>
      </p:sp>
      <p:sp>
        <p:nvSpPr>
          <p:cNvPr id="4" name="TextBox 3"/>
          <p:cNvSpPr txBox="1"/>
          <p:nvPr/>
        </p:nvSpPr>
        <p:spPr>
          <a:xfrm>
            <a:off x="611560" y="1615440"/>
            <a:ext cx="8136904" cy="2677656"/>
          </a:xfrm>
          <a:prstGeom prst="rect">
            <a:avLst/>
          </a:prstGeom>
          <a:solidFill>
            <a:schemeClr val="bg1"/>
          </a:solidFill>
          <a:ln>
            <a:solidFill>
              <a:srgbClr val="FFFFFF"/>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defRPr/>
            </a:pPr>
            <a:r>
              <a:rPr lang="en-US" sz="2400" b="1" dirty="0" err="1">
                <a:solidFill>
                  <a:srgbClr val="66FF33"/>
                </a:solidFill>
                <a:latin typeface="Arial" pitchFamily="34" charset="0"/>
                <a:cs typeface="Arial" pitchFamily="34" charset="0"/>
              </a:rPr>
              <a:t>Versi</a:t>
            </a:r>
            <a:r>
              <a:rPr lang="en-US" sz="2400" b="1" dirty="0">
                <a:solidFill>
                  <a:srgbClr val="66FF33"/>
                </a:solidFill>
                <a:latin typeface="Arial" pitchFamily="34" charset="0"/>
                <a:cs typeface="Arial" pitchFamily="34" charset="0"/>
              </a:rPr>
              <a:t>  </a:t>
            </a:r>
            <a:r>
              <a:rPr lang="en-US" sz="2400" b="1" dirty="0" smtClean="0">
                <a:solidFill>
                  <a:srgbClr val="66FF33"/>
                </a:solidFill>
                <a:latin typeface="Arial" pitchFamily="34" charset="0"/>
                <a:cs typeface="Arial" pitchFamily="34" charset="0"/>
              </a:rPr>
              <a:t>201</a:t>
            </a:r>
            <a:r>
              <a:rPr lang="id-ID" sz="2400" b="1" dirty="0" smtClean="0">
                <a:solidFill>
                  <a:srgbClr val="66FF33"/>
                </a:solidFill>
                <a:latin typeface="Arial" pitchFamily="34" charset="0"/>
                <a:cs typeface="Arial" pitchFamily="34" charset="0"/>
              </a:rPr>
              <a:t>8</a:t>
            </a:r>
            <a:endParaRPr lang="en-US" sz="2400" b="1" dirty="0">
              <a:solidFill>
                <a:srgbClr val="66FF33"/>
              </a:solidFill>
              <a:latin typeface="Arial" pitchFamily="34" charset="0"/>
              <a:cs typeface="Arial" pitchFamily="34" charset="0"/>
            </a:endParaRPr>
          </a:p>
          <a:p>
            <a:pPr marL="342900" indent="-342900">
              <a:buFont typeface="Arial" pitchFamily="34" charset="0"/>
              <a:buChar char="•"/>
              <a:defRPr/>
            </a:pPr>
            <a:endParaRPr lang="en-US" sz="2400" b="1" dirty="0">
              <a:latin typeface="Arial" pitchFamily="34" charset="0"/>
              <a:cs typeface="Arial" pitchFamily="34" charset="0"/>
            </a:endParaRPr>
          </a:p>
          <a:p>
            <a:pPr marL="342900" indent="-342900">
              <a:buFont typeface="Arial" pitchFamily="34" charset="0"/>
              <a:buChar char="•"/>
              <a:defRPr/>
            </a:pPr>
            <a:r>
              <a:rPr lang="en-US" sz="2400" b="1" dirty="0" err="1">
                <a:solidFill>
                  <a:schemeClr val="tx1"/>
                </a:solidFill>
                <a:latin typeface="Arial" pitchFamily="34" charset="0"/>
                <a:cs typeface="Arial" pitchFamily="34" charset="0"/>
              </a:rPr>
              <a:t>Berfokus</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Pada</a:t>
            </a:r>
            <a:r>
              <a:rPr lang="en-US" sz="2400" b="1" dirty="0">
                <a:solidFill>
                  <a:schemeClr val="tx1"/>
                </a:solidFill>
                <a:latin typeface="Arial" pitchFamily="34" charset="0"/>
                <a:cs typeface="Arial" pitchFamily="34" charset="0"/>
              </a:rPr>
              <a:t> </a:t>
            </a:r>
            <a:r>
              <a:rPr lang="en-US" sz="2400" b="1" dirty="0" err="1">
                <a:solidFill>
                  <a:srgbClr val="FFFF00"/>
                </a:solidFill>
                <a:latin typeface="Arial" pitchFamily="34" charset="0"/>
                <a:cs typeface="Arial" pitchFamily="34" charset="0"/>
              </a:rPr>
              <a:t>Pasien</a:t>
            </a:r>
            <a:endParaRPr lang="en-US" sz="2400" b="1" dirty="0">
              <a:solidFill>
                <a:srgbClr val="FFFF00"/>
              </a:solidFill>
              <a:latin typeface="Arial" pitchFamily="34" charset="0"/>
              <a:cs typeface="Arial" pitchFamily="34" charset="0"/>
            </a:endParaRPr>
          </a:p>
          <a:p>
            <a:pPr marL="342900" indent="-342900">
              <a:buFont typeface="Arial" pitchFamily="34" charset="0"/>
              <a:buChar char="•"/>
              <a:defRPr/>
            </a:pPr>
            <a:r>
              <a:rPr lang="id-ID" sz="2400" b="1" dirty="0">
                <a:solidFill>
                  <a:schemeClr val="tx1"/>
                </a:solidFill>
                <a:latin typeface="Arial" pitchFamily="34" charset="0"/>
                <a:cs typeface="Arial" pitchFamily="34" charset="0"/>
              </a:rPr>
              <a:t>Focus utama </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Pada</a:t>
            </a:r>
            <a:r>
              <a:rPr lang="en-US" sz="2400" b="1" dirty="0">
                <a:solidFill>
                  <a:schemeClr val="tx1"/>
                </a:solidFill>
                <a:latin typeface="Arial" pitchFamily="34" charset="0"/>
                <a:cs typeface="Arial" pitchFamily="34" charset="0"/>
              </a:rPr>
              <a:t> </a:t>
            </a:r>
            <a:r>
              <a:rPr lang="en-US" sz="2400" b="1" dirty="0">
                <a:solidFill>
                  <a:srgbClr val="FFFF00"/>
                </a:solidFill>
                <a:latin typeface="Arial" pitchFamily="34" charset="0"/>
                <a:cs typeface="Arial" pitchFamily="34" charset="0"/>
              </a:rPr>
              <a:t>Proses , Output Dan Outcome</a:t>
            </a:r>
          </a:p>
          <a:p>
            <a:pPr marL="342900" indent="-342900">
              <a:buFont typeface="Arial" pitchFamily="34" charset="0"/>
              <a:buChar char="•"/>
              <a:defRPr/>
            </a:pPr>
            <a:r>
              <a:rPr lang="en-US" sz="2400" b="1" dirty="0" err="1">
                <a:solidFill>
                  <a:schemeClr val="tx1"/>
                </a:solidFill>
                <a:latin typeface="Arial" pitchFamily="34" charset="0"/>
                <a:cs typeface="Arial" pitchFamily="34" charset="0"/>
              </a:rPr>
              <a:t>Kuat</a:t>
            </a:r>
            <a:r>
              <a:rPr lang="en-US" sz="2400" b="1" dirty="0">
                <a:solidFill>
                  <a:schemeClr val="tx1"/>
                </a:solidFill>
                <a:latin typeface="Arial" pitchFamily="34" charset="0"/>
                <a:cs typeface="Arial" pitchFamily="34" charset="0"/>
              </a:rPr>
              <a:t> </a:t>
            </a:r>
            <a:r>
              <a:rPr lang="en-US" sz="2400" b="1" dirty="0" err="1">
                <a:solidFill>
                  <a:schemeClr val="tx1"/>
                </a:solidFill>
                <a:latin typeface="Arial" pitchFamily="34" charset="0"/>
                <a:cs typeface="Arial" pitchFamily="34" charset="0"/>
              </a:rPr>
              <a:t>Pada</a:t>
            </a:r>
            <a:r>
              <a:rPr lang="en-US" sz="2400" b="1" dirty="0">
                <a:solidFill>
                  <a:schemeClr val="tx1"/>
                </a:solidFill>
                <a:latin typeface="Arial" pitchFamily="34" charset="0"/>
                <a:cs typeface="Arial" pitchFamily="34" charset="0"/>
              </a:rPr>
              <a:t> </a:t>
            </a:r>
            <a:r>
              <a:rPr lang="en-US" sz="2400" b="1" dirty="0" err="1">
                <a:solidFill>
                  <a:srgbClr val="FFFF00"/>
                </a:solidFill>
                <a:latin typeface="Arial" pitchFamily="34" charset="0"/>
                <a:cs typeface="Arial" pitchFamily="34" charset="0"/>
              </a:rPr>
              <a:t>Implementasi</a:t>
            </a:r>
            <a:r>
              <a:rPr lang="en-US" sz="2400" b="1" dirty="0">
                <a:solidFill>
                  <a:srgbClr val="FFFF00"/>
                </a:solidFill>
                <a:latin typeface="Arial" pitchFamily="34" charset="0"/>
                <a:cs typeface="Arial" pitchFamily="34" charset="0"/>
              </a:rPr>
              <a:t> </a:t>
            </a:r>
            <a:r>
              <a:rPr lang="en-US" sz="2400" b="1" dirty="0">
                <a:solidFill>
                  <a:schemeClr val="tx1"/>
                </a:solidFill>
                <a:latin typeface="Arial" pitchFamily="34" charset="0"/>
                <a:cs typeface="Arial" pitchFamily="34" charset="0"/>
                <a:sym typeface="Wingdings" pitchFamily="2" charset="2"/>
              </a:rPr>
              <a:t> </a:t>
            </a:r>
            <a:r>
              <a:rPr lang="en-US" sz="2400" b="1" dirty="0" err="1">
                <a:solidFill>
                  <a:schemeClr val="tx1"/>
                </a:solidFill>
                <a:latin typeface="Arial" pitchFamily="34" charset="0"/>
                <a:cs typeface="Arial" pitchFamily="34" charset="0"/>
                <a:sym typeface="Wingdings" pitchFamily="2" charset="2"/>
              </a:rPr>
              <a:t>Melibatkan</a:t>
            </a:r>
            <a:r>
              <a:rPr lang="en-US" sz="2400" b="1" dirty="0">
                <a:solidFill>
                  <a:schemeClr val="tx1"/>
                </a:solidFill>
                <a:latin typeface="Arial" pitchFamily="34" charset="0"/>
                <a:cs typeface="Arial" pitchFamily="34" charset="0"/>
                <a:sym typeface="Wingdings" pitchFamily="2" charset="2"/>
              </a:rPr>
              <a:t> </a:t>
            </a:r>
            <a:r>
              <a:rPr lang="en-US" sz="2400" b="1" dirty="0" err="1">
                <a:solidFill>
                  <a:srgbClr val="FFFF00"/>
                </a:solidFill>
                <a:latin typeface="Arial" pitchFamily="34" charset="0"/>
                <a:cs typeface="Arial" pitchFamily="34" charset="0"/>
                <a:sym typeface="Wingdings" pitchFamily="2" charset="2"/>
              </a:rPr>
              <a:t>Seluruh</a:t>
            </a:r>
            <a:r>
              <a:rPr lang="en-US" sz="2400" b="1" dirty="0">
                <a:solidFill>
                  <a:srgbClr val="FFFF00"/>
                </a:solidFill>
                <a:latin typeface="Arial" pitchFamily="34" charset="0"/>
                <a:cs typeface="Arial" pitchFamily="34" charset="0"/>
                <a:sym typeface="Wingdings" pitchFamily="2" charset="2"/>
              </a:rPr>
              <a:t> </a:t>
            </a:r>
            <a:r>
              <a:rPr lang="en-US" sz="2400" b="1" dirty="0" err="1">
                <a:solidFill>
                  <a:srgbClr val="FFFF00"/>
                </a:solidFill>
                <a:latin typeface="Arial" pitchFamily="34" charset="0"/>
                <a:cs typeface="Arial" pitchFamily="34" charset="0"/>
                <a:sym typeface="Wingdings" pitchFamily="2" charset="2"/>
              </a:rPr>
              <a:t>Petugas</a:t>
            </a:r>
            <a:endParaRPr lang="en-US" sz="2400" b="1" dirty="0">
              <a:solidFill>
                <a:srgbClr val="FFFF00"/>
              </a:solidFill>
              <a:latin typeface="Arial" pitchFamily="34" charset="0"/>
              <a:cs typeface="Arial" pitchFamily="34" charset="0"/>
              <a:sym typeface="Wingdings" pitchFamily="2" charset="2"/>
            </a:endParaRPr>
          </a:p>
          <a:p>
            <a:pPr marL="342900" indent="-342900">
              <a:buFont typeface="Arial" pitchFamily="34" charset="0"/>
              <a:buChar char="•"/>
              <a:defRPr/>
            </a:pPr>
            <a:r>
              <a:rPr lang="en-US" sz="2400" b="1" dirty="0" err="1">
                <a:solidFill>
                  <a:schemeClr val="tx1"/>
                </a:solidFill>
                <a:latin typeface="Arial" pitchFamily="34" charset="0"/>
                <a:cs typeface="Arial" pitchFamily="34" charset="0"/>
                <a:sym typeface="Wingdings" pitchFamily="2" charset="2"/>
              </a:rPr>
              <a:t>Kesinambungan</a:t>
            </a:r>
            <a:r>
              <a:rPr lang="en-US" sz="2400" b="1" dirty="0">
                <a:solidFill>
                  <a:schemeClr val="tx1"/>
                </a:solidFill>
                <a:latin typeface="Arial" pitchFamily="34" charset="0"/>
                <a:cs typeface="Arial" pitchFamily="34" charset="0"/>
                <a:sym typeface="Wingdings" pitchFamily="2" charset="2"/>
              </a:rPr>
              <a:t> </a:t>
            </a:r>
            <a:r>
              <a:rPr lang="en-US" sz="2400" b="1" dirty="0" err="1">
                <a:solidFill>
                  <a:schemeClr val="tx1"/>
                </a:solidFill>
                <a:latin typeface="Arial" pitchFamily="34" charset="0"/>
                <a:cs typeface="Arial" pitchFamily="34" charset="0"/>
                <a:sym typeface="Wingdings" pitchFamily="2" charset="2"/>
              </a:rPr>
              <a:t>Pelayanan</a:t>
            </a:r>
            <a:r>
              <a:rPr lang="id-ID" sz="2400" b="1" dirty="0">
                <a:solidFill>
                  <a:schemeClr val="tx1"/>
                </a:solidFill>
                <a:latin typeface="Arial" pitchFamily="34" charset="0"/>
                <a:cs typeface="Arial" pitchFamily="34" charset="0"/>
                <a:sym typeface="Wingdings" pitchFamily="2" charset="2"/>
              </a:rPr>
              <a:t> </a:t>
            </a:r>
            <a:r>
              <a:rPr lang="id-ID" sz="2400" b="1" i="1" dirty="0">
                <a:solidFill>
                  <a:schemeClr val="tx1"/>
                </a:solidFill>
                <a:latin typeface="Arial" pitchFamily="34" charset="0"/>
                <a:cs typeface="Arial" pitchFamily="34" charset="0"/>
                <a:sym typeface="Wingdings" pitchFamily="2" charset="2"/>
              </a:rPr>
              <a:t>( </a:t>
            </a:r>
            <a:r>
              <a:rPr lang="id-ID" sz="2400" b="1" i="1" dirty="0">
                <a:solidFill>
                  <a:srgbClr val="FFFF00"/>
                </a:solidFill>
                <a:latin typeface="Arial" pitchFamily="34" charset="0"/>
                <a:cs typeface="Arial" pitchFamily="34" charset="0"/>
                <a:sym typeface="Wingdings" pitchFamily="2" charset="2"/>
              </a:rPr>
              <a:t>continuum of care )</a:t>
            </a:r>
            <a:endParaRPr lang="en-US" sz="2400" b="1" i="1" dirty="0">
              <a:latin typeface="Arial" pitchFamily="34" charset="0"/>
              <a:cs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76200"/>
            <a:ext cx="8043890" cy="1138222"/>
          </a:xfrm>
        </p:spPr>
        <p:txBody>
          <a:bodyPr>
            <a:normAutofit fontScale="90000"/>
          </a:bodyPr>
          <a:lstStyle/>
          <a:p>
            <a:pPr algn="ctr"/>
            <a:r>
              <a:rPr lang="en-US" dirty="0" smtClean="0"/>
              <a:t>PERUBAHAN CARA DAN PROSES SURVEI</a:t>
            </a:r>
            <a:endParaRPr lang="en-US" dirty="0"/>
          </a:p>
        </p:txBody>
      </p:sp>
      <p:sp>
        <p:nvSpPr>
          <p:cNvPr id="4" name="TextBox 3"/>
          <p:cNvSpPr txBox="1"/>
          <p:nvPr/>
        </p:nvSpPr>
        <p:spPr>
          <a:xfrm>
            <a:off x="990601" y="1676400"/>
            <a:ext cx="7543799" cy="4031873"/>
          </a:xfrm>
          <a:prstGeom prst="rect">
            <a:avLst/>
          </a:prstGeom>
          <a:noFill/>
        </p:spPr>
        <p:txBody>
          <a:bodyPr wrap="square" rtlCol="0">
            <a:spAutoFit/>
          </a:bodyPr>
          <a:lstStyle/>
          <a:p>
            <a:r>
              <a:rPr lang="en-US" sz="3200" dirty="0" smtClean="0"/>
              <a:t>METODE TELUSUR</a:t>
            </a:r>
          </a:p>
          <a:p>
            <a:endParaRPr lang="en-US" sz="3200" b="1" i="1" dirty="0" smtClean="0">
              <a:solidFill>
                <a:srgbClr val="FFFF00"/>
              </a:solidFill>
            </a:endParaRPr>
          </a:p>
          <a:p>
            <a:r>
              <a:rPr lang="en-US" sz="3200" b="1" i="1" u="sng" dirty="0" err="1" smtClean="0">
                <a:solidFill>
                  <a:srgbClr val="FFFF00"/>
                </a:solidFill>
              </a:rPr>
              <a:t>Metode</a:t>
            </a:r>
            <a:r>
              <a:rPr lang="en-US" sz="3200" b="1" i="1" u="sng" dirty="0" smtClean="0">
                <a:solidFill>
                  <a:srgbClr val="FFFF00"/>
                </a:solidFill>
              </a:rPr>
              <a:t> </a:t>
            </a:r>
            <a:r>
              <a:rPr lang="en-US" sz="3200" b="1" i="1" u="sng" dirty="0" err="1">
                <a:solidFill>
                  <a:srgbClr val="FFFF00"/>
                </a:solidFill>
              </a:rPr>
              <a:t>evaluasi</a:t>
            </a:r>
            <a:r>
              <a:rPr lang="en-US" sz="3200" b="1" i="1" u="sng" dirty="0">
                <a:solidFill>
                  <a:srgbClr val="FFFF00"/>
                </a:solidFill>
              </a:rPr>
              <a:t> </a:t>
            </a:r>
            <a:r>
              <a:rPr lang="en-US" sz="3200" b="1" i="1" dirty="0" err="1">
                <a:solidFill>
                  <a:srgbClr val="FFFF00"/>
                </a:solidFill>
              </a:rPr>
              <a:t>untuk</a:t>
            </a:r>
            <a:r>
              <a:rPr lang="en-US" sz="3200" b="1" i="1" dirty="0">
                <a:solidFill>
                  <a:srgbClr val="FFFF00"/>
                </a:solidFill>
              </a:rPr>
              <a:t> </a:t>
            </a:r>
            <a:r>
              <a:rPr lang="en-US" sz="3200" b="1" i="1" u="sng" dirty="0" err="1">
                <a:solidFill>
                  <a:srgbClr val="FFFF00"/>
                </a:solidFill>
              </a:rPr>
              <a:t>menelusuri</a:t>
            </a:r>
            <a:r>
              <a:rPr lang="en-US" sz="3200" b="1" i="1" u="sng" dirty="0">
                <a:solidFill>
                  <a:srgbClr val="FFFF00"/>
                </a:solidFill>
              </a:rPr>
              <a:t>  </a:t>
            </a:r>
            <a:r>
              <a:rPr lang="en-US" sz="3200" b="1" i="1" u="sng" dirty="0" err="1">
                <a:solidFill>
                  <a:srgbClr val="FFFF00"/>
                </a:solidFill>
              </a:rPr>
              <a:t>sistem</a:t>
            </a:r>
            <a:r>
              <a:rPr lang="en-US" sz="3200" b="1" i="1" u="sng" dirty="0">
                <a:solidFill>
                  <a:srgbClr val="FFFF00"/>
                </a:solidFill>
              </a:rPr>
              <a:t> </a:t>
            </a:r>
            <a:r>
              <a:rPr lang="en-US" sz="3200" b="1" i="1" u="sng" dirty="0" err="1">
                <a:solidFill>
                  <a:srgbClr val="FFFF00"/>
                </a:solidFill>
              </a:rPr>
              <a:t>pelayanan</a:t>
            </a:r>
            <a:r>
              <a:rPr lang="en-US" sz="3200" b="1" i="1" dirty="0">
                <a:solidFill>
                  <a:srgbClr val="FFFF00"/>
                </a:solidFill>
              </a:rPr>
              <a:t> </a:t>
            </a:r>
            <a:r>
              <a:rPr lang="en-US" sz="3200" b="1" i="1" dirty="0" smtClean="0">
                <a:solidFill>
                  <a:srgbClr val="FFFF00"/>
                </a:solidFill>
              </a:rPr>
              <a:t>RS </a:t>
            </a:r>
            <a:r>
              <a:rPr lang="en-US" sz="3200" b="1" i="1" dirty="0" err="1">
                <a:solidFill>
                  <a:srgbClr val="FFFF00"/>
                </a:solidFill>
              </a:rPr>
              <a:t>secara</a:t>
            </a:r>
            <a:r>
              <a:rPr lang="en-US" sz="3200" b="1" i="1" dirty="0">
                <a:solidFill>
                  <a:srgbClr val="FFFF00"/>
                </a:solidFill>
              </a:rPr>
              <a:t> </a:t>
            </a:r>
            <a:r>
              <a:rPr lang="en-US" sz="3200" b="1" i="1" dirty="0" err="1">
                <a:solidFill>
                  <a:srgbClr val="FFFF00"/>
                </a:solidFill>
              </a:rPr>
              <a:t>efektif</a:t>
            </a:r>
            <a:r>
              <a:rPr lang="en-US" sz="3200" b="1" i="1" dirty="0">
                <a:solidFill>
                  <a:srgbClr val="FFFF00"/>
                </a:solidFill>
              </a:rPr>
              <a:t>  </a:t>
            </a:r>
            <a:r>
              <a:rPr lang="en-US" sz="3200" b="1" i="1" dirty="0" err="1">
                <a:solidFill>
                  <a:srgbClr val="FFFF00"/>
                </a:solidFill>
              </a:rPr>
              <a:t>dengan</a:t>
            </a:r>
            <a:r>
              <a:rPr lang="en-US" sz="3200" b="1" i="1" dirty="0">
                <a:solidFill>
                  <a:srgbClr val="FFFF00"/>
                </a:solidFill>
              </a:rPr>
              <a:t> </a:t>
            </a:r>
            <a:r>
              <a:rPr lang="en-US" sz="3200" b="1" i="1" u="sng" dirty="0" err="1">
                <a:solidFill>
                  <a:srgbClr val="FFFF00"/>
                </a:solidFill>
              </a:rPr>
              <a:t>mencari</a:t>
            </a:r>
            <a:r>
              <a:rPr lang="en-US" sz="3200" b="1" i="1" u="sng" dirty="0">
                <a:solidFill>
                  <a:srgbClr val="FFFF00"/>
                </a:solidFill>
              </a:rPr>
              <a:t> </a:t>
            </a:r>
            <a:r>
              <a:rPr lang="en-US" sz="3200" b="1" i="1" u="sng" dirty="0" err="1">
                <a:solidFill>
                  <a:srgbClr val="FFFF00"/>
                </a:solidFill>
              </a:rPr>
              <a:t>bukti</a:t>
            </a:r>
            <a:r>
              <a:rPr lang="en-US" sz="3200" b="1" i="1" u="sng" dirty="0">
                <a:solidFill>
                  <a:srgbClr val="FFFF00"/>
                </a:solidFill>
              </a:rPr>
              <a:t> </a:t>
            </a:r>
            <a:r>
              <a:rPr lang="en-US" sz="3200" b="1" i="1" u="sng" dirty="0" err="1">
                <a:solidFill>
                  <a:srgbClr val="FFFF00"/>
                </a:solidFill>
              </a:rPr>
              <a:t>bukti</a:t>
            </a:r>
            <a:r>
              <a:rPr lang="en-US" sz="3200" b="1" i="1" u="sng" dirty="0">
                <a:solidFill>
                  <a:srgbClr val="FFFF00"/>
                </a:solidFill>
              </a:rPr>
              <a:t> </a:t>
            </a:r>
            <a:r>
              <a:rPr lang="en-US" sz="3200" b="1" i="1" u="sng" dirty="0" err="1">
                <a:solidFill>
                  <a:srgbClr val="FFFF00"/>
                </a:solidFill>
              </a:rPr>
              <a:t>implementasi</a:t>
            </a:r>
            <a:r>
              <a:rPr lang="en-US" sz="3200" b="1" i="1" u="sng" dirty="0">
                <a:solidFill>
                  <a:srgbClr val="FFFF00"/>
                </a:solidFill>
              </a:rPr>
              <a:t> </a:t>
            </a:r>
            <a:r>
              <a:rPr lang="en-US" sz="3200" b="1" i="1" u="sng" dirty="0" err="1">
                <a:solidFill>
                  <a:srgbClr val="FFFF00"/>
                </a:solidFill>
              </a:rPr>
              <a:t>mutu</a:t>
            </a:r>
            <a:r>
              <a:rPr lang="en-US" sz="3200" b="1" i="1" u="sng" dirty="0">
                <a:solidFill>
                  <a:srgbClr val="FFFF00"/>
                </a:solidFill>
              </a:rPr>
              <a:t> </a:t>
            </a:r>
            <a:r>
              <a:rPr lang="en-US" sz="3200" b="1" i="1" u="sng" dirty="0" err="1">
                <a:solidFill>
                  <a:srgbClr val="FFFF00"/>
                </a:solidFill>
              </a:rPr>
              <a:t>pelayanan</a:t>
            </a:r>
            <a:r>
              <a:rPr lang="en-US" sz="3200" b="1" i="1" u="sng" dirty="0">
                <a:solidFill>
                  <a:srgbClr val="FFFF00"/>
                </a:solidFill>
              </a:rPr>
              <a:t> </a:t>
            </a:r>
            <a:r>
              <a:rPr lang="en-US" sz="3200" b="1" i="1" u="sng" dirty="0" err="1">
                <a:solidFill>
                  <a:srgbClr val="FFFF00"/>
                </a:solidFill>
              </a:rPr>
              <a:t>dan</a:t>
            </a:r>
            <a:r>
              <a:rPr lang="en-US" sz="3200" b="1" i="1" u="sng" dirty="0">
                <a:solidFill>
                  <a:srgbClr val="FFFF00"/>
                </a:solidFill>
              </a:rPr>
              <a:t> </a:t>
            </a:r>
            <a:r>
              <a:rPr lang="en-US" sz="3200" b="1" i="1" u="sng" dirty="0" err="1">
                <a:solidFill>
                  <a:srgbClr val="FFFF00"/>
                </a:solidFill>
              </a:rPr>
              <a:t>keselamatan</a:t>
            </a:r>
            <a:r>
              <a:rPr lang="en-US" sz="3200" b="1" i="1" u="sng" dirty="0">
                <a:solidFill>
                  <a:srgbClr val="FFFF00"/>
                </a:solidFill>
              </a:rPr>
              <a:t> </a:t>
            </a:r>
            <a:r>
              <a:rPr lang="en-US" sz="3200" b="1" i="1" dirty="0" err="1">
                <a:solidFill>
                  <a:srgbClr val="FFFF00"/>
                </a:solidFill>
              </a:rPr>
              <a:t>pada</a:t>
            </a:r>
            <a:r>
              <a:rPr lang="en-US" sz="3200" b="1" i="1" dirty="0">
                <a:solidFill>
                  <a:srgbClr val="FFFF00"/>
                </a:solidFill>
              </a:rPr>
              <a:t> </a:t>
            </a:r>
            <a:r>
              <a:rPr lang="en-US" sz="3200" b="1" i="1" u="sng" dirty="0" err="1">
                <a:solidFill>
                  <a:srgbClr val="FFFF00"/>
                </a:solidFill>
              </a:rPr>
              <a:t>pelayanan</a:t>
            </a:r>
            <a:r>
              <a:rPr lang="en-US" sz="3200" b="1" i="1" u="sng" dirty="0">
                <a:solidFill>
                  <a:srgbClr val="FFFF00"/>
                </a:solidFill>
              </a:rPr>
              <a:t> </a:t>
            </a:r>
            <a:r>
              <a:rPr lang="en-US" sz="3200" b="1" i="1" u="sng" dirty="0" err="1">
                <a:solidFill>
                  <a:srgbClr val="FFFF00"/>
                </a:solidFill>
              </a:rPr>
              <a:t>pasien</a:t>
            </a:r>
            <a:r>
              <a:rPr lang="en-US" sz="3200" b="1" i="1" u="sng" dirty="0">
                <a:solidFill>
                  <a:srgbClr val="FFFF00"/>
                </a:solidFill>
              </a:rPr>
              <a:t> </a:t>
            </a:r>
            <a:r>
              <a:rPr lang="en-US" sz="3200" b="1" i="1" u="sng" dirty="0" err="1">
                <a:solidFill>
                  <a:srgbClr val="FFFF00"/>
                </a:solidFill>
              </a:rPr>
              <a:t>yg</a:t>
            </a:r>
            <a:r>
              <a:rPr lang="en-US" sz="3200" b="1" i="1" u="sng" dirty="0">
                <a:solidFill>
                  <a:srgbClr val="FFFF00"/>
                </a:solidFill>
              </a:rPr>
              <a:t> </a:t>
            </a:r>
            <a:r>
              <a:rPr lang="en-US" sz="3200" b="1" i="1" u="sng" dirty="0" err="1">
                <a:solidFill>
                  <a:srgbClr val="FFFF00"/>
                </a:solidFill>
              </a:rPr>
              <a:t>dirawat</a:t>
            </a:r>
            <a:r>
              <a:rPr lang="en-US" sz="3200" b="1" i="1" dirty="0">
                <a:solidFill>
                  <a:srgbClr val="FFFF00"/>
                </a:solidFill>
              </a:rPr>
              <a:t> di </a:t>
            </a:r>
            <a:r>
              <a:rPr lang="en-US" sz="3200" b="1" i="1" dirty="0" err="1">
                <a:solidFill>
                  <a:srgbClr val="FFFF00"/>
                </a:solidFill>
              </a:rPr>
              <a:t>rumah</a:t>
            </a:r>
            <a:r>
              <a:rPr lang="en-US" sz="3200" b="1" i="1" dirty="0">
                <a:solidFill>
                  <a:srgbClr val="FFFF00"/>
                </a:solidFill>
              </a:rPr>
              <a:t> </a:t>
            </a:r>
            <a:r>
              <a:rPr lang="en-US" sz="3200" b="1" i="1" dirty="0" err="1" smtClean="0">
                <a:solidFill>
                  <a:srgbClr val="FFFF00"/>
                </a:solidFill>
              </a:rPr>
              <a:t>sakit</a:t>
            </a:r>
            <a:endParaRPr lang="en-US" sz="3200" b="1" i="1" dirty="0">
              <a:solidFill>
                <a:srgbClr val="FFFF00"/>
              </a:solidFill>
            </a:endParaRPr>
          </a:p>
        </p:txBody>
      </p:sp>
    </p:spTree>
    <p:extLst>
      <p:ext uri="{BB962C8B-B14F-4D97-AF65-F5344CB8AC3E}">
        <p14:creationId xmlns:p14="http://schemas.microsoft.com/office/powerpoint/2010/main" xmlns="" val="40988816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2143148"/>
            <a:ext cx="7772400" cy="4572000"/>
          </a:xfrm>
        </p:spPr>
        <p:txBody>
          <a:bodyPr>
            <a:normAutofit/>
          </a:bodyPr>
          <a:lstStyle/>
          <a:p>
            <a:pPr algn="ctr">
              <a:buNone/>
            </a:pPr>
            <a:r>
              <a:rPr lang="en-US" sz="5400" dirty="0" err="1" smtClean="0"/>
              <a:t>Standar</a:t>
            </a:r>
            <a:r>
              <a:rPr lang="en-US" sz="5400" dirty="0" smtClean="0"/>
              <a:t>  </a:t>
            </a:r>
          </a:p>
          <a:p>
            <a:pPr algn="ctr">
              <a:buNone/>
            </a:pPr>
            <a:r>
              <a:rPr lang="en-US" sz="5400" dirty="0" err="1" smtClean="0"/>
              <a:t>Akreditasi</a:t>
            </a:r>
            <a:r>
              <a:rPr lang="en-US" sz="5400" dirty="0" smtClean="0"/>
              <a:t> </a:t>
            </a:r>
            <a:r>
              <a:rPr lang="en-US" sz="5400" dirty="0" err="1" smtClean="0"/>
              <a:t>Nasional</a:t>
            </a:r>
            <a:r>
              <a:rPr lang="en-US" sz="5400" dirty="0" smtClean="0"/>
              <a:t> </a:t>
            </a:r>
          </a:p>
          <a:p>
            <a:pPr algn="ctr">
              <a:buNone/>
            </a:pPr>
            <a:r>
              <a:rPr lang="en-US" sz="5400" dirty="0" smtClean="0"/>
              <a:t>201</a:t>
            </a:r>
            <a:r>
              <a:rPr lang="id-ID" sz="5400" dirty="0" smtClean="0"/>
              <a:t>8 ( SNARS 1)</a:t>
            </a:r>
            <a:r>
              <a:rPr lang="en-US" sz="5400" dirty="0" smtClean="0"/>
              <a:t> </a:t>
            </a:r>
            <a:endParaRPr lang="en-US" sz="5400" dirty="0" smtClean="0"/>
          </a:p>
          <a:p>
            <a:pPr algn="ctr">
              <a:buNone/>
            </a:pPr>
            <a:r>
              <a:rPr lang="en-US" sz="5400" dirty="0" smtClean="0"/>
              <a:t> </a:t>
            </a:r>
          </a:p>
          <a:p>
            <a:pPr algn="ctr"/>
            <a:endParaRPr lang="en-US" sz="5400" dirty="0"/>
          </a:p>
        </p:txBody>
      </p:sp>
    </p:spTree>
    <p:extLst>
      <p:ext uri="{BB962C8B-B14F-4D97-AF65-F5344CB8AC3E}">
        <p14:creationId xmlns:p14="http://schemas.microsoft.com/office/powerpoint/2010/main" xmlns="" val="323195480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820882"/>
            <a:ext cx="7696200" cy="3970318"/>
          </a:xfrm>
          <a:prstGeom prst="rect">
            <a:avLst/>
          </a:prstGeom>
        </p:spPr>
        <p:txBody>
          <a:bodyPr wrap="square">
            <a:spAutoFit/>
          </a:bodyPr>
          <a:lstStyle/>
          <a:p>
            <a:pPr marL="514350" indent="-514350">
              <a:buFont typeface="+mj-lt"/>
              <a:buAutoNum type="arabicPeriod"/>
            </a:pPr>
            <a:r>
              <a:rPr lang="en-US" sz="2800" dirty="0"/>
              <a:t>WAWANCARA DENGAN PASIEN, DOKTER, PERAWAT,APOTEKER DAN STAF PELAKSANA </a:t>
            </a:r>
            <a:r>
              <a:rPr lang="en-US" sz="2800" dirty="0" smtClean="0"/>
              <a:t>LAINNYA</a:t>
            </a:r>
          </a:p>
          <a:p>
            <a:pPr marL="514350" indent="-514350">
              <a:buFont typeface="+mj-lt"/>
              <a:buAutoNum type="arabicPeriod"/>
            </a:pPr>
            <a:endParaRPr lang="en-US" sz="2800" dirty="0" smtClean="0"/>
          </a:p>
          <a:p>
            <a:pPr marL="514350" indent="-514350">
              <a:buFont typeface="+mj-lt"/>
              <a:buAutoNum type="arabicPeriod"/>
            </a:pPr>
            <a:r>
              <a:rPr lang="en-US" sz="2800" dirty="0" smtClean="0"/>
              <a:t>MELAKUKAN </a:t>
            </a:r>
            <a:r>
              <a:rPr lang="en-US" sz="2800" dirty="0"/>
              <a:t>OBSERVASI TERHADAP LINGKUNGAN KERJA </a:t>
            </a:r>
            <a:r>
              <a:rPr lang="en-US" sz="2800" dirty="0" smtClean="0"/>
              <a:t>RS</a:t>
            </a:r>
          </a:p>
          <a:p>
            <a:pPr marL="514350" indent="-514350">
              <a:buFont typeface="+mj-lt"/>
              <a:buAutoNum type="arabicPeriod"/>
            </a:pPr>
            <a:endParaRPr lang="en-US" sz="2800" dirty="0"/>
          </a:p>
          <a:p>
            <a:pPr marL="514350" indent="-514350">
              <a:buFont typeface="+mj-lt"/>
              <a:buAutoNum type="arabicPeriod"/>
            </a:pPr>
            <a:r>
              <a:rPr lang="en-US" sz="2800" dirty="0" smtClean="0"/>
              <a:t>MENELITI </a:t>
            </a:r>
            <a:r>
              <a:rPr lang="en-US" sz="2800" dirty="0"/>
              <a:t>DOKUMEN DAN BUKTI-BUKTI PELAKSANAAN LAINNYA</a:t>
            </a:r>
          </a:p>
        </p:txBody>
      </p:sp>
      <p:sp>
        <p:nvSpPr>
          <p:cNvPr id="5" name="TextBox 4"/>
          <p:cNvSpPr txBox="1"/>
          <p:nvPr/>
        </p:nvSpPr>
        <p:spPr>
          <a:xfrm>
            <a:off x="1219200" y="304800"/>
            <a:ext cx="2214068" cy="584775"/>
          </a:xfrm>
          <a:prstGeom prst="rect">
            <a:avLst/>
          </a:prstGeom>
          <a:noFill/>
        </p:spPr>
        <p:txBody>
          <a:bodyPr wrap="none" rtlCol="0">
            <a:spAutoFit/>
          </a:bodyPr>
          <a:lstStyle/>
          <a:p>
            <a:r>
              <a:rPr lang="en-US" sz="3200" dirty="0" smtClean="0"/>
              <a:t>TELUSUR </a:t>
            </a:r>
            <a:endParaRPr lang="en-US" sz="3200" dirty="0"/>
          </a:p>
        </p:txBody>
      </p:sp>
    </p:spTree>
    <p:extLst>
      <p:ext uri="{BB962C8B-B14F-4D97-AF65-F5344CB8AC3E}">
        <p14:creationId xmlns:p14="http://schemas.microsoft.com/office/powerpoint/2010/main" xmlns="" val="425947337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idx="1"/>
          </p:nvPr>
        </p:nvSpPr>
        <p:spPr>
          <a:xfrm>
            <a:off x="381000" y="1447800"/>
            <a:ext cx="6467475" cy="5257800"/>
          </a:xfrm>
        </p:spPr>
        <p:txBody>
          <a:bodyPr>
            <a:normAutofit lnSpcReduction="10000"/>
          </a:bodyPr>
          <a:lstStyle/>
          <a:p>
            <a:pPr marL="609600" indent="-609600" eaLnBrk="1" fontAlgn="auto" hangingPunct="1">
              <a:spcAft>
                <a:spcPts val="0"/>
              </a:spcAft>
              <a:buFontTx/>
              <a:buNone/>
              <a:defRPr/>
            </a:pPr>
            <a:r>
              <a:rPr lang="en-US" dirty="0" smtClean="0"/>
              <a:t>	</a:t>
            </a:r>
            <a:r>
              <a:rPr lang="en-US" sz="3200" dirty="0" smtClean="0">
                <a:latin typeface="Arial" pitchFamily="34" charset="0"/>
                <a:cs typeface="Arial" pitchFamily="34" charset="0"/>
              </a:rPr>
              <a:t>2 TIPE METODE TELUSUR</a:t>
            </a:r>
          </a:p>
          <a:p>
            <a:pPr marL="990600" lvl="1" indent="-533400" eaLnBrk="1" fontAlgn="auto" hangingPunct="1">
              <a:spcAft>
                <a:spcPts val="0"/>
              </a:spcAft>
              <a:buClr>
                <a:schemeClr val="tx1"/>
              </a:buClr>
              <a:buFontTx/>
              <a:buAutoNum type="arabicPeriod"/>
              <a:defRPr/>
            </a:pPr>
            <a:r>
              <a:rPr lang="id-ID" sz="2800" dirty="0" smtClean="0">
                <a:solidFill>
                  <a:srgbClr val="66FF33"/>
                </a:solidFill>
                <a:latin typeface="Arial" pitchFamily="34" charset="0"/>
                <a:cs typeface="Arial" pitchFamily="34" charset="0"/>
              </a:rPr>
              <a:t>Telusur Pasien</a:t>
            </a:r>
            <a:r>
              <a:rPr lang="en-US" sz="2800" dirty="0" smtClean="0">
                <a:latin typeface="Arial" pitchFamily="34" charset="0"/>
                <a:cs typeface="Arial" pitchFamily="34" charset="0"/>
              </a:rPr>
              <a:t>: </a:t>
            </a:r>
            <a:r>
              <a:rPr lang="id-ID" sz="2800" dirty="0" smtClean="0">
                <a:latin typeface="Arial" pitchFamily="34" charset="0"/>
                <a:cs typeface="Arial" pitchFamily="34" charset="0"/>
              </a:rPr>
              <a:t>mengikuti alur pengobatan (</a:t>
            </a:r>
            <a:r>
              <a:rPr lang="en-US" sz="2800" dirty="0" smtClean="0">
                <a:latin typeface="Arial" pitchFamily="34" charset="0"/>
                <a:cs typeface="Arial" pitchFamily="34" charset="0"/>
              </a:rPr>
              <a:t> </a:t>
            </a:r>
            <a:r>
              <a:rPr lang="en-US" sz="2800" u="sng" dirty="0" smtClean="0">
                <a:solidFill>
                  <a:srgbClr val="66FF33"/>
                </a:solidFill>
                <a:latin typeface="Arial" pitchFamily="34" charset="0"/>
                <a:cs typeface="Arial" pitchFamily="34" charset="0"/>
              </a:rPr>
              <a:t>treatment path</a:t>
            </a:r>
            <a:r>
              <a:rPr lang="en-US" sz="2800" dirty="0" smtClean="0">
                <a:solidFill>
                  <a:srgbClr val="66FF33"/>
                </a:solidFill>
                <a:latin typeface="Arial" pitchFamily="34" charset="0"/>
                <a:cs typeface="Arial" pitchFamily="34" charset="0"/>
              </a:rPr>
              <a:t> </a:t>
            </a:r>
            <a:r>
              <a:rPr lang="id-ID" sz="2800" dirty="0" smtClean="0">
                <a:solidFill>
                  <a:srgbClr val="66FF33"/>
                </a:solidFill>
                <a:latin typeface="Arial" pitchFamily="34" charset="0"/>
                <a:cs typeface="Arial" pitchFamily="34" charset="0"/>
              </a:rPr>
              <a:t>) dari individu pasien di dalam RS</a:t>
            </a:r>
            <a:endParaRPr lang="en-US" sz="2800" dirty="0" smtClean="0">
              <a:latin typeface="Arial" pitchFamily="34" charset="0"/>
              <a:cs typeface="Arial" pitchFamily="34" charset="0"/>
            </a:endParaRPr>
          </a:p>
          <a:p>
            <a:pPr marL="990600" lvl="1" indent="-533400" eaLnBrk="1" fontAlgn="auto" hangingPunct="1">
              <a:spcAft>
                <a:spcPts val="0"/>
              </a:spcAft>
              <a:buClr>
                <a:schemeClr val="tx1"/>
              </a:buClr>
              <a:buFontTx/>
              <a:buAutoNum type="arabicPeriod"/>
              <a:defRPr/>
            </a:pPr>
            <a:r>
              <a:rPr lang="id-ID" sz="2800" dirty="0" smtClean="0">
                <a:solidFill>
                  <a:srgbClr val="66FF33"/>
                </a:solidFill>
                <a:latin typeface="Arial" pitchFamily="34" charset="0"/>
                <a:cs typeface="Arial" pitchFamily="34" charset="0"/>
              </a:rPr>
              <a:t>Telusur </a:t>
            </a:r>
            <a:r>
              <a:rPr lang="en-US" sz="2800" dirty="0" smtClean="0">
                <a:solidFill>
                  <a:srgbClr val="66FF33"/>
                </a:solidFill>
                <a:latin typeface="Arial" pitchFamily="34" charset="0"/>
                <a:cs typeface="Arial" pitchFamily="34" charset="0"/>
              </a:rPr>
              <a:t>S</a:t>
            </a:r>
            <a:r>
              <a:rPr lang="id-ID" sz="2800" dirty="0" smtClean="0">
                <a:solidFill>
                  <a:srgbClr val="66FF33"/>
                </a:solidFill>
                <a:latin typeface="Arial" pitchFamily="34" charset="0"/>
                <a:cs typeface="Arial" pitchFamily="34" charset="0"/>
              </a:rPr>
              <a:t>i</a:t>
            </a:r>
            <a:r>
              <a:rPr lang="en-US" sz="2800" dirty="0" smtClean="0">
                <a:solidFill>
                  <a:srgbClr val="66FF33"/>
                </a:solidFill>
                <a:latin typeface="Arial" pitchFamily="34" charset="0"/>
                <a:cs typeface="Arial" pitchFamily="34" charset="0"/>
              </a:rPr>
              <a:t>stem</a:t>
            </a:r>
            <a:r>
              <a:rPr lang="en-US" sz="2800" dirty="0" smtClean="0">
                <a:latin typeface="Arial" pitchFamily="34" charset="0"/>
                <a:cs typeface="Arial" pitchFamily="34" charset="0"/>
              </a:rPr>
              <a:t> : </a:t>
            </a:r>
            <a:r>
              <a:rPr lang="id-ID" sz="2800" dirty="0" smtClean="0">
                <a:latin typeface="Arial" pitchFamily="34" charset="0"/>
                <a:cs typeface="Arial" pitchFamily="34" charset="0"/>
              </a:rPr>
              <a:t> mengikuti  suatu proses (</a:t>
            </a:r>
            <a:r>
              <a:rPr lang="en-US" sz="2800" dirty="0" smtClean="0">
                <a:latin typeface="Arial" pitchFamily="34" charset="0"/>
                <a:cs typeface="Arial" pitchFamily="34" charset="0"/>
              </a:rPr>
              <a:t> </a:t>
            </a:r>
            <a:r>
              <a:rPr lang="en-US" sz="2800" u="sng" dirty="0" smtClean="0">
                <a:solidFill>
                  <a:srgbClr val="66FF33"/>
                </a:solidFill>
                <a:latin typeface="Arial" pitchFamily="34" charset="0"/>
                <a:cs typeface="Arial" pitchFamily="34" charset="0"/>
              </a:rPr>
              <a:t>process</a:t>
            </a:r>
            <a:r>
              <a:rPr lang="en-US" sz="2800" dirty="0" smtClean="0">
                <a:latin typeface="Arial" pitchFamily="34" charset="0"/>
                <a:cs typeface="Arial" pitchFamily="34" charset="0"/>
              </a:rPr>
              <a:t> </a:t>
            </a:r>
            <a:r>
              <a:rPr lang="id-ID" sz="2800" dirty="0" smtClean="0">
                <a:latin typeface="Arial" pitchFamily="34" charset="0"/>
                <a:cs typeface="Arial" pitchFamily="34" charset="0"/>
              </a:rPr>
              <a:t>) di RS dari mulai sampai akhir</a:t>
            </a:r>
            <a:r>
              <a:rPr lang="en-US" sz="2800" dirty="0" smtClean="0">
                <a:latin typeface="Arial" pitchFamily="34" charset="0"/>
                <a:cs typeface="Arial" pitchFamily="34" charset="0"/>
              </a:rPr>
              <a:t>. </a:t>
            </a:r>
          </a:p>
          <a:p>
            <a:pPr marL="1223963" lvl="2" indent="-457200" eaLnBrk="1" fontAlgn="auto" hangingPunct="1">
              <a:spcAft>
                <a:spcPts val="0"/>
              </a:spcAft>
              <a:buClr>
                <a:schemeClr val="tx1"/>
              </a:buClr>
              <a:buFont typeface="+mj-lt"/>
              <a:buAutoNum type="arabicParenR"/>
              <a:defRPr/>
            </a:pPr>
            <a:r>
              <a:rPr lang="id-ID" sz="2800" dirty="0" smtClean="0">
                <a:solidFill>
                  <a:srgbClr val="FFFF00"/>
                </a:solidFill>
              </a:rPr>
              <a:t>Sistem Manajemen Obat</a:t>
            </a:r>
          </a:p>
          <a:p>
            <a:pPr marL="1223963" lvl="2" indent="-457200" eaLnBrk="1" fontAlgn="auto" hangingPunct="1">
              <a:spcAft>
                <a:spcPts val="0"/>
              </a:spcAft>
              <a:buClr>
                <a:schemeClr val="tx1"/>
              </a:buClr>
              <a:buFont typeface="+mj-lt"/>
              <a:buAutoNum type="arabicParenR"/>
              <a:defRPr/>
            </a:pPr>
            <a:r>
              <a:rPr lang="id-ID" sz="2800" dirty="0" smtClean="0">
                <a:solidFill>
                  <a:srgbClr val="FFFF00"/>
                </a:solidFill>
              </a:rPr>
              <a:t>Sistem Manajemen Pencegahan dan Pengendalian  Infeksi</a:t>
            </a:r>
            <a:endParaRPr lang="en-US" sz="2800" dirty="0" smtClean="0">
              <a:solidFill>
                <a:srgbClr val="FFFF00"/>
              </a:solidFill>
            </a:endParaRPr>
          </a:p>
          <a:p>
            <a:pPr marL="1223963" lvl="2" indent="-457200" eaLnBrk="1" fontAlgn="auto" hangingPunct="1">
              <a:spcAft>
                <a:spcPts val="0"/>
              </a:spcAft>
              <a:buClr>
                <a:schemeClr val="tx1"/>
              </a:buClr>
              <a:buFont typeface="+mj-lt"/>
              <a:buAutoNum type="arabicParenR"/>
              <a:defRPr/>
            </a:pPr>
            <a:r>
              <a:rPr lang="id-ID" sz="2800" dirty="0" smtClean="0">
                <a:solidFill>
                  <a:srgbClr val="FFFF00"/>
                </a:solidFill>
              </a:rPr>
              <a:t>Sistem Manajemen </a:t>
            </a:r>
            <a:r>
              <a:rPr lang="en-US" sz="2800" dirty="0" smtClean="0">
                <a:solidFill>
                  <a:srgbClr val="FFFF00"/>
                </a:solidFill>
              </a:rPr>
              <a:t>Data</a:t>
            </a:r>
          </a:p>
          <a:p>
            <a:pPr marL="1246188" lvl="2" indent="-533400" eaLnBrk="1" fontAlgn="auto" hangingPunct="1">
              <a:spcAft>
                <a:spcPts val="0"/>
              </a:spcAft>
              <a:buClr>
                <a:schemeClr val="tx1"/>
              </a:buClr>
              <a:buFont typeface="Wingdings 2" pitchFamily="18" charset="2"/>
              <a:buNone/>
              <a:defRPr/>
            </a:pPr>
            <a:endParaRPr lang="en-US" sz="3000" dirty="0" smtClean="0">
              <a:latin typeface="Arial" pitchFamily="34" charset="0"/>
              <a:cs typeface="Arial" pitchFamily="34" charset="0"/>
            </a:endParaRPr>
          </a:p>
          <a:p>
            <a:pPr marL="609600" indent="-609600" eaLnBrk="1" fontAlgn="auto" hangingPunct="1">
              <a:spcAft>
                <a:spcPts val="0"/>
              </a:spcAft>
              <a:buFont typeface="Wingdings"/>
              <a:buChar char=""/>
              <a:defRPr/>
            </a:pPr>
            <a:endParaRPr lang="en-US" dirty="0" smtClean="0"/>
          </a:p>
        </p:txBody>
      </p:sp>
      <p:grpSp>
        <p:nvGrpSpPr>
          <p:cNvPr id="2" name="Group 5"/>
          <p:cNvGrpSpPr>
            <a:grpSpLocks/>
          </p:cNvGrpSpPr>
          <p:nvPr/>
        </p:nvGrpSpPr>
        <p:grpSpPr bwMode="auto">
          <a:xfrm>
            <a:off x="7029450" y="0"/>
            <a:ext cx="2114550" cy="6858000"/>
            <a:chOff x="4428" y="0"/>
            <a:chExt cx="1332" cy="4320"/>
          </a:xfrm>
        </p:grpSpPr>
        <p:sp>
          <p:nvSpPr>
            <p:cNvPr id="50182" name="Rectangle 6"/>
            <p:cNvSpPr>
              <a:spLocks noChangeArrowheads="1"/>
            </p:cNvSpPr>
            <p:nvPr/>
          </p:nvSpPr>
          <p:spPr bwMode="auto">
            <a:xfrm>
              <a:off x="4428" y="0"/>
              <a:ext cx="1332" cy="4320"/>
            </a:xfrm>
            <a:prstGeom prst="rect">
              <a:avLst/>
            </a:prstGeom>
            <a:gradFill rotWithShape="1">
              <a:gsLst>
                <a:gs pos="0">
                  <a:srgbClr val="DDDDDD">
                    <a:alpha val="81000"/>
                  </a:srgbClr>
                </a:gs>
                <a:gs pos="100000">
                  <a:srgbClr val="DDDDDD">
                    <a:alpha val="81000"/>
                  </a:srgbClr>
                </a:gs>
              </a:gsLst>
              <a:lin ang="5400000" scaled="1"/>
            </a:gradFill>
            <a:ln w="9525">
              <a:noFill/>
              <a:miter lim="800000"/>
              <a:headEnd/>
              <a:tailEnd/>
            </a:ln>
          </p:spPr>
          <p:txBody>
            <a:bodyPr wrap="none" anchor="ctr"/>
            <a:lstStyle/>
            <a:p>
              <a:endParaRPr lang="id-ID"/>
            </a:p>
          </p:txBody>
        </p:sp>
        <p:grpSp>
          <p:nvGrpSpPr>
            <p:cNvPr id="3" name="Group 7"/>
            <p:cNvGrpSpPr>
              <a:grpSpLocks/>
            </p:cNvGrpSpPr>
            <p:nvPr/>
          </p:nvGrpSpPr>
          <p:grpSpPr bwMode="auto">
            <a:xfrm>
              <a:off x="4531" y="0"/>
              <a:ext cx="1175" cy="4320"/>
              <a:chOff x="6262" y="-590"/>
              <a:chExt cx="1744" cy="6411"/>
            </a:xfrm>
          </p:grpSpPr>
          <p:pic>
            <p:nvPicPr>
              <p:cNvPr id="50184" name="Picture 8" descr="j0430503"/>
              <p:cNvPicPr>
                <a:picLocks noChangeAspect="1" noChangeArrowheads="1"/>
              </p:cNvPicPr>
              <p:nvPr/>
            </p:nvPicPr>
            <p:blipFill>
              <a:blip r:embed="rId3" cstate="print"/>
              <a:srcRect t="10208" b="24130"/>
              <a:stretch>
                <a:fillRect/>
              </a:stretch>
            </p:blipFill>
            <p:spPr bwMode="auto">
              <a:xfrm>
                <a:off x="6270" y="3359"/>
                <a:ext cx="1724" cy="1132"/>
              </a:xfrm>
              <a:prstGeom prst="rect">
                <a:avLst/>
              </a:prstGeom>
              <a:noFill/>
              <a:ln w="9525">
                <a:noFill/>
                <a:miter lim="800000"/>
                <a:headEnd/>
                <a:tailEnd/>
              </a:ln>
            </p:spPr>
          </p:pic>
          <p:pic>
            <p:nvPicPr>
              <p:cNvPr id="50185" name="Picture 9" descr="j0202069"/>
              <p:cNvPicPr>
                <a:picLocks noChangeAspect="1" noChangeArrowheads="1"/>
              </p:cNvPicPr>
              <p:nvPr/>
            </p:nvPicPr>
            <p:blipFill>
              <a:blip r:embed="rId4" cstate="print"/>
              <a:srcRect/>
              <a:stretch>
                <a:fillRect/>
              </a:stretch>
            </p:blipFill>
            <p:spPr bwMode="auto">
              <a:xfrm>
                <a:off x="6263" y="2039"/>
                <a:ext cx="1728" cy="1143"/>
              </a:xfrm>
              <a:prstGeom prst="rect">
                <a:avLst/>
              </a:prstGeom>
              <a:noFill/>
              <a:ln w="9525">
                <a:noFill/>
                <a:miter lim="800000"/>
                <a:headEnd/>
                <a:tailEnd/>
              </a:ln>
            </p:spPr>
          </p:pic>
          <p:pic>
            <p:nvPicPr>
              <p:cNvPr id="50186" name="Picture 10" descr="j0178467"/>
              <p:cNvPicPr>
                <a:picLocks noChangeAspect="1" noChangeArrowheads="1"/>
              </p:cNvPicPr>
              <p:nvPr/>
            </p:nvPicPr>
            <p:blipFill>
              <a:blip r:embed="rId5" cstate="print"/>
              <a:srcRect/>
              <a:stretch>
                <a:fillRect/>
              </a:stretch>
            </p:blipFill>
            <p:spPr bwMode="auto">
              <a:xfrm>
                <a:off x="6267" y="-590"/>
                <a:ext cx="1721" cy="1138"/>
              </a:xfrm>
              <a:prstGeom prst="rect">
                <a:avLst/>
              </a:prstGeom>
              <a:noFill/>
              <a:ln w="9525">
                <a:noFill/>
                <a:miter lim="800000"/>
                <a:headEnd/>
                <a:tailEnd/>
              </a:ln>
            </p:spPr>
          </p:pic>
          <p:pic>
            <p:nvPicPr>
              <p:cNvPr id="50187" name="Picture 11" descr="j0399276"/>
              <p:cNvPicPr>
                <a:picLocks noChangeAspect="1" noChangeArrowheads="1"/>
              </p:cNvPicPr>
              <p:nvPr/>
            </p:nvPicPr>
            <p:blipFill>
              <a:blip r:embed="rId6" cstate="print"/>
              <a:srcRect t="24333" b="22461"/>
              <a:stretch>
                <a:fillRect/>
              </a:stretch>
            </p:blipFill>
            <p:spPr bwMode="auto">
              <a:xfrm>
                <a:off x="6275" y="717"/>
                <a:ext cx="1709" cy="1137"/>
              </a:xfrm>
              <a:prstGeom prst="rect">
                <a:avLst/>
              </a:prstGeom>
              <a:noFill/>
              <a:ln w="9525">
                <a:noFill/>
                <a:miter lim="800000"/>
                <a:headEnd/>
                <a:tailEnd/>
              </a:ln>
            </p:spPr>
          </p:pic>
          <p:pic>
            <p:nvPicPr>
              <p:cNvPr id="50188" name="Picture 12" descr="j0438580"/>
              <p:cNvPicPr>
                <a:picLocks noChangeAspect="1" noChangeArrowheads="1"/>
              </p:cNvPicPr>
              <p:nvPr/>
            </p:nvPicPr>
            <p:blipFill>
              <a:blip r:embed="rId7" cstate="print"/>
              <a:srcRect b="2068"/>
              <a:stretch>
                <a:fillRect/>
              </a:stretch>
            </p:blipFill>
            <p:spPr bwMode="auto">
              <a:xfrm>
                <a:off x="6262" y="4684"/>
                <a:ext cx="1744" cy="1137"/>
              </a:xfrm>
              <a:prstGeom prst="rect">
                <a:avLst/>
              </a:prstGeom>
              <a:noFill/>
              <a:ln w="9525">
                <a:noFill/>
                <a:miter lim="800000"/>
                <a:headEnd/>
                <a:tailEnd/>
              </a:ln>
            </p:spPr>
          </p:pic>
        </p:grpSp>
      </p:grpSp>
      <p:sp>
        <p:nvSpPr>
          <p:cNvPr id="50181" name="Rectangle 12"/>
          <p:cNvSpPr>
            <a:spLocks noChangeArrowheads="1"/>
          </p:cNvSpPr>
          <p:nvPr/>
        </p:nvSpPr>
        <p:spPr bwMode="auto">
          <a:xfrm>
            <a:off x="812800" y="381000"/>
            <a:ext cx="6426200" cy="1077913"/>
          </a:xfrm>
          <a:prstGeom prst="rect">
            <a:avLst/>
          </a:prstGeom>
          <a:noFill/>
          <a:ln w="9525">
            <a:noFill/>
            <a:miter lim="800000"/>
            <a:headEnd/>
            <a:tailEnd/>
          </a:ln>
        </p:spPr>
        <p:txBody>
          <a:bodyPr>
            <a:spAutoFit/>
          </a:bodyPr>
          <a:lstStyle/>
          <a:p>
            <a:r>
              <a:rPr lang="id-ID" sz="3200">
                <a:solidFill>
                  <a:srgbClr val="FFFF00"/>
                </a:solidFill>
              </a:rPr>
              <a:t>METODE TELUSUR (TRACER STUDY)</a:t>
            </a:r>
            <a:endParaRPr lang="en-US" sz="3200">
              <a:solidFill>
                <a:srgbClr val="FFFF00"/>
              </a:solidFill>
            </a:endParaRPr>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914400" y="304800"/>
            <a:ext cx="7848600" cy="1371600"/>
          </a:xfrm>
        </p:spPr>
        <p:txBody>
          <a:bodyPr/>
          <a:lstStyle/>
          <a:p>
            <a:pPr algn="ctr" eaLnBrk="1" fontAlgn="auto" hangingPunct="1">
              <a:spcAft>
                <a:spcPts val="0"/>
              </a:spcAft>
              <a:defRPr/>
            </a:pPr>
            <a:r>
              <a:rPr lang="id-ID" dirty="0" smtClean="0">
                <a:solidFill>
                  <a:schemeClr val="tx2">
                    <a:satMod val="200000"/>
                  </a:schemeClr>
                </a:solidFill>
                <a:latin typeface="Arial" pitchFamily="34" charset="0"/>
                <a:cs typeface="Arial" pitchFamily="34" charset="0"/>
              </a:rPr>
              <a:t>Apa yang dimaksud dg telusur         (</a:t>
            </a:r>
            <a:r>
              <a:rPr lang="en-US" dirty="0" smtClean="0">
                <a:solidFill>
                  <a:schemeClr val="tx2">
                    <a:satMod val="200000"/>
                  </a:schemeClr>
                </a:solidFill>
                <a:latin typeface="Arial" pitchFamily="34" charset="0"/>
                <a:cs typeface="Arial" pitchFamily="34" charset="0"/>
              </a:rPr>
              <a:t> Tracer</a:t>
            </a:r>
            <a:r>
              <a:rPr lang="id-ID" dirty="0" smtClean="0">
                <a:solidFill>
                  <a:schemeClr val="tx2">
                    <a:satMod val="200000"/>
                  </a:schemeClr>
                </a:solidFill>
                <a:latin typeface="Arial" pitchFamily="34" charset="0"/>
                <a:cs typeface="Arial" pitchFamily="34" charset="0"/>
              </a:rPr>
              <a:t>)</a:t>
            </a:r>
            <a:r>
              <a:rPr lang="en-US" dirty="0" smtClean="0">
                <a:solidFill>
                  <a:schemeClr val="tx2">
                    <a:satMod val="200000"/>
                  </a:schemeClr>
                </a:solidFill>
                <a:latin typeface="Arial" pitchFamily="34" charset="0"/>
                <a:cs typeface="Arial" pitchFamily="34" charset="0"/>
              </a:rPr>
              <a:t>?</a:t>
            </a:r>
          </a:p>
        </p:txBody>
      </p:sp>
      <p:sp>
        <p:nvSpPr>
          <p:cNvPr id="51203" name="Rectangle 3"/>
          <p:cNvSpPr>
            <a:spLocks noGrp="1" noChangeArrowheads="1"/>
          </p:cNvSpPr>
          <p:nvPr>
            <p:ph idx="1"/>
          </p:nvPr>
        </p:nvSpPr>
        <p:spPr>
          <a:xfrm>
            <a:off x="533400" y="1905000"/>
            <a:ext cx="8153400" cy="4451350"/>
          </a:xfrm>
          <a:ln>
            <a:solidFill>
              <a:srgbClr val="FFFF00"/>
            </a:solidFill>
          </a:ln>
        </p:spPr>
        <p:txBody>
          <a:bodyPr>
            <a:normAutofit fontScale="92500"/>
          </a:bodyPr>
          <a:lstStyle/>
          <a:p>
            <a:pPr eaLnBrk="1" hangingPunct="1">
              <a:lnSpc>
                <a:spcPct val="80000"/>
              </a:lnSpc>
            </a:pPr>
            <a:r>
              <a:rPr lang="id-ID" sz="3200" smtClean="0"/>
              <a:t>Metode  asesmen kunci  </a:t>
            </a:r>
            <a:r>
              <a:rPr lang="id-ID" sz="3200" smtClean="0">
                <a:sym typeface="Wingdings" pitchFamily="2" charset="2"/>
              </a:rPr>
              <a:t></a:t>
            </a:r>
            <a:r>
              <a:rPr lang="en-US" sz="3200" smtClean="0"/>
              <a:t>JCI</a:t>
            </a:r>
          </a:p>
          <a:p>
            <a:pPr eaLnBrk="1" hangingPunct="1">
              <a:lnSpc>
                <a:spcPct val="80000"/>
              </a:lnSpc>
            </a:pPr>
            <a:r>
              <a:rPr lang="en-US" sz="3200" smtClean="0"/>
              <a:t>“</a:t>
            </a:r>
            <a:r>
              <a:rPr lang="id-ID" sz="3200" smtClean="0"/>
              <a:t>telusur / </a:t>
            </a:r>
            <a:r>
              <a:rPr lang="en-US" sz="3200" smtClean="0"/>
              <a:t>Trace</a:t>
            </a:r>
            <a:r>
              <a:rPr lang="id-ID" sz="3200" smtClean="0"/>
              <a:t>r</a:t>
            </a:r>
            <a:r>
              <a:rPr lang="en-US" sz="3200" smtClean="0"/>
              <a:t>” </a:t>
            </a:r>
            <a:r>
              <a:rPr lang="id-ID" sz="3200" smtClean="0"/>
              <a:t> suatu penelusuran  pasien secara riil  pada alur pelayanan pasien selama dirawat di RS dengan menggunakan catatan medis sebagai petunjuk ( guide )</a:t>
            </a:r>
          </a:p>
          <a:p>
            <a:pPr eaLnBrk="1" hangingPunct="1">
              <a:lnSpc>
                <a:spcPct val="80000"/>
              </a:lnSpc>
            </a:pPr>
            <a:r>
              <a:rPr lang="id-ID" sz="3200" smtClean="0"/>
              <a:t>Sepanjang proses pelayanan pasien </a:t>
            </a:r>
            <a:r>
              <a:rPr lang="en-US" sz="3200" smtClean="0"/>
              <a:t>, JCI </a:t>
            </a:r>
            <a:r>
              <a:rPr lang="id-ID" sz="3200" smtClean="0"/>
              <a:t>mengobservasi dan mengases kepatuhan terhadap standar</a:t>
            </a:r>
            <a:endParaRPr lang="en-US" sz="3200" smtClean="0"/>
          </a:p>
          <a:p>
            <a:pPr eaLnBrk="1" hangingPunct="1">
              <a:lnSpc>
                <a:spcPct val="80000"/>
              </a:lnSpc>
            </a:pPr>
            <a:r>
              <a:rPr lang="id-ID" sz="3200" smtClean="0"/>
              <a:t>Memberi kesemapatan untuk memahami  kinerja RS dari perspektif pasien.</a:t>
            </a:r>
            <a:endParaRPr lang="en-US" sz="3200" smtClean="0"/>
          </a:p>
          <a:p>
            <a:pPr eaLnBrk="1" hangingPunct="1">
              <a:lnSpc>
                <a:spcPct val="80000"/>
              </a:lnSpc>
              <a:buFontTx/>
              <a:buNone/>
            </a:pPr>
            <a:endParaRPr lang="en-US" sz="2800" smtClean="0"/>
          </a:p>
          <a:p>
            <a:pPr eaLnBrk="1" hangingPunct="1">
              <a:lnSpc>
                <a:spcPct val="80000"/>
              </a:lnSpc>
              <a:buFontTx/>
              <a:buNone/>
            </a:pPr>
            <a:endParaRPr lang="en-US" sz="2800" smtClean="0"/>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285720" y="609600"/>
            <a:ext cx="8858280" cy="5891234"/>
          </a:xfrm>
          <a:solidFill>
            <a:schemeClr val="bg1"/>
          </a:solidFill>
          <a:ln>
            <a:solidFill>
              <a:srgbClr val="66FF33"/>
            </a:solidFill>
          </a:ln>
        </p:spPr>
        <p:txBody>
          <a:bodyPr/>
          <a:lstStyle/>
          <a:p>
            <a:pPr eaLnBrk="1" hangingPunct="1"/>
            <a:r>
              <a:rPr lang="id-ID" sz="3200" i="1" dirty="0" smtClean="0">
                <a:latin typeface="Arial" pitchFamily="34" charset="0"/>
                <a:cs typeface="Arial" pitchFamily="34" charset="0"/>
              </a:rPr>
              <a:t>Tracer akan memeriksa sistem dan proses yang berjalan di </a:t>
            </a:r>
            <a:r>
              <a:rPr lang="id-ID" sz="3200" dirty="0" smtClean="0">
                <a:latin typeface="Arial" pitchFamily="34" charset="0"/>
                <a:cs typeface="Arial" pitchFamily="34" charset="0"/>
              </a:rPr>
              <a:t>rumah sakit dengan cara:</a:t>
            </a:r>
          </a:p>
          <a:p>
            <a:pPr lvl="1" eaLnBrk="1" hangingPunct="1"/>
            <a:r>
              <a:rPr lang="fi-FI" sz="3200" dirty="0" smtClean="0">
                <a:solidFill>
                  <a:srgbClr val="FFFF00"/>
                </a:solidFill>
                <a:latin typeface="Arial" pitchFamily="34" charset="0"/>
                <a:cs typeface="Arial" pitchFamily="34" charset="0"/>
              </a:rPr>
              <a:t>Mengikuti perjalanan perawatan seorang pasien di rumah</a:t>
            </a:r>
            <a:r>
              <a:rPr lang="id-ID" sz="3200" dirty="0" smtClean="0">
                <a:solidFill>
                  <a:srgbClr val="FFFF00"/>
                </a:solidFill>
                <a:latin typeface="Arial" pitchFamily="34" charset="0"/>
                <a:cs typeface="Arial" pitchFamily="34" charset="0"/>
              </a:rPr>
              <a:t> sakit.</a:t>
            </a:r>
          </a:p>
          <a:p>
            <a:pPr lvl="1" eaLnBrk="1" hangingPunct="1"/>
            <a:r>
              <a:rPr lang="id-ID" sz="3200" dirty="0" smtClean="0">
                <a:solidFill>
                  <a:srgbClr val="FFFF00"/>
                </a:solidFill>
                <a:latin typeface="Arial" pitchFamily="34" charset="0"/>
                <a:cs typeface="Arial" pitchFamily="34" charset="0"/>
              </a:rPr>
              <a:t>Mengikuti seluruh prosesnya dari awal hingga akhir.</a:t>
            </a:r>
          </a:p>
          <a:p>
            <a:pPr lvl="1" eaLnBrk="1" hangingPunct="1"/>
            <a:r>
              <a:rPr lang="id-ID" sz="3200" dirty="0" smtClean="0">
                <a:solidFill>
                  <a:srgbClr val="FFFF00"/>
                </a:solidFill>
                <a:latin typeface="Arial" pitchFamily="34" charset="0"/>
                <a:cs typeface="Arial" pitchFamily="34" charset="0"/>
              </a:rPr>
              <a:t>Merupakan bagian dari program peningkatan mutu pelayanan.</a:t>
            </a:r>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931224" cy="1066800"/>
          </a:xfrm>
        </p:spPr>
        <p:txBody>
          <a:bodyPr/>
          <a:lstStyle/>
          <a:p>
            <a:pPr>
              <a:defRPr/>
            </a:pPr>
            <a:r>
              <a:rPr lang="id-ID" b="1" dirty="0" smtClean="0"/>
              <a:t>Unsur-unsur dalam tracer :</a:t>
            </a:r>
            <a:endParaRPr lang="id-ID" dirty="0"/>
          </a:p>
        </p:txBody>
      </p:sp>
      <p:sp>
        <p:nvSpPr>
          <p:cNvPr id="54275" name="Content Placeholder 2"/>
          <p:cNvSpPr>
            <a:spLocks noGrp="1"/>
          </p:cNvSpPr>
          <p:nvPr>
            <p:ph idx="1"/>
          </p:nvPr>
        </p:nvSpPr>
        <p:spPr>
          <a:xfrm>
            <a:off x="228600" y="685800"/>
            <a:ext cx="8915400" cy="6172200"/>
          </a:xfrm>
          <a:solidFill>
            <a:schemeClr val="bg1"/>
          </a:solidFill>
        </p:spPr>
        <p:txBody>
          <a:bodyPr/>
          <a:lstStyle/>
          <a:p>
            <a:r>
              <a:rPr lang="nn-NO" smtClean="0">
                <a:solidFill>
                  <a:srgbClr val="66FF33"/>
                </a:solidFill>
              </a:rPr>
              <a:t>Mereview rekam medis </a:t>
            </a:r>
            <a:r>
              <a:rPr lang="nn-NO" smtClean="0"/>
              <a:t>pasien bersama dengan staf-staf</a:t>
            </a:r>
            <a:r>
              <a:rPr lang="id-ID" smtClean="0"/>
              <a:t>  yang bertanggung jawab pada perawatan pasien, pengobatan serta layanan yang diberikan.</a:t>
            </a:r>
          </a:p>
          <a:p>
            <a:r>
              <a:rPr lang="id-ID" smtClean="0">
                <a:solidFill>
                  <a:srgbClr val="66FF33"/>
                </a:solidFill>
              </a:rPr>
              <a:t>Observasi langsung </a:t>
            </a:r>
            <a:r>
              <a:rPr lang="id-ID" smtClean="0"/>
              <a:t>untuk perawatan pasien</a:t>
            </a:r>
          </a:p>
          <a:p>
            <a:r>
              <a:rPr lang="id-ID" smtClean="0"/>
              <a:t>Observasi </a:t>
            </a:r>
            <a:r>
              <a:rPr lang="id-ID" smtClean="0">
                <a:solidFill>
                  <a:srgbClr val="66FF33"/>
                </a:solidFill>
              </a:rPr>
              <a:t>proses pengobatan</a:t>
            </a:r>
          </a:p>
          <a:p>
            <a:r>
              <a:rPr lang="id-ID" smtClean="0"/>
              <a:t>Observasi </a:t>
            </a:r>
            <a:r>
              <a:rPr lang="id-ID" smtClean="0">
                <a:solidFill>
                  <a:srgbClr val="66FF33"/>
                </a:solidFill>
              </a:rPr>
              <a:t>pencegahan infeksi  dan</a:t>
            </a:r>
            <a:r>
              <a:rPr lang="id-ID" smtClean="0"/>
              <a:t> pengendalian</a:t>
            </a:r>
          </a:p>
          <a:p>
            <a:r>
              <a:rPr lang="id-ID" smtClean="0"/>
              <a:t>Observasi </a:t>
            </a:r>
            <a:r>
              <a:rPr lang="id-ID" smtClean="0">
                <a:solidFill>
                  <a:srgbClr val="66FF33"/>
                </a:solidFill>
              </a:rPr>
              <a:t>proses perencanaan </a:t>
            </a:r>
            <a:r>
              <a:rPr lang="id-ID" smtClean="0"/>
              <a:t>perawatan.</a:t>
            </a:r>
          </a:p>
          <a:p>
            <a:r>
              <a:rPr lang="fi-FI" smtClean="0"/>
              <a:t>Diskusi menggunakan </a:t>
            </a:r>
            <a:r>
              <a:rPr lang="fi-FI" smtClean="0">
                <a:solidFill>
                  <a:srgbClr val="66FF33"/>
                </a:solidFill>
              </a:rPr>
              <a:t>data</a:t>
            </a:r>
            <a:r>
              <a:rPr lang="fi-FI" smtClean="0"/>
              <a:t> rumah sakit.</a:t>
            </a:r>
          </a:p>
          <a:p>
            <a:r>
              <a:rPr lang="id-ID" smtClean="0">
                <a:solidFill>
                  <a:srgbClr val="66FF33"/>
                </a:solidFill>
              </a:rPr>
              <a:t>Langkah2 peningkatan kualitas </a:t>
            </a:r>
            <a:r>
              <a:rPr lang="id-ID" smtClean="0"/>
              <a:t>yang sudah dilakukan, </a:t>
            </a:r>
            <a:r>
              <a:rPr lang="it-IT" smtClean="0"/>
              <a:t>Informasi / data yang sudah dipelajari,</a:t>
            </a:r>
            <a:r>
              <a:rPr lang="id-ID" smtClean="0"/>
              <a:t>  </a:t>
            </a:r>
            <a:r>
              <a:rPr lang="id-ID" smtClean="0">
                <a:solidFill>
                  <a:srgbClr val="66FF33"/>
                </a:solidFill>
              </a:rPr>
              <a:t>Perbaikan menggunakan data </a:t>
            </a:r>
            <a:r>
              <a:rPr lang="id-ID" smtClean="0"/>
              <a:t>yang ada , serta penyebaran datanya</a:t>
            </a:r>
          </a:p>
          <a:p>
            <a:endParaRPr lang="id-ID" smtClean="0"/>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381000" y="0"/>
            <a:ext cx="8610600" cy="6858000"/>
          </a:xfrm>
          <a:solidFill>
            <a:schemeClr val="bg1"/>
          </a:solidFill>
        </p:spPr>
        <p:txBody>
          <a:bodyPr>
            <a:normAutofit/>
          </a:bodyPr>
          <a:lstStyle/>
          <a:p>
            <a:r>
              <a:rPr lang="id-ID" dirty="0" smtClean="0"/>
              <a:t>Observasi </a:t>
            </a:r>
            <a:r>
              <a:rPr lang="id-ID" dirty="0" smtClean="0">
                <a:solidFill>
                  <a:srgbClr val="66FF33"/>
                </a:solidFill>
              </a:rPr>
              <a:t>dampak lingkungan </a:t>
            </a:r>
            <a:r>
              <a:rPr lang="id-ID" dirty="0" smtClean="0"/>
              <a:t>pada area keamanan / </a:t>
            </a:r>
            <a:r>
              <a:rPr lang="fi-FI" dirty="0" smtClean="0"/>
              <a:t>keselamatan serta peran staf dalam meminimalkan risiko</a:t>
            </a:r>
            <a:r>
              <a:rPr lang="id-ID" dirty="0" smtClean="0"/>
              <a:t> lingkungan.</a:t>
            </a:r>
          </a:p>
          <a:p>
            <a:r>
              <a:rPr lang="nl-NL" dirty="0" smtClean="0"/>
              <a:t>Observasi </a:t>
            </a:r>
            <a:r>
              <a:rPr lang="nl-NL" dirty="0" smtClean="0">
                <a:solidFill>
                  <a:srgbClr val="66FF33"/>
                </a:solidFill>
              </a:rPr>
              <a:t>pemeliharaan peralatan medis </a:t>
            </a:r>
            <a:r>
              <a:rPr lang="nl-NL" dirty="0" smtClean="0"/>
              <a:t>dan diskusi dg staf</a:t>
            </a:r>
            <a:r>
              <a:rPr lang="id-ID" dirty="0" smtClean="0"/>
              <a:t> yang bertanggung jawab atas pemeliharaan peralatan medis.</a:t>
            </a:r>
          </a:p>
          <a:p>
            <a:r>
              <a:rPr lang="id-ID" dirty="0" smtClean="0"/>
              <a:t> </a:t>
            </a:r>
            <a:r>
              <a:rPr lang="id-ID" dirty="0" smtClean="0">
                <a:solidFill>
                  <a:srgbClr val="66FF33"/>
                </a:solidFill>
              </a:rPr>
              <a:t>Wawancara dengan pasien atau keluarga </a:t>
            </a:r>
            <a:r>
              <a:rPr lang="id-ID" dirty="0" smtClean="0"/>
              <a:t>(jika diijinkan olehpasien atau keluarga). Diskusi akan ber</a:t>
            </a:r>
            <a:r>
              <a:rPr lang="id-ID" dirty="0" smtClean="0">
                <a:solidFill>
                  <a:srgbClr val="66FF33"/>
                </a:solidFill>
              </a:rPr>
              <a:t>fokus</a:t>
            </a:r>
            <a:r>
              <a:rPr lang="id-ID" dirty="0" smtClean="0"/>
              <a:t> pada </a:t>
            </a:r>
            <a:r>
              <a:rPr lang="id-ID" dirty="0" smtClean="0">
                <a:solidFill>
                  <a:srgbClr val="66FF33"/>
                </a:solidFill>
              </a:rPr>
              <a:t>program perawatan </a:t>
            </a:r>
            <a:r>
              <a:rPr lang="id-ID" dirty="0" smtClean="0"/>
              <a:t>yang sesuai , serta akan mencoba untuk </a:t>
            </a:r>
            <a:r>
              <a:rPr lang="id-ID" dirty="0" smtClean="0">
                <a:solidFill>
                  <a:srgbClr val="66FF33"/>
                </a:solidFill>
              </a:rPr>
              <a:t>memverifikasi masalah </a:t>
            </a:r>
            <a:r>
              <a:rPr lang="id-ID" dirty="0" smtClean="0"/>
              <a:t>yang timbul.</a:t>
            </a:r>
          </a:p>
          <a:p>
            <a:r>
              <a:rPr lang="id-ID" dirty="0" smtClean="0"/>
              <a:t> </a:t>
            </a:r>
            <a:r>
              <a:rPr lang="id-ID" dirty="0" smtClean="0">
                <a:solidFill>
                  <a:srgbClr val="66FF33"/>
                </a:solidFill>
              </a:rPr>
              <a:t>Mengeksplorasi alur pasien  dan penanganan </a:t>
            </a:r>
            <a:r>
              <a:rPr lang="id-ID" dirty="0" smtClean="0"/>
              <a:t>/ manajemen bila ada gawat darurat.</a:t>
            </a:r>
          </a:p>
          <a:p>
            <a:r>
              <a:rPr lang="id-ID" dirty="0" smtClean="0"/>
              <a:t>Dll. </a:t>
            </a:r>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611560" y="500042"/>
            <a:ext cx="2592015" cy="1416790"/>
          </a:xfrm>
          <a:prstGeom prst="rect">
            <a:avLst/>
          </a:prstGeom>
          <a:solidFill>
            <a:schemeClr val="bg2">
              <a:lumMod val="40000"/>
              <a:lumOff val="60000"/>
            </a:schemeClr>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r>
              <a:rPr lang="en-US" sz="2800" dirty="0" err="1">
                <a:solidFill>
                  <a:schemeClr val="bg1"/>
                </a:solidFill>
                <a:latin typeface="+mn-lt"/>
              </a:rPr>
              <a:t>Regulasi</a:t>
            </a:r>
            <a:endParaRPr lang="en-US" sz="2800" dirty="0">
              <a:solidFill>
                <a:schemeClr val="bg1"/>
              </a:solidFill>
              <a:latin typeface="+mn-lt"/>
            </a:endParaRPr>
          </a:p>
          <a:p>
            <a:pPr algn="ctr">
              <a:defRPr/>
            </a:pPr>
            <a:r>
              <a:rPr lang="en-US" sz="2800" dirty="0" err="1">
                <a:solidFill>
                  <a:schemeClr val="bg1"/>
                </a:solidFill>
                <a:latin typeface="+mn-lt"/>
              </a:rPr>
              <a:t>Nasional</a:t>
            </a:r>
            <a:r>
              <a:rPr lang="en-US" sz="2800" dirty="0">
                <a:solidFill>
                  <a:schemeClr val="bg1"/>
                </a:solidFill>
                <a:latin typeface="+mn-lt"/>
              </a:rPr>
              <a:t>/</a:t>
            </a:r>
          </a:p>
          <a:p>
            <a:pPr algn="ctr">
              <a:defRPr/>
            </a:pPr>
            <a:r>
              <a:rPr lang="en-US" sz="2800" dirty="0" err="1">
                <a:solidFill>
                  <a:schemeClr val="bg1"/>
                </a:solidFill>
                <a:latin typeface="+mn-lt"/>
              </a:rPr>
              <a:t>Referensi</a:t>
            </a:r>
            <a:endParaRPr lang="en-US" sz="2800" dirty="0">
              <a:solidFill>
                <a:schemeClr val="bg1"/>
              </a:solidFill>
              <a:latin typeface="+mn-lt"/>
            </a:endParaRPr>
          </a:p>
        </p:txBody>
      </p:sp>
      <p:sp>
        <p:nvSpPr>
          <p:cNvPr id="6" name="Rectangle 5"/>
          <p:cNvSpPr>
            <a:spLocks noChangeArrowheads="1"/>
          </p:cNvSpPr>
          <p:nvPr/>
        </p:nvSpPr>
        <p:spPr bwMode="auto">
          <a:xfrm>
            <a:off x="683568" y="3141663"/>
            <a:ext cx="2520007" cy="3311673"/>
          </a:xfrm>
          <a:prstGeom prst="rect">
            <a:avLst/>
          </a:prstGeom>
          <a:solidFill>
            <a:schemeClr val="accent3">
              <a:lumMod val="20000"/>
              <a:lumOff val="80000"/>
            </a:schemeClr>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r>
              <a:rPr lang="en-US" sz="3200" dirty="0" err="1">
                <a:solidFill>
                  <a:schemeClr val="bg1"/>
                </a:solidFill>
                <a:latin typeface="+mn-lt"/>
              </a:rPr>
              <a:t>Regulasi</a:t>
            </a:r>
            <a:r>
              <a:rPr lang="en-US" sz="3200" dirty="0">
                <a:solidFill>
                  <a:schemeClr val="bg1"/>
                </a:solidFill>
                <a:latin typeface="+mn-lt"/>
              </a:rPr>
              <a:t> RS:</a:t>
            </a:r>
          </a:p>
          <a:p>
            <a:pPr marL="285750" indent="-204788">
              <a:buFont typeface="Arial"/>
              <a:buChar char="•"/>
              <a:defRPr/>
            </a:pPr>
            <a:r>
              <a:rPr lang="en-US" sz="3200" dirty="0" err="1">
                <a:solidFill>
                  <a:schemeClr val="bg1"/>
                </a:solidFill>
                <a:latin typeface="+mn-lt"/>
              </a:rPr>
              <a:t>Kebijakan</a:t>
            </a:r>
            <a:endParaRPr lang="en-US" sz="3200" dirty="0">
              <a:solidFill>
                <a:schemeClr val="bg1"/>
              </a:solidFill>
              <a:latin typeface="+mn-lt"/>
            </a:endParaRPr>
          </a:p>
          <a:p>
            <a:pPr marL="285750" indent="-204788">
              <a:buFont typeface="Arial"/>
              <a:buChar char="•"/>
              <a:defRPr/>
            </a:pPr>
            <a:r>
              <a:rPr lang="en-US" sz="3200" dirty="0" err="1">
                <a:solidFill>
                  <a:schemeClr val="bg1"/>
                </a:solidFill>
                <a:latin typeface="+mn-lt"/>
              </a:rPr>
              <a:t>Pedoman</a:t>
            </a:r>
            <a:r>
              <a:rPr lang="en-US" sz="3200" dirty="0">
                <a:solidFill>
                  <a:schemeClr val="bg1"/>
                </a:solidFill>
                <a:latin typeface="+mn-lt"/>
              </a:rPr>
              <a:t>/ </a:t>
            </a:r>
            <a:r>
              <a:rPr lang="en-US" sz="3200" dirty="0" err="1">
                <a:solidFill>
                  <a:schemeClr val="bg1"/>
                </a:solidFill>
                <a:latin typeface="+mn-lt"/>
              </a:rPr>
              <a:t>Panduan</a:t>
            </a:r>
            <a:endParaRPr lang="en-US" sz="3200" dirty="0">
              <a:solidFill>
                <a:schemeClr val="bg1"/>
              </a:solidFill>
              <a:latin typeface="+mn-lt"/>
            </a:endParaRPr>
          </a:p>
          <a:p>
            <a:pPr marL="285750" indent="-204788">
              <a:buFont typeface="Arial"/>
              <a:buChar char="•"/>
              <a:defRPr/>
            </a:pPr>
            <a:r>
              <a:rPr lang="en-US" sz="3200" dirty="0">
                <a:solidFill>
                  <a:schemeClr val="bg1"/>
                </a:solidFill>
                <a:latin typeface="+mn-lt"/>
              </a:rPr>
              <a:t>SPO</a:t>
            </a:r>
          </a:p>
        </p:txBody>
      </p:sp>
      <p:sp>
        <p:nvSpPr>
          <p:cNvPr id="7" name="Down Arrow 6"/>
          <p:cNvSpPr>
            <a:spLocks noChangeArrowheads="1"/>
          </p:cNvSpPr>
          <p:nvPr/>
        </p:nvSpPr>
        <p:spPr bwMode="auto">
          <a:xfrm>
            <a:off x="1752600" y="2205038"/>
            <a:ext cx="762000" cy="647700"/>
          </a:xfrm>
          <a:prstGeom prst="downArrow">
            <a:avLst>
              <a:gd name="adj1" fmla="val 50000"/>
              <a:gd name="adj2" fmla="val 49998"/>
            </a:avLst>
          </a:prstGeom>
          <a:solidFill>
            <a:srgbClr val="FFFF00"/>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ndParaRPr>
          </a:p>
        </p:txBody>
      </p:sp>
      <p:sp>
        <p:nvSpPr>
          <p:cNvPr id="8" name="Right Arrow 7"/>
          <p:cNvSpPr>
            <a:spLocks noChangeArrowheads="1"/>
          </p:cNvSpPr>
          <p:nvPr/>
        </p:nvSpPr>
        <p:spPr bwMode="auto">
          <a:xfrm>
            <a:off x="3708400" y="4149725"/>
            <a:ext cx="1223963" cy="719138"/>
          </a:xfrm>
          <a:prstGeom prst="rightArrow">
            <a:avLst>
              <a:gd name="adj1" fmla="val 50000"/>
              <a:gd name="adj2" fmla="val 50004"/>
            </a:avLst>
          </a:prstGeom>
          <a:solidFill>
            <a:srgbClr val="FFFF00"/>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ndParaRPr>
          </a:p>
        </p:txBody>
      </p:sp>
      <p:sp>
        <p:nvSpPr>
          <p:cNvPr id="9" name="Rectangle 8"/>
          <p:cNvSpPr/>
          <p:nvPr/>
        </p:nvSpPr>
        <p:spPr>
          <a:xfrm>
            <a:off x="5277777" y="4077072"/>
            <a:ext cx="3326671" cy="720080"/>
          </a:xfrm>
          <a:prstGeom prst="rect">
            <a:avLst/>
          </a:prstGeom>
          <a:solidFill>
            <a:srgbClr val="66FF33"/>
          </a:solidFill>
        </p:spPr>
        <p:txBody>
          <a:bodyPr wrap="square">
            <a:spAutoFit/>
          </a:bodyPr>
          <a:lstStyle/>
          <a:p>
            <a:pPr algn="ctr">
              <a:defRPr/>
            </a:pPr>
            <a:r>
              <a:rPr lang="en-US" sz="40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alibri" charset="0"/>
                <a:ea typeface="ＭＳ Ｐゴシック" charset="0"/>
                <a:cs typeface="ＭＳ Ｐゴシック" charset="0"/>
              </a:rPr>
              <a:t>Implementasi</a:t>
            </a:r>
            <a:endParaRPr 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alibri" charset="0"/>
              <a:ea typeface="ＭＳ Ｐゴシック" charset="0"/>
              <a:cs typeface="ＭＳ Ｐゴシック" charset="0"/>
            </a:endParaRPr>
          </a:p>
        </p:txBody>
      </p:sp>
      <p:sp>
        <p:nvSpPr>
          <p:cNvPr id="10" name="Down Arrow 9"/>
          <p:cNvSpPr>
            <a:spLocks noChangeArrowheads="1"/>
          </p:cNvSpPr>
          <p:nvPr/>
        </p:nvSpPr>
        <p:spPr bwMode="auto">
          <a:xfrm>
            <a:off x="6588125" y="2997200"/>
            <a:ext cx="431800" cy="792163"/>
          </a:xfrm>
          <a:prstGeom prst="downArrow">
            <a:avLst>
              <a:gd name="adj1" fmla="val 50000"/>
              <a:gd name="adj2" fmla="val 50000"/>
            </a:avLst>
          </a:prstGeom>
          <a:solidFill>
            <a:srgbClr val="FFFF00"/>
          </a:solidFill>
          <a:ln w="9525">
            <a:solidFill>
              <a:srgbClr val="4A7EBB"/>
            </a:solidFill>
            <a:miter lim="800000"/>
            <a:headEnd/>
            <a:tailEnd/>
          </a:ln>
          <a:effectLst>
            <a:outerShdw dist="23000" dir="5400000" rotWithShape="0">
              <a:srgbClr val="808080">
                <a:alpha val="34999"/>
              </a:srgbClr>
            </a:outerShdw>
          </a:effectLst>
        </p:spPr>
        <p:txBody>
          <a:bodyPr anchor="ctr"/>
          <a:lstStyle/>
          <a:p>
            <a:pPr algn="ctr">
              <a:defRPr/>
            </a:pPr>
            <a:endParaRPr lang="en-US">
              <a:solidFill>
                <a:schemeClr val="lt1"/>
              </a:solidFill>
              <a:latin typeface="+mn-lt"/>
            </a:endParaRPr>
          </a:p>
        </p:txBody>
      </p:sp>
      <p:sp>
        <p:nvSpPr>
          <p:cNvPr id="11" name="Rectangle 10"/>
          <p:cNvSpPr/>
          <p:nvPr/>
        </p:nvSpPr>
        <p:spPr>
          <a:xfrm>
            <a:off x="5220072" y="908720"/>
            <a:ext cx="3101405" cy="1754327"/>
          </a:xfrm>
          <a:prstGeom prst="rect">
            <a:avLst/>
          </a:prstGeom>
          <a:noFill/>
        </p:spPr>
        <p:txBody>
          <a:bodyPr wrap="none">
            <a:spAutoFit/>
          </a:bodyPr>
          <a:lstStyle/>
          <a:p>
            <a:pPr algn="ctr">
              <a:defRPr/>
            </a:pPr>
            <a:r>
              <a:rPr lang="en-US" sz="5400" b="1" dirty="0" err="1">
                <a:ln w="28575" cmpd="sng">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Calibri" charset="0"/>
                <a:ea typeface="ＭＳ Ｐゴシック" charset="0"/>
                <a:cs typeface="ＭＳ Ｐゴシック" charset="0"/>
              </a:rPr>
              <a:t>Survei</a:t>
            </a:r>
            <a:endParaRPr lang="en-US" sz="5400" b="1" dirty="0">
              <a:ln w="28575" cmpd="sng">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Calibri" charset="0"/>
              <a:ea typeface="ＭＳ Ｐゴシック" charset="0"/>
              <a:cs typeface="ＭＳ Ｐゴシック" charset="0"/>
            </a:endParaRPr>
          </a:p>
          <a:p>
            <a:pPr algn="ctr">
              <a:defRPr/>
            </a:pPr>
            <a:r>
              <a:rPr lang="en-US" sz="5400" b="1" dirty="0" err="1">
                <a:ln w="28575" cmpd="sng">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Calibri" charset="0"/>
                <a:ea typeface="ＭＳ Ｐゴシック" charset="0"/>
                <a:cs typeface="ＭＳ Ｐゴシック" charset="0"/>
              </a:rPr>
              <a:t>Akreditasi</a:t>
            </a:r>
            <a:endParaRPr lang="en-US" sz="5400" b="1" dirty="0">
              <a:ln w="28575" cmpd="sng">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Calibri" charset="0"/>
              <a:ea typeface="ＭＳ Ｐゴシック" charset="0"/>
              <a:cs typeface="ＭＳ Ｐゴシック" charset="0"/>
            </a:endParaRPr>
          </a:p>
        </p:txBody>
      </p:sp>
      <p:sp>
        <p:nvSpPr>
          <p:cNvPr id="14" name="Bent Arrow 13"/>
          <p:cNvSpPr>
            <a:spLocks/>
          </p:cNvSpPr>
          <p:nvPr/>
        </p:nvSpPr>
        <p:spPr bwMode="auto">
          <a:xfrm rot="10800000">
            <a:off x="3708400" y="2997200"/>
            <a:ext cx="2519363" cy="936625"/>
          </a:xfrm>
          <a:custGeom>
            <a:avLst/>
            <a:gdLst>
              <a:gd name="T0" fmla="*/ 0 w 2519363"/>
              <a:gd name="T1" fmla="*/ 936625 h 936625"/>
              <a:gd name="T2" fmla="*/ 0 w 2519363"/>
              <a:gd name="T3" fmla="*/ 526852 h 936625"/>
              <a:gd name="T4" fmla="*/ 409773 w 2519363"/>
              <a:gd name="T5" fmla="*/ 117079 h 936625"/>
              <a:gd name="T6" fmla="*/ 2285207 w 2519363"/>
              <a:gd name="T7" fmla="*/ 117078 h 936625"/>
              <a:gd name="T8" fmla="*/ 2285207 w 2519363"/>
              <a:gd name="T9" fmla="*/ 0 h 936625"/>
              <a:gd name="T10" fmla="*/ 2519363 w 2519363"/>
              <a:gd name="T11" fmla="*/ 234156 h 936625"/>
              <a:gd name="T12" fmla="*/ 2285207 w 2519363"/>
              <a:gd name="T13" fmla="*/ 468313 h 936625"/>
              <a:gd name="T14" fmla="*/ 2285207 w 2519363"/>
              <a:gd name="T15" fmla="*/ 351234 h 936625"/>
              <a:gd name="T16" fmla="*/ 409773 w 2519363"/>
              <a:gd name="T17" fmla="*/ 351234 h 936625"/>
              <a:gd name="T18" fmla="*/ 234156 w 2519363"/>
              <a:gd name="T19" fmla="*/ 526851 h 936625"/>
              <a:gd name="T20" fmla="*/ 234156 w 2519363"/>
              <a:gd name="T21" fmla="*/ 936625 h 936625"/>
              <a:gd name="T22" fmla="*/ 0 w 2519363"/>
              <a:gd name="T23" fmla="*/ 936625 h 9366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19363" h="936625">
                <a:moveTo>
                  <a:pt x="0" y="936625"/>
                </a:moveTo>
                <a:lnTo>
                  <a:pt x="0" y="526852"/>
                </a:lnTo>
                <a:cubicBezTo>
                  <a:pt x="0" y="300541"/>
                  <a:pt x="183462" y="117079"/>
                  <a:pt x="409773" y="117079"/>
                </a:cubicBezTo>
                <a:lnTo>
                  <a:pt x="2285207" y="117078"/>
                </a:lnTo>
                <a:lnTo>
                  <a:pt x="2285207" y="0"/>
                </a:lnTo>
                <a:lnTo>
                  <a:pt x="2519363" y="234156"/>
                </a:lnTo>
                <a:lnTo>
                  <a:pt x="2285207" y="468313"/>
                </a:lnTo>
                <a:lnTo>
                  <a:pt x="2285207" y="351234"/>
                </a:lnTo>
                <a:lnTo>
                  <a:pt x="409773" y="351234"/>
                </a:lnTo>
                <a:cubicBezTo>
                  <a:pt x="312782" y="351234"/>
                  <a:pt x="234156" y="429860"/>
                  <a:pt x="234156" y="526851"/>
                </a:cubicBezTo>
                <a:lnTo>
                  <a:pt x="234156" y="936625"/>
                </a:lnTo>
                <a:lnTo>
                  <a:pt x="0" y="936625"/>
                </a:lnTo>
                <a:close/>
              </a:path>
            </a:pathLst>
          </a:custGeom>
          <a:solidFill>
            <a:srgbClr val="FFFF00"/>
          </a:solidFill>
          <a:ln w="9525" cap="flat" cmpd="sng">
            <a:solidFill>
              <a:srgbClr val="4A7EBB"/>
            </a:solidFill>
            <a:prstDash val="solid"/>
            <a:round/>
            <a:headEnd/>
            <a:tailEnd/>
          </a:ln>
          <a:effectLst>
            <a:outerShdw dist="23000" dir="5400000" rotWithShape="0">
              <a:srgbClr val="000000">
                <a:alpha val="34999"/>
              </a:srgbClr>
            </a:outerShdw>
          </a:effectLst>
        </p:spPr>
        <p:txBody>
          <a:bodyPr anchor="ctr"/>
          <a:lstStyle/>
          <a:p>
            <a:pPr>
              <a:defRPr/>
            </a:pPr>
            <a:endParaRPr lang="id-ID"/>
          </a:p>
        </p:txBody>
      </p:sp>
      <p:sp>
        <p:nvSpPr>
          <p:cNvPr id="12" name="Rectangle 11"/>
          <p:cNvSpPr/>
          <p:nvPr/>
        </p:nvSpPr>
        <p:spPr>
          <a:xfrm>
            <a:off x="3131840" y="2276872"/>
            <a:ext cx="766706" cy="1200329"/>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charset="0"/>
                <a:ea typeface="ＭＳ Ｐゴシック" charset="0"/>
                <a:cs typeface="ＭＳ Ｐゴシック" charset="0"/>
              </a:rPr>
              <a:t>D</a:t>
            </a:r>
          </a:p>
        </p:txBody>
      </p:sp>
      <p:sp>
        <p:nvSpPr>
          <p:cNvPr id="13" name="Rectangle 12"/>
          <p:cNvSpPr/>
          <p:nvPr/>
        </p:nvSpPr>
        <p:spPr>
          <a:xfrm>
            <a:off x="5851146" y="4869160"/>
            <a:ext cx="809086" cy="1200329"/>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charset="0"/>
                <a:ea typeface="ＭＳ Ｐゴシック" charset="0"/>
                <a:cs typeface="ＭＳ Ｐゴシック" charset="0"/>
              </a:rPr>
              <a:t>O</a:t>
            </a:r>
          </a:p>
        </p:txBody>
      </p:sp>
      <p:sp>
        <p:nvSpPr>
          <p:cNvPr id="15" name="Rectangle 14"/>
          <p:cNvSpPr/>
          <p:nvPr/>
        </p:nvSpPr>
        <p:spPr>
          <a:xfrm>
            <a:off x="6876256" y="4869160"/>
            <a:ext cx="1021433" cy="1200329"/>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charset="0"/>
                <a:ea typeface="ＭＳ Ｐゴシック" charset="0"/>
                <a:cs typeface="ＭＳ Ｐゴシック" charset="0"/>
              </a:rPr>
              <a:t>W</a:t>
            </a:r>
          </a:p>
        </p:txBody>
      </p:sp>
      <p:sp>
        <p:nvSpPr>
          <p:cNvPr id="2" name="Rectangle 1"/>
          <p:cNvSpPr/>
          <p:nvPr/>
        </p:nvSpPr>
        <p:spPr>
          <a:xfrm rot="19507147">
            <a:off x="4982577" y="2985698"/>
            <a:ext cx="2640595" cy="923330"/>
          </a:xfrm>
          <a:prstGeom prst="rect">
            <a:avLst/>
          </a:prstGeom>
          <a:noFill/>
        </p:spPr>
        <p:txBody>
          <a:bodyPr>
            <a:spAutoFit/>
          </a:bodyPr>
          <a:lstStyle/>
          <a:p>
            <a:pPr algn="ctr">
              <a:defRPr/>
            </a:pPr>
            <a:r>
              <a:rPr lang="en-US" sz="5400" b="1" dirty="0" err="1">
                <a:ln w="19050" cmpd="sng">
                  <a:solidFill>
                    <a:schemeClr val="tx1"/>
                  </a:solidFill>
                  <a:prstDash val="solid"/>
                </a:ln>
                <a:solidFill>
                  <a:srgbClr val="33CCFF"/>
                </a:solidFill>
                <a:effectLst>
                  <a:outerShdw blurRad="41275" dist="20320" dir="1800000" algn="tl" rotWithShape="0">
                    <a:srgbClr val="000000">
                      <a:alpha val="40000"/>
                    </a:srgbClr>
                  </a:outerShdw>
                </a:effectLst>
                <a:latin typeface="Calibri" charset="0"/>
                <a:ea typeface="ＭＳ Ｐゴシック" charset="0"/>
                <a:cs typeface="ＭＳ Ｐゴシック" charset="0"/>
              </a:rPr>
              <a:t>Telusur</a:t>
            </a:r>
            <a:endParaRPr lang="en-US" sz="5400" b="1" dirty="0">
              <a:ln w="19050" cmpd="sng">
                <a:solidFill>
                  <a:schemeClr val="tx1"/>
                </a:solidFill>
                <a:prstDash val="solid"/>
              </a:ln>
              <a:solidFill>
                <a:srgbClr val="33CCFF"/>
              </a:solidFill>
              <a:effectLst>
                <a:outerShdw blurRad="41275" dist="20320" dir="1800000" algn="tl" rotWithShape="0">
                  <a:srgbClr val="000000">
                    <a:alpha val="40000"/>
                  </a:srgbClr>
                </a:outerShdw>
              </a:effectLst>
              <a:latin typeface="Calibri" charset="0"/>
              <a:ea typeface="ＭＳ Ｐゴシック" charset="0"/>
              <a:cs typeface="ＭＳ Ｐゴシック"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0-#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dissolve">
                                      <p:cBhvr>
                                        <p:cTn id="29" dur="500"/>
                                        <p:tgtEl>
                                          <p:spTgt spid="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dissolve">
                                      <p:cBhvr>
                                        <p:cTn id="34" dur="500"/>
                                        <p:tgtEl>
                                          <p:spTgt spid="1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dissolve">
                                      <p:cBhvr>
                                        <p:cTn id="39" dur="800"/>
                                        <p:tgtEl>
                                          <p:spTgt spid="1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1"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ppt_x"/>
                                          </p:val>
                                        </p:tav>
                                        <p:tav tm="100000">
                                          <p:val>
                                            <p:strVal val="#ppt_x"/>
                                          </p:val>
                                        </p:tav>
                                      </p:tavLst>
                                    </p:anim>
                                    <p:anim calcmode="lin" valueType="num">
                                      <p:cBhvr additive="base">
                                        <p:cTn id="45"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dissolve">
                                      <p:cBhvr>
                                        <p:cTn id="50" dur="500"/>
                                        <p:tgtEl>
                                          <p:spTgt spid="1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5" presetClass="entr" presetSubtype="0" fill="hold"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fade">
                                      <p:cBhvr>
                                        <p:cTn id="55" dur="2000"/>
                                        <p:tgtEl>
                                          <p:spTgt spid="2"/>
                                        </p:tgtEl>
                                      </p:cBhvr>
                                    </p:animEffect>
                                    <p:anim calcmode="lin" valueType="num">
                                      <p:cBhvr>
                                        <p:cTn id="56" dur="2000" fill="hold"/>
                                        <p:tgtEl>
                                          <p:spTgt spid="2"/>
                                        </p:tgtEl>
                                        <p:attrNameLst>
                                          <p:attrName>ppt_w</p:attrName>
                                        </p:attrNameLst>
                                      </p:cBhvr>
                                      <p:tavLst>
                                        <p:tav tm="0" fmla="#ppt_w*sin(2.5*pi*$)">
                                          <p:val>
                                            <p:fltVal val="0"/>
                                          </p:val>
                                        </p:tav>
                                        <p:tav tm="100000">
                                          <p:val>
                                            <p:fltVal val="1"/>
                                          </p:val>
                                        </p:tav>
                                      </p:tavLst>
                                    </p:anim>
                                    <p:anim calcmode="lin" valueType="num">
                                      <p:cBhvr>
                                        <p:cTn id="57"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dissolve">
                                      <p:cBhvr>
                                        <p:cTn id="62" dur="500"/>
                                        <p:tgtEl>
                                          <p:spTgt spid="1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dissolve">
                                      <p:cBhvr>
                                        <p:cTn id="6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4290"/>
            <a:ext cx="7772400" cy="914400"/>
          </a:xfrm>
        </p:spPr>
        <p:txBody>
          <a:bodyPr>
            <a:normAutofit fontScale="90000"/>
          </a:bodyPr>
          <a:lstStyle/>
          <a:p>
            <a:pPr algn="ctr"/>
            <a:r>
              <a:rPr lang="en-US" dirty="0" err="1" smtClean="0">
                <a:latin typeface="Arial" pitchFamily="34" charset="0"/>
                <a:cs typeface="Arial" pitchFamily="34" charset="0"/>
              </a:rPr>
              <a:t>Akreditasi</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UU no 44 </a:t>
            </a:r>
            <a:r>
              <a:rPr lang="id-ID" dirty="0" smtClean="0">
                <a:latin typeface="Arial" pitchFamily="34" charset="0"/>
                <a:cs typeface="Arial" pitchFamily="34" charset="0"/>
              </a:rPr>
              <a:t/>
            </a:r>
            <a:br>
              <a:rPr lang="id-ID" dirty="0" smtClean="0">
                <a:latin typeface="Arial" pitchFamily="34" charset="0"/>
                <a:cs typeface="Arial" pitchFamily="34" charset="0"/>
              </a:rPr>
            </a:br>
            <a:r>
              <a:rPr lang="en-US" dirty="0" err="1" smtClean="0">
                <a:latin typeface="Arial" pitchFamily="34" charset="0"/>
                <a:cs typeface="Arial" pitchFamily="34" charset="0"/>
              </a:rPr>
              <a:t>tentang</a:t>
            </a:r>
            <a:r>
              <a:rPr lang="en-US" dirty="0" smtClean="0">
                <a:latin typeface="Arial" pitchFamily="34" charset="0"/>
                <a:cs typeface="Arial" pitchFamily="34" charset="0"/>
              </a:rPr>
              <a:t> RS </a:t>
            </a:r>
            <a:endParaRPr lang="en-US" dirty="0">
              <a:latin typeface="Arial" pitchFamily="34" charset="0"/>
              <a:cs typeface="Arial" pitchFamily="34" charset="0"/>
            </a:endParaRPr>
          </a:p>
        </p:txBody>
      </p:sp>
      <p:sp>
        <p:nvSpPr>
          <p:cNvPr id="3" name="Content Placeholder 2"/>
          <p:cNvSpPr>
            <a:spLocks noGrp="1"/>
          </p:cNvSpPr>
          <p:nvPr>
            <p:ph idx="1"/>
          </p:nvPr>
        </p:nvSpPr>
        <p:spPr>
          <a:xfrm>
            <a:off x="285720" y="1524000"/>
            <a:ext cx="8858280" cy="5334000"/>
          </a:xfrm>
          <a:solidFill>
            <a:schemeClr val="bg1"/>
          </a:solidFill>
          <a:ln>
            <a:solidFill>
              <a:schemeClr val="bg2">
                <a:lumMod val="40000"/>
                <a:lumOff val="60000"/>
              </a:schemeClr>
            </a:solidFill>
          </a:ln>
        </p:spPr>
        <p:txBody>
          <a:bodyPr>
            <a:noAutofit/>
          </a:bodyPr>
          <a:lstStyle/>
          <a:p>
            <a:pPr>
              <a:buNone/>
            </a:pPr>
            <a:r>
              <a:rPr lang="en-US" sz="2800" dirty="0" smtClean="0">
                <a:latin typeface="Arial" pitchFamily="34" charset="0"/>
                <a:cs typeface="Arial" pitchFamily="34" charset="0"/>
              </a:rPr>
              <a:t>PASAL 40</a:t>
            </a:r>
          </a:p>
          <a:p>
            <a:r>
              <a:rPr lang="en-US" sz="2800" dirty="0" smtClean="0">
                <a:latin typeface="Arial" pitchFamily="34" charset="0"/>
                <a:cs typeface="Arial" pitchFamily="34" charset="0"/>
              </a:rPr>
              <a:t>1</a:t>
            </a:r>
            <a:r>
              <a:rPr lang="en-US" sz="2800" dirty="0">
                <a:latin typeface="Arial" pitchFamily="34" charset="0"/>
                <a:cs typeface="Arial" pitchFamily="34" charset="0"/>
              </a:rPr>
              <a:t>) </a:t>
            </a:r>
            <a:r>
              <a:rPr lang="en-US" sz="2800" dirty="0" err="1">
                <a:latin typeface="Arial" pitchFamily="34" charset="0"/>
                <a:cs typeface="Arial" pitchFamily="34" charset="0"/>
              </a:rPr>
              <a:t>Dalam</a:t>
            </a:r>
            <a:r>
              <a:rPr lang="en-US" sz="2800" dirty="0">
                <a:latin typeface="Arial" pitchFamily="34" charset="0"/>
                <a:cs typeface="Arial" pitchFamily="34" charset="0"/>
              </a:rPr>
              <a:t> </a:t>
            </a:r>
            <a:r>
              <a:rPr lang="en-US" sz="2800" u="sng" dirty="0" err="1">
                <a:latin typeface="Arial" pitchFamily="34" charset="0"/>
                <a:cs typeface="Arial" pitchFamily="34" charset="0"/>
              </a:rPr>
              <a:t>upaya</a:t>
            </a:r>
            <a:r>
              <a:rPr lang="en-US" sz="2800" u="sng" dirty="0">
                <a:latin typeface="Arial" pitchFamily="34" charset="0"/>
                <a:cs typeface="Arial" pitchFamily="34" charset="0"/>
              </a:rPr>
              <a:t> </a:t>
            </a:r>
            <a:r>
              <a:rPr lang="en-US" sz="2800" u="sng" dirty="0" err="1">
                <a:latin typeface="Arial" pitchFamily="34" charset="0"/>
                <a:cs typeface="Arial" pitchFamily="34" charset="0"/>
              </a:rPr>
              <a:t>peningkatan</a:t>
            </a:r>
            <a:r>
              <a:rPr lang="en-US" sz="2800" u="sng" dirty="0">
                <a:latin typeface="Arial" pitchFamily="34" charset="0"/>
                <a:cs typeface="Arial" pitchFamily="34" charset="0"/>
              </a:rPr>
              <a:t> </a:t>
            </a:r>
            <a:r>
              <a:rPr lang="en-US" sz="2800" u="sng" dirty="0" err="1">
                <a:latin typeface="Arial" pitchFamily="34" charset="0"/>
                <a:cs typeface="Arial" pitchFamily="34" charset="0"/>
              </a:rPr>
              <a:t>mutu</a:t>
            </a:r>
            <a:r>
              <a:rPr lang="en-US" sz="2800" u="sng" dirty="0">
                <a:latin typeface="Arial" pitchFamily="34" charset="0"/>
                <a:cs typeface="Arial" pitchFamily="34" charset="0"/>
              </a:rPr>
              <a:t> </a:t>
            </a:r>
            <a:r>
              <a:rPr lang="en-US" sz="2800" u="sng" dirty="0" err="1">
                <a:latin typeface="Arial" pitchFamily="34" charset="0"/>
                <a:cs typeface="Arial" pitchFamily="34" charset="0"/>
              </a:rPr>
              <a:t>pelayanan</a:t>
            </a:r>
            <a:r>
              <a:rPr lang="en-US" sz="2800" u="sng" dirty="0">
                <a:latin typeface="Arial" pitchFamily="34" charset="0"/>
                <a:cs typeface="Arial" pitchFamily="34" charset="0"/>
              </a:rPr>
              <a:t> </a:t>
            </a:r>
            <a:r>
              <a:rPr lang="en-US" sz="2800" dirty="0" err="1">
                <a:latin typeface="Arial" pitchFamily="34" charset="0"/>
                <a:cs typeface="Arial" pitchFamily="34" charset="0"/>
              </a:rPr>
              <a:t>Rumah</a:t>
            </a:r>
            <a:r>
              <a:rPr lang="en-US" sz="2800" dirty="0">
                <a:latin typeface="Arial" pitchFamily="34" charset="0"/>
                <a:cs typeface="Arial" pitchFamily="34" charset="0"/>
              </a:rPr>
              <a:t> </a:t>
            </a:r>
            <a:r>
              <a:rPr lang="en-US" sz="2800" dirty="0" err="1">
                <a:latin typeface="Arial" pitchFamily="34" charset="0"/>
                <a:cs typeface="Arial" pitchFamily="34" charset="0"/>
              </a:rPr>
              <a:t>Sakit</a:t>
            </a:r>
            <a:r>
              <a:rPr lang="en-US" sz="2800" dirty="0">
                <a:latin typeface="Arial" pitchFamily="34" charset="0"/>
                <a:cs typeface="Arial" pitchFamily="34" charset="0"/>
              </a:rPr>
              <a:t> </a:t>
            </a:r>
            <a:r>
              <a:rPr lang="en-US" sz="2800" u="sng" dirty="0" err="1">
                <a:solidFill>
                  <a:schemeClr val="bg2">
                    <a:lumMod val="60000"/>
                    <a:lumOff val="40000"/>
                  </a:schemeClr>
                </a:solidFill>
                <a:latin typeface="Arial" pitchFamily="34" charset="0"/>
                <a:cs typeface="Arial" pitchFamily="34" charset="0"/>
              </a:rPr>
              <a:t>wajib</a:t>
            </a:r>
            <a:r>
              <a:rPr lang="en-US" sz="2800" u="sng" dirty="0">
                <a:solidFill>
                  <a:schemeClr val="bg2">
                    <a:lumMod val="60000"/>
                    <a:lumOff val="40000"/>
                  </a:schemeClr>
                </a:solidFill>
                <a:latin typeface="Arial" pitchFamily="34" charset="0"/>
                <a:cs typeface="Arial" pitchFamily="34" charset="0"/>
              </a:rPr>
              <a:t> </a:t>
            </a:r>
            <a:r>
              <a:rPr lang="en-US" sz="2800" dirty="0" err="1">
                <a:solidFill>
                  <a:schemeClr val="bg2">
                    <a:lumMod val="60000"/>
                    <a:lumOff val="40000"/>
                  </a:schemeClr>
                </a:solidFill>
                <a:latin typeface="Arial" pitchFamily="34" charset="0"/>
                <a:cs typeface="Arial" pitchFamily="34" charset="0"/>
              </a:rPr>
              <a:t>dilakukan</a:t>
            </a:r>
            <a:r>
              <a:rPr lang="en-US" sz="2800" dirty="0">
                <a:solidFill>
                  <a:schemeClr val="bg2">
                    <a:lumMod val="60000"/>
                    <a:lumOff val="40000"/>
                  </a:schemeClr>
                </a:solidFill>
                <a:latin typeface="Arial" pitchFamily="34" charset="0"/>
                <a:cs typeface="Arial" pitchFamily="34" charset="0"/>
              </a:rPr>
              <a:t> </a:t>
            </a:r>
            <a:r>
              <a:rPr lang="en-US" sz="2800" dirty="0" err="1">
                <a:solidFill>
                  <a:schemeClr val="bg2">
                    <a:lumMod val="60000"/>
                    <a:lumOff val="40000"/>
                  </a:schemeClr>
                </a:solidFill>
                <a:latin typeface="Arial" pitchFamily="34" charset="0"/>
                <a:cs typeface="Arial" pitchFamily="34" charset="0"/>
              </a:rPr>
              <a:t>akreditasi</a:t>
            </a:r>
            <a:r>
              <a:rPr lang="en-US" sz="2800" dirty="0">
                <a:solidFill>
                  <a:schemeClr val="bg2">
                    <a:lumMod val="60000"/>
                    <a:lumOff val="40000"/>
                  </a:schemeClr>
                </a:solidFill>
                <a:latin typeface="Arial" pitchFamily="34" charset="0"/>
                <a:cs typeface="Arial" pitchFamily="34" charset="0"/>
              </a:rPr>
              <a:t> </a:t>
            </a:r>
            <a:r>
              <a:rPr lang="en-US" sz="2800" dirty="0" err="1" smtClean="0">
                <a:latin typeface="Arial" pitchFamily="34" charset="0"/>
                <a:cs typeface="Arial" pitchFamily="34" charset="0"/>
              </a:rPr>
              <a:t>secara</a:t>
            </a:r>
            <a:r>
              <a:rPr lang="en-US" sz="2800" dirty="0" smtClean="0">
                <a:latin typeface="Arial" pitchFamily="34" charset="0"/>
                <a:cs typeface="Arial" pitchFamily="34" charset="0"/>
              </a:rPr>
              <a:t> </a:t>
            </a:r>
            <a:r>
              <a:rPr lang="fi-FI" sz="2800" dirty="0" smtClean="0">
                <a:latin typeface="Arial" pitchFamily="34" charset="0"/>
                <a:cs typeface="Arial" pitchFamily="34" charset="0"/>
              </a:rPr>
              <a:t>berkala </a:t>
            </a:r>
            <a:r>
              <a:rPr lang="fi-FI" sz="2800" u="sng" dirty="0" smtClean="0">
                <a:latin typeface="Arial" pitchFamily="34" charset="0"/>
                <a:cs typeface="Arial" pitchFamily="34" charset="0"/>
              </a:rPr>
              <a:t>minimal </a:t>
            </a:r>
            <a:r>
              <a:rPr lang="fi-FI" sz="2800" u="sng" dirty="0">
                <a:latin typeface="Arial" pitchFamily="34" charset="0"/>
                <a:cs typeface="Arial" pitchFamily="34" charset="0"/>
              </a:rPr>
              <a:t>3 (tiga) tahun </a:t>
            </a:r>
            <a:r>
              <a:rPr lang="fi-FI" sz="2800" u="sng" dirty="0" smtClean="0">
                <a:latin typeface="Arial" pitchFamily="34" charset="0"/>
                <a:cs typeface="Arial" pitchFamily="34" charset="0"/>
              </a:rPr>
              <a:t>sekali </a:t>
            </a:r>
          </a:p>
          <a:p>
            <a:r>
              <a:rPr lang="en-US" sz="2800" dirty="0" smtClean="0">
                <a:latin typeface="Arial" pitchFamily="34" charset="0"/>
                <a:cs typeface="Arial" pitchFamily="34" charset="0"/>
              </a:rPr>
              <a:t>2</a:t>
            </a:r>
            <a:r>
              <a:rPr lang="en-US" sz="2800" dirty="0">
                <a:latin typeface="Arial" pitchFamily="34" charset="0"/>
                <a:cs typeface="Arial" pitchFamily="34" charset="0"/>
              </a:rPr>
              <a:t>) </a:t>
            </a:r>
            <a:r>
              <a:rPr lang="en-US" sz="2800" dirty="0" err="1">
                <a:latin typeface="Arial" pitchFamily="34" charset="0"/>
                <a:cs typeface="Arial" pitchFamily="34" charset="0"/>
              </a:rPr>
              <a:t>Akreditasi</a:t>
            </a:r>
            <a:r>
              <a:rPr lang="en-US" sz="2800" dirty="0">
                <a:latin typeface="Arial" pitchFamily="34" charset="0"/>
                <a:cs typeface="Arial" pitchFamily="34" charset="0"/>
              </a:rPr>
              <a:t> </a:t>
            </a:r>
            <a:r>
              <a:rPr lang="en-US" sz="2800" dirty="0" err="1">
                <a:latin typeface="Arial" pitchFamily="34" charset="0"/>
                <a:cs typeface="Arial" pitchFamily="34" charset="0"/>
              </a:rPr>
              <a:t>Rumah</a:t>
            </a:r>
            <a:r>
              <a:rPr lang="en-US" sz="2800" dirty="0">
                <a:latin typeface="Arial" pitchFamily="34" charset="0"/>
                <a:cs typeface="Arial" pitchFamily="34" charset="0"/>
              </a:rPr>
              <a:t> </a:t>
            </a:r>
            <a:r>
              <a:rPr lang="en-US" sz="2800" dirty="0" err="1">
                <a:latin typeface="Arial" pitchFamily="34" charset="0"/>
                <a:cs typeface="Arial" pitchFamily="34" charset="0"/>
              </a:rPr>
              <a:t>Sakit</a:t>
            </a:r>
            <a:r>
              <a:rPr lang="en-US" sz="2800" dirty="0">
                <a:latin typeface="Arial" pitchFamily="34" charset="0"/>
                <a:cs typeface="Arial" pitchFamily="34" charset="0"/>
              </a:rPr>
              <a:t> </a:t>
            </a:r>
            <a:r>
              <a:rPr lang="en-US" sz="2800" dirty="0" err="1">
                <a:latin typeface="Arial" pitchFamily="34" charset="0"/>
                <a:cs typeface="Arial" pitchFamily="34" charset="0"/>
              </a:rPr>
              <a:t>sebagaimana</a:t>
            </a:r>
            <a:r>
              <a:rPr lang="en-US" sz="2800" dirty="0">
                <a:latin typeface="Arial" pitchFamily="34" charset="0"/>
                <a:cs typeface="Arial" pitchFamily="34" charset="0"/>
              </a:rPr>
              <a:t> </a:t>
            </a:r>
            <a:r>
              <a:rPr lang="en-US" sz="2800" dirty="0" err="1">
                <a:latin typeface="Arial" pitchFamily="34" charset="0"/>
                <a:cs typeface="Arial" pitchFamily="34" charset="0"/>
              </a:rPr>
              <a:t>dimaksud</a:t>
            </a:r>
            <a:r>
              <a:rPr lang="en-US" sz="2800" dirty="0">
                <a:latin typeface="Arial" pitchFamily="34" charset="0"/>
                <a:cs typeface="Arial" pitchFamily="34" charset="0"/>
              </a:rPr>
              <a:t> </a:t>
            </a:r>
            <a:r>
              <a:rPr lang="en-US" sz="2800" dirty="0" err="1">
                <a:latin typeface="Arial" pitchFamily="34" charset="0"/>
                <a:cs typeface="Arial" pitchFamily="34" charset="0"/>
              </a:rPr>
              <a:t>pada</a:t>
            </a:r>
            <a:r>
              <a:rPr lang="en-US" sz="2800" dirty="0">
                <a:latin typeface="Arial" pitchFamily="34" charset="0"/>
                <a:cs typeface="Arial" pitchFamily="34" charset="0"/>
              </a:rPr>
              <a:t> </a:t>
            </a:r>
            <a:r>
              <a:rPr lang="en-US" sz="2800" dirty="0" err="1">
                <a:latin typeface="Arial" pitchFamily="34" charset="0"/>
                <a:cs typeface="Arial" pitchFamily="34" charset="0"/>
              </a:rPr>
              <a:t>ayat</a:t>
            </a:r>
            <a:r>
              <a:rPr lang="en-US" sz="2800" dirty="0">
                <a:latin typeface="Arial" pitchFamily="34" charset="0"/>
                <a:cs typeface="Arial" pitchFamily="34" charset="0"/>
              </a:rPr>
              <a:t> (1) </a:t>
            </a:r>
            <a:r>
              <a:rPr lang="en-US" sz="2800" dirty="0" err="1">
                <a:latin typeface="Arial" pitchFamily="34" charset="0"/>
                <a:cs typeface="Arial" pitchFamily="34" charset="0"/>
              </a:rPr>
              <a:t>dilakukan</a:t>
            </a:r>
            <a:r>
              <a:rPr lang="en-US" sz="2800" dirty="0">
                <a:latin typeface="Arial" pitchFamily="34" charset="0"/>
                <a:cs typeface="Arial" pitchFamily="34" charset="0"/>
              </a:rPr>
              <a:t> </a:t>
            </a:r>
            <a:r>
              <a:rPr lang="en-US" sz="2800" dirty="0" err="1">
                <a:latin typeface="Arial" pitchFamily="34" charset="0"/>
                <a:cs typeface="Arial" pitchFamily="34" charset="0"/>
              </a:rPr>
              <a:t>oleh</a:t>
            </a:r>
            <a:r>
              <a:rPr lang="en-US" sz="2800" dirty="0">
                <a:latin typeface="Arial" pitchFamily="34" charset="0"/>
                <a:cs typeface="Arial" pitchFamily="34" charset="0"/>
              </a:rPr>
              <a:t> </a:t>
            </a:r>
            <a:r>
              <a:rPr lang="en-US" sz="2800" dirty="0" err="1">
                <a:solidFill>
                  <a:schemeClr val="bg2">
                    <a:lumMod val="60000"/>
                    <a:lumOff val="40000"/>
                  </a:schemeClr>
                </a:solidFill>
                <a:latin typeface="Arial" pitchFamily="34" charset="0"/>
                <a:cs typeface="Arial" pitchFamily="34" charset="0"/>
              </a:rPr>
              <a:t>suatu</a:t>
            </a:r>
            <a:r>
              <a:rPr lang="en-US" sz="2800" dirty="0">
                <a:solidFill>
                  <a:schemeClr val="bg2">
                    <a:lumMod val="60000"/>
                    <a:lumOff val="40000"/>
                  </a:schemeClr>
                </a:solidFill>
                <a:latin typeface="Arial" pitchFamily="34" charset="0"/>
                <a:cs typeface="Arial" pitchFamily="34" charset="0"/>
              </a:rPr>
              <a:t> </a:t>
            </a:r>
            <a:r>
              <a:rPr lang="en-US" sz="2800" u="sng" dirty="0" err="1" smtClean="0">
                <a:solidFill>
                  <a:schemeClr val="bg2">
                    <a:lumMod val="60000"/>
                    <a:lumOff val="40000"/>
                  </a:schemeClr>
                </a:solidFill>
                <a:latin typeface="Arial" pitchFamily="34" charset="0"/>
                <a:cs typeface="Arial" pitchFamily="34" charset="0"/>
              </a:rPr>
              <a:t>lembaga</a:t>
            </a:r>
            <a:r>
              <a:rPr lang="en-US" sz="2800" u="sng" dirty="0" smtClean="0">
                <a:solidFill>
                  <a:schemeClr val="bg2">
                    <a:lumMod val="60000"/>
                    <a:lumOff val="40000"/>
                  </a:schemeClr>
                </a:solidFill>
                <a:latin typeface="Arial" pitchFamily="34" charset="0"/>
                <a:cs typeface="Arial" pitchFamily="34" charset="0"/>
              </a:rPr>
              <a:t> </a:t>
            </a:r>
            <a:r>
              <a:rPr lang="en-US" sz="2800" u="sng" dirty="0" err="1" smtClean="0">
                <a:solidFill>
                  <a:schemeClr val="bg2">
                    <a:lumMod val="60000"/>
                    <a:lumOff val="40000"/>
                  </a:schemeClr>
                </a:solidFill>
                <a:latin typeface="Arial" pitchFamily="34" charset="0"/>
                <a:cs typeface="Arial" pitchFamily="34" charset="0"/>
              </a:rPr>
              <a:t>independen</a:t>
            </a:r>
            <a:r>
              <a:rPr lang="en-US" sz="2800" u="sng" dirty="0" smtClean="0">
                <a:latin typeface="Arial" pitchFamily="34" charset="0"/>
                <a:cs typeface="Arial" pitchFamily="34" charset="0"/>
              </a:rPr>
              <a:t> </a:t>
            </a:r>
            <a:r>
              <a:rPr lang="en-US" sz="2800" dirty="0" err="1">
                <a:latin typeface="Arial" pitchFamily="34" charset="0"/>
                <a:cs typeface="Arial" pitchFamily="34" charset="0"/>
              </a:rPr>
              <a:t>baik</a:t>
            </a:r>
            <a:r>
              <a:rPr lang="en-US" sz="2800" dirty="0">
                <a:latin typeface="Arial" pitchFamily="34" charset="0"/>
                <a:cs typeface="Arial" pitchFamily="34" charset="0"/>
              </a:rPr>
              <a:t> </a:t>
            </a:r>
            <a:r>
              <a:rPr lang="en-US" sz="2800" dirty="0" err="1">
                <a:latin typeface="Arial" pitchFamily="34" charset="0"/>
                <a:cs typeface="Arial" pitchFamily="34" charset="0"/>
              </a:rPr>
              <a:t>dari</a:t>
            </a:r>
            <a:r>
              <a:rPr lang="en-US" sz="2800" dirty="0">
                <a:latin typeface="Arial" pitchFamily="34" charset="0"/>
                <a:cs typeface="Arial" pitchFamily="34" charset="0"/>
              </a:rPr>
              <a:t> </a:t>
            </a:r>
            <a:r>
              <a:rPr lang="en-US" sz="2800" dirty="0" err="1">
                <a:latin typeface="Arial" pitchFamily="34" charset="0"/>
                <a:cs typeface="Arial" pitchFamily="34" charset="0"/>
              </a:rPr>
              <a:t>dalam</a:t>
            </a:r>
            <a:r>
              <a:rPr lang="en-US" sz="2800" dirty="0">
                <a:latin typeface="Arial" pitchFamily="34" charset="0"/>
                <a:cs typeface="Arial" pitchFamily="34" charset="0"/>
              </a:rPr>
              <a:t> </a:t>
            </a:r>
            <a:r>
              <a:rPr lang="en-US" sz="2800" dirty="0" err="1">
                <a:latin typeface="Arial" pitchFamily="34" charset="0"/>
                <a:cs typeface="Arial" pitchFamily="34" charset="0"/>
              </a:rPr>
              <a:t>maupun</a:t>
            </a:r>
            <a:r>
              <a:rPr lang="en-US" sz="2800" dirty="0">
                <a:latin typeface="Arial" pitchFamily="34" charset="0"/>
                <a:cs typeface="Arial" pitchFamily="34" charset="0"/>
              </a:rPr>
              <a:t> </a:t>
            </a:r>
            <a:r>
              <a:rPr lang="en-US" sz="2800" dirty="0" err="1">
                <a:latin typeface="Arial" pitchFamily="34" charset="0"/>
                <a:cs typeface="Arial" pitchFamily="34" charset="0"/>
              </a:rPr>
              <a:t>dari</a:t>
            </a:r>
            <a:r>
              <a:rPr lang="en-US" sz="2800" dirty="0">
                <a:latin typeface="Arial" pitchFamily="34" charset="0"/>
                <a:cs typeface="Arial" pitchFamily="34" charset="0"/>
              </a:rPr>
              <a:t> </a:t>
            </a:r>
            <a:r>
              <a:rPr lang="en-US" sz="2800" dirty="0" err="1">
                <a:latin typeface="Arial" pitchFamily="34" charset="0"/>
                <a:cs typeface="Arial" pitchFamily="34" charset="0"/>
              </a:rPr>
              <a:t>luar</a:t>
            </a:r>
            <a:r>
              <a:rPr lang="en-US" sz="2800" dirty="0">
                <a:latin typeface="Arial" pitchFamily="34" charset="0"/>
                <a:cs typeface="Arial" pitchFamily="34" charset="0"/>
              </a:rPr>
              <a:t> </a:t>
            </a:r>
            <a:r>
              <a:rPr lang="en-US" sz="2800" dirty="0" err="1">
                <a:latin typeface="Arial" pitchFamily="34" charset="0"/>
                <a:cs typeface="Arial" pitchFamily="34" charset="0"/>
              </a:rPr>
              <a:t>negeri</a:t>
            </a:r>
            <a:r>
              <a:rPr lang="en-US" sz="2800" dirty="0">
                <a:latin typeface="Arial" pitchFamily="34" charset="0"/>
                <a:cs typeface="Arial" pitchFamily="34" charset="0"/>
              </a:rPr>
              <a:t> </a:t>
            </a:r>
            <a:r>
              <a:rPr lang="en-US" sz="2800" dirty="0" err="1">
                <a:latin typeface="Arial" pitchFamily="34" charset="0"/>
                <a:cs typeface="Arial" pitchFamily="34" charset="0"/>
              </a:rPr>
              <a:t>berdasarkan</a:t>
            </a:r>
            <a:r>
              <a:rPr lang="en-US" sz="2800" dirty="0">
                <a:latin typeface="Arial" pitchFamily="34" charset="0"/>
                <a:cs typeface="Arial" pitchFamily="34" charset="0"/>
              </a:rPr>
              <a:t> </a:t>
            </a:r>
            <a:r>
              <a:rPr lang="en-US" sz="2800" u="sng" dirty="0" err="1">
                <a:latin typeface="Arial" pitchFamily="34" charset="0"/>
                <a:cs typeface="Arial" pitchFamily="34" charset="0"/>
              </a:rPr>
              <a:t>standar</a:t>
            </a:r>
            <a:r>
              <a:rPr lang="en-US" sz="2800" u="sng" dirty="0">
                <a:latin typeface="Arial" pitchFamily="34" charset="0"/>
                <a:cs typeface="Arial" pitchFamily="34" charset="0"/>
              </a:rPr>
              <a:t> </a:t>
            </a:r>
            <a:r>
              <a:rPr lang="en-US" sz="2800" u="sng" dirty="0" err="1">
                <a:latin typeface="Arial" pitchFamily="34" charset="0"/>
                <a:cs typeface="Arial" pitchFamily="34" charset="0"/>
              </a:rPr>
              <a:t>akreditasi</a:t>
            </a:r>
            <a:r>
              <a:rPr lang="en-US" sz="2800" u="sng" dirty="0">
                <a:latin typeface="Arial" pitchFamily="34" charset="0"/>
                <a:cs typeface="Arial" pitchFamily="34" charset="0"/>
              </a:rPr>
              <a:t> </a:t>
            </a:r>
            <a:r>
              <a:rPr lang="en-US" sz="2800" dirty="0" smtClean="0">
                <a:latin typeface="Arial" pitchFamily="34" charset="0"/>
                <a:cs typeface="Arial" pitchFamily="34" charset="0"/>
              </a:rPr>
              <a:t>yang </a:t>
            </a:r>
            <a:r>
              <a:rPr lang="en-US" sz="2800" dirty="0" err="1" smtClean="0">
                <a:latin typeface="Arial" pitchFamily="34" charset="0"/>
                <a:cs typeface="Arial" pitchFamily="34" charset="0"/>
              </a:rPr>
              <a:t>berlaku</a:t>
            </a:r>
            <a:r>
              <a:rPr lang="en-US" sz="2800" dirty="0">
                <a:latin typeface="Arial" pitchFamily="34" charset="0"/>
                <a:cs typeface="Arial" pitchFamily="34" charset="0"/>
              </a:rPr>
              <a:t>.</a:t>
            </a:r>
          </a:p>
          <a:p>
            <a:r>
              <a:rPr lang="en-US" sz="2800" dirty="0">
                <a:latin typeface="Arial" pitchFamily="34" charset="0"/>
                <a:cs typeface="Arial" pitchFamily="34" charset="0"/>
              </a:rPr>
              <a:t>3) </a:t>
            </a:r>
            <a:r>
              <a:rPr lang="en-US" sz="2800" dirty="0" err="1">
                <a:latin typeface="Arial" pitchFamily="34" charset="0"/>
                <a:cs typeface="Arial" pitchFamily="34" charset="0"/>
              </a:rPr>
              <a:t>Lembaga</a:t>
            </a:r>
            <a:r>
              <a:rPr lang="en-US" sz="2800" dirty="0">
                <a:latin typeface="Arial" pitchFamily="34" charset="0"/>
                <a:cs typeface="Arial" pitchFamily="34" charset="0"/>
              </a:rPr>
              <a:t> </a:t>
            </a:r>
            <a:r>
              <a:rPr lang="en-US" sz="2800" dirty="0" err="1">
                <a:latin typeface="Arial" pitchFamily="34" charset="0"/>
                <a:cs typeface="Arial" pitchFamily="34" charset="0"/>
              </a:rPr>
              <a:t>independen</a:t>
            </a:r>
            <a:r>
              <a:rPr lang="en-US" sz="2800" dirty="0">
                <a:latin typeface="Arial" pitchFamily="34" charset="0"/>
                <a:cs typeface="Arial" pitchFamily="34" charset="0"/>
              </a:rPr>
              <a:t> </a:t>
            </a:r>
            <a:r>
              <a:rPr lang="en-US" sz="2800" dirty="0" err="1">
                <a:latin typeface="Arial" pitchFamily="34" charset="0"/>
                <a:cs typeface="Arial" pitchFamily="34" charset="0"/>
              </a:rPr>
              <a:t>sebagaimana</a:t>
            </a:r>
            <a:r>
              <a:rPr lang="en-US" sz="2800" dirty="0">
                <a:latin typeface="Arial" pitchFamily="34" charset="0"/>
                <a:cs typeface="Arial" pitchFamily="34" charset="0"/>
              </a:rPr>
              <a:t> </a:t>
            </a:r>
            <a:r>
              <a:rPr lang="en-US" sz="2800" dirty="0" err="1">
                <a:latin typeface="Arial" pitchFamily="34" charset="0"/>
                <a:cs typeface="Arial" pitchFamily="34" charset="0"/>
              </a:rPr>
              <a:t>dimaksud</a:t>
            </a:r>
            <a:r>
              <a:rPr lang="en-US" sz="2800" dirty="0">
                <a:latin typeface="Arial" pitchFamily="34" charset="0"/>
                <a:cs typeface="Arial" pitchFamily="34" charset="0"/>
              </a:rPr>
              <a:t> </a:t>
            </a:r>
            <a:r>
              <a:rPr lang="en-US" sz="2800" dirty="0" err="1">
                <a:latin typeface="Arial" pitchFamily="34" charset="0"/>
                <a:cs typeface="Arial" pitchFamily="34" charset="0"/>
              </a:rPr>
              <a:t>pada</a:t>
            </a:r>
            <a:r>
              <a:rPr lang="en-US" sz="2800" dirty="0">
                <a:latin typeface="Arial" pitchFamily="34" charset="0"/>
                <a:cs typeface="Arial" pitchFamily="34" charset="0"/>
              </a:rPr>
              <a:t> </a:t>
            </a:r>
            <a:r>
              <a:rPr lang="en-US" sz="2800" dirty="0" err="1">
                <a:latin typeface="Arial" pitchFamily="34" charset="0"/>
                <a:cs typeface="Arial" pitchFamily="34" charset="0"/>
              </a:rPr>
              <a:t>ayat</a:t>
            </a:r>
            <a:r>
              <a:rPr lang="en-US" sz="2800" dirty="0">
                <a:latin typeface="Arial" pitchFamily="34" charset="0"/>
                <a:cs typeface="Arial" pitchFamily="34" charset="0"/>
              </a:rPr>
              <a:t> (2) </a:t>
            </a:r>
            <a:r>
              <a:rPr lang="en-US" sz="2800" dirty="0" err="1">
                <a:latin typeface="Arial" pitchFamily="34" charset="0"/>
                <a:cs typeface="Arial" pitchFamily="34" charset="0"/>
              </a:rPr>
              <a:t>ditetapkan</a:t>
            </a:r>
            <a:r>
              <a:rPr lang="en-US" sz="2800" dirty="0">
                <a:latin typeface="Arial" pitchFamily="34" charset="0"/>
                <a:cs typeface="Arial" pitchFamily="34" charset="0"/>
              </a:rPr>
              <a:t> </a:t>
            </a:r>
            <a:r>
              <a:rPr lang="en-US" sz="2800" dirty="0" err="1">
                <a:latin typeface="Arial" pitchFamily="34" charset="0"/>
                <a:cs typeface="Arial" pitchFamily="34" charset="0"/>
              </a:rPr>
              <a:t>oleh</a:t>
            </a:r>
            <a:r>
              <a:rPr lang="en-US" sz="2800" dirty="0">
                <a:latin typeface="Arial" pitchFamily="34" charset="0"/>
                <a:cs typeface="Arial" pitchFamily="34" charset="0"/>
              </a:rPr>
              <a:t> </a:t>
            </a:r>
            <a:r>
              <a:rPr lang="en-US" sz="2800" dirty="0" err="1">
                <a:solidFill>
                  <a:schemeClr val="bg2">
                    <a:lumMod val="60000"/>
                    <a:lumOff val="40000"/>
                  </a:schemeClr>
                </a:solidFill>
                <a:latin typeface="Arial" pitchFamily="34" charset="0"/>
                <a:cs typeface="Arial" pitchFamily="34" charset="0"/>
              </a:rPr>
              <a:t>Menteri</a:t>
            </a:r>
            <a:r>
              <a:rPr lang="en-US" sz="2800" dirty="0">
                <a:solidFill>
                  <a:schemeClr val="bg2">
                    <a:lumMod val="60000"/>
                    <a:lumOff val="40000"/>
                  </a:schemeClr>
                </a:solidFill>
                <a:latin typeface="Arial" pitchFamily="34" charset="0"/>
                <a:cs typeface="Arial" pitchFamily="34" charset="0"/>
              </a:rPr>
              <a:t>.</a:t>
            </a:r>
          </a:p>
        </p:txBody>
      </p:sp>
    </p:spTree>
    <p:extLst>
      <p:ext uri="{BB962C8B-B14F-4D97-AF65-F5344CB8AC3E}">
        <p14:creationId xmlns:p14="http://schemas.microsoft.com/office/powerpoint/2010/main" xmlns="" val="2234757166"/>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285720" y="1643050"/>
            <a:ext cx="8715436" cy="5170642"/>
          </a:xfrm>
          <a:prstGeom prst="rect">
            <a:avLst/>
          </a:prstGeom>
          <a:solidFill>
            <a:schemeClr val="bg1"/>
          </a:solidFill>
          <a:ln>
            <a:noFill/>
            <a:headEnd/>
            <a:tailEnd/>
          </a:ln>
        </p:spPr>
        <p:style>
          <a:lnRef idx="3">
            <a:schemeClr val="lt1"/>
          </a:lnRef>
          <a:fillRef idx="1">
            <a:schemeClr val="accent1"/>
          </a:fillRef>
          <a:effectRef idx="1">
            <a:schemeClr val="accent1"/>
          </a:effectRef>
          <a:fontRef idx="minor">
            <a:schemeClr val="lt1"/>
          </a:fontRef>
        </p:style>
        <p:txBody>
          <a:bodyPr wrap="square" lIns="91436" tIns="45718" rIns="91436" bIns="45718" anchor="ctr">
            <a:spAutoFit/>
          </a:bodyPr>
          <a:lstStyle/>
          <a:p>
            <a:pPr marL="883498" lvl="1" indent="-456785">
              <a:spcBef>
                <a:spcPts val="600"/>
              </a:spcBef>
              <a:spcAft>
                <a:spcPts val="600"/>
              </a:spcAft>
              <a:buFont typeface="Times New Roman" pitchFamily="18" charset="0"/>
              <a:buAutoNum type="arabicPeriod"/>
              <a:defRPr/>
            </a:pPr>
            <a:r>
              <a:rPr lang="en-US" sz="2800" b="1" dirty="0" smtClean="0">
                <a:solidFill>
                  <a:schemeClr val="tx1"/>
                </a:solidFill>
                <a:latin typeface="Arial Narrow" pitchFamily="34" charset="0"/>
                <a:cs typeface="+mn-cs"/>
              </a:rPr>
              <a:t>International </a:t>
            </a:r>
            <a:r>
              <a:rPr lang="en-US" sz="2800" b="1" dirty="0">
                <a:solidFill>
                  <a:schemeClr val="tx1"/>
                </a:solidFill>
                <a:latin typeface="Arial Narrow" pitchFamily="34" charset="0"/>
                <a:cs typeface="+mn-cs"/>
              </a:rPr>
              <a:t>Principles for Healthcare Standards, </a:t>
            </a:r>
          </a:p>
          <a:p>
            <a:pPr marL="883498" indent="-456785">
              <a:spcBef>
                <a:spcPts val="600"/>
              </a:spcBef>
              <a:spcAft>
                <a:spcPts val="600"/>
              </a:spcAft>
              <a:defRPr/>
            </a:pPr>
            <a:r>
              <a:rPr lang="en-US" sz="2800" b="1" dirty="0">
                <a:solidFill>
                  <a:schemeClr val="tx1"/>
                </a:solidFill>
                <a:latin typeface="Arial Narrow" pitchFamily="34" charset="0"/>
                <a:cs typeface="+mn-cs"/>
              </a:rPr>
              <a:t>	A Framework of requirement for standards, 3rd Edition December 2007, International Society for Quality in Health Care / </a:t>
            </a:r>
            <a:r>
              <a:rPr lang="en-US" sz="2800" b="1" dirty="0" err="1">
                <a:solidFill>
                  <a:schemeClr val="tx1"/>
                </a:solidFill>
                <a:latin typeface="Arial Narrow" pitchFamily="34" charset="0"/>
                <a:cs typeface="+mn-cs"/>
              </a:rPr>
              <a:t>ISQua</a:t>
            </a:r>
            <a:endParaRPr lang="en-US" sz="2800" b="1" dirty="0">
              <a:solidFill>
                <a:schemeClr val="tx1"/>
              </a:solidFill>
              <a:latin typeface="Arial Narrow" pitchFamily="34" charset="0"/>
              <a:cs typeface="+mn-cs"/>
            </a:endParaRPr>
          </a:p>
          <a:p>
            <a:pPr marL="883498" lvl="1" indent="-456785">
              <a:spcBef>
                <a:spcPts val="600"/>
              </a:spcBef>
              <a:spcAft>
                <a:spcPts val="600"/>
              </a:spcAft>
              <a:buFont typeface="Times New Roman" pitchFamily="18" charset="0"/>
              <a:buAutoNum type="arabicPeriod" startAt="2"/>
              <a:defRPr/>
            </a:pPr>
            <a:r>
              <a:rPr lang="en-US" sz="2800" b="1" dirty="0">
                <a:solidFill>
                  <a:schemeClr val="tx1"/>
                </a:solidFill>
                <a:latin typeface="Arial Narrow" pitchFamily="34" charset="0"/>
                <a:cs typeface="+mn-cs"/>
              </a:rPr>
              <a:t>Joint Commission International Accreditation Standards for Hospitals </a:t>
            </a:r>
            <a:r>
              <a:rPr lang="id-ID" sz="2800" b="1" dirty="0">
                <a:solidFill>
                  <a:schemeClr val="tx1"/>
                </a:solidFill>
                <a:latin typeface="Arial Narrow" pitchFamily="34" charset="0"/>
                <a:cs typeface="+mn-cs"/>
              </a:rPr>
              <a:t>4</a:t>
            </a:r>
            <a:r>
              <a:rPr lang="en-US" sz="2800" b="1" dirty="0">
                <a:solidFill>
                  <a:schemeClr val="tx1"/>
                </a:solidFill>
                <a:latin typeface="Arial Narrow" pitchFamily="34" charset="0"/>
                <a:cs typeface="+mn-cs"/>
              </a:rPr>
              <a:t> rd Edition, 20</a:t>
            </a:r>
            <a:r>
              <a:rPr lang="id-ID" sz="2800" b="1" dirty="0">
                <a:solidFill>
                  <a:schemeClr val="tx1"/>
                </a:solidFill>
                <a:latin typeface="Arial Narrow" pitchFamily="34" charset="0"/>
                <a:cs typeface="+mn-cs"/>
              </a:rPr>
              <a:t>11</a:t>
            </a:r>
            <a:endParaRPr lang="en-US" sz="2800" b="1" dirty="0">
              <a:solidFill>
                <a:schemeClr val="tx1"/>
              </a:solidFill>
              <a:latin typeface="Arial Narrow" pitchFamily="34" charset="0"/>
              <a:cs typeface="+mn-cs"/>
            </a:endParaRPr>
          </a:p>
          <a:p>
            <a:pPr marL="883498" lvl="1" indent="-456785">
              <a:spcBef>
                <a:spcPts val="600"/>
              </a:spcBef>
              <a:spcAft>
                <a:spcPts val="600"/>
              </a:spcAft>
              <a:buFont typeface="Times New Roman" pitchFamily="18" charset="0"/>
              <a:buAutoNum type="arabicPeriod" startAt="3"/>
              <a:defRPr/>
            </a:pPr>
            <a:r>
              <a:rPr lang="en-US" sz="2800" b="1" dirty="0" err="1">
                <a:solidFill>
                  <a:schemeClr val="tx1"/>
                </a:solidFill>
                <a:latin typeface="Arial Narrow" pitchFamily="34" charset="0"/>
                <a:cs typeface="+mn-cs"/>
              </a:rPr>
              <a:t>Instrumen</a:t>
            </a:r>
            <a:r>
              <a:rPr lang="en-US" sz="2800" b="1" dirty="0">
                <a:solidFill>
                  <a:schemeClr val="tx1"/>
                </a:solidFill>
                <a:latin typeface="Arial Narrow" pitchFamily="34" charset="0"/>
                <a:cs typeface="+mn-cs"/>
              </a:rPr>
              <a:t> </a:t>
            </a:r>
            <a:r>
              <a:rPr lang="en-US" sz="2800" b="1" dirty="0" err="1">
                <a:solidFill>
                  <a:schemeClr val="tx1"/>
                </a:solidFill>
                <a:latin typeface="Arial Narrow" pitchFamily="34" charset="0"/>
                <a:cs typeface="+mn-cs"/>
              </a:rPr>
              <a:t>Akreditasi</a:t>
            </a:r>
            <a:r>
              <a:rPr lang="en-US" sz="2800" b="1" dirty="0">
                <a:solidFill>
                  <a:schemeClr val="tx1"/>
                </a:solidFill>
                <a:latin typeface="Arial Narrow" pitchFamily="34" charset="0"/>
                <a:cs typeface="+mn-cs"/>
              </a:rPr>
              <a:t> </a:t>
            </a:r>
            <a:r>
              <a:rPr lang="en-US" sz="2800" b="1" dirty="0" err="1">
                <a:solidFill>
                  <a:schemeClr val="tx1"/>
                </a:solidFill>
                <a:latin typeface="Arial Narrow" pitchFamily="34" charset="0"/>
                <a:cs typeface="+mn-cs"/>
              </a:rPr>
              <a:t>Rumah</a:t>
            </a:r>
            <a:r>
              <a:rPr lang="en-US" sz="2800" b="1" dirty="0">
                <a:solidFill>
                  <a:schemeClr val="tx1"/>
                </a:solidFill>
                <a:latin typeface="Arial Narrow" pitchFamily="34" charset="0"/>
                <a:cs typeface="+mn-cs"/>
              </a:rPr>
              <a:t> </a:t>
            </a:r>
            <a:r>
              <a:rPr lang="en-US" sz="2800" b="1" dirty="0" err="1">
                <a:solidFill>
                  <a:schemeClr val="tx1"/>
                </a:solidFill>
                <a:latin typeface="Arial Narrow" pitchFamily="34" charset="0"/>
                <a:cs typeface="+mn-cs"/>
              </a:rPr>
              <a:t>Sakit</a:t>
            </a:r>
            <a:r>
              <a:rPr lang="en-US" sz="2800" b="1" dirty="0">
                <a:solidFill>
                  <a:schemeClr val="tx1"/>
                </a:solidFill>
                <a:latin typeface="Arial Narrow" pitchFamily="34" charset="0"/>
                <a:cs typeface="+mn-cs"/>
              </a:rPr>
              <a:t>, </a:t>
            </a:r>
            <a:r>
              <a:rPr lang="en-US" sz="2800" b="1" dirty="0" err="1">
                <a:solidFill>
                  <a:schemeClr val="tx1"/>
                </a:solidFill>
                <a:latin typeface="Arial Narrow" pitchFamily="34" charset="0"/>
                <a:cs typeface="+mn-cs"/>
              </a:rPr>
              <a:t>edisi</a:t>
            </a:r>
            <a:r>
              <a:rPr lang="en-US" sz="2800" b="1" dirty="0">
                <a:solidFill>
                  <a:schemeClr val="tx1"/>
                </a:solidFill>
                <a:latin typeface="Arial Narrow" pitchFamily="34" charset="0"/>
                <a:cs typeface="+mn-cs"/>
              </a:rPr>
              <a:t> 2007, </a:t>
            </a:r>
            <a:r>
              <a:rPr lang="en-US" sz="2800" b="1" dirty="0" err="1">
                <a:solidFill>
                  <a:schemeClr val="tx1"/>
                </a:solidFill>
                <a:latin typeface="Arial Narrow" pitchFamily="34" charset="0"/>
                <a:cs typeface="+mn-cs"/>
              </a:rPr>
              <a:t>Komisi</a:t>
            </a:r>
            <a:r>
              <a:rPr lang="en-US" sz="2800" b="1" dirty="0">
                <a:solidFill>
                  <a:schemeClr val="tx1"/>
                </a:solidFill>
                <a:latin typeface="Arial Narrow" pitchFamily="34" charset="0"/>
                <a:cs typeface="+mn-cs"/>
              </a:rPr>
              <a:t> </a:t>
            </a:r>
            <a:r>
              <a:rPr lang="en-US" sz="2800" b="1" dirty="0" err="1">
                <a:solidFill>
                  <a:schemeClr val="tx1"/>
                </a:solidFill>
                <a:latin typeface="Arial Narrow" pitchFamily="34" charset="0"/>
                <a:cs typeface="+mn-cs"/>
              </a:rPr>
              <a:t>Akreditasi</a:t>
            </a:r>
            <a:r>
              <a:rPr lang="en-US" sz="2800" b="1" dirty="0">
                <a:solidFill>
                  <a:schemeClr val="tx1"/>
                </a:solidFill>
                <a:latin typeface="Arial Narrow" pitchFamily="34" charset="0"/>
                <a:cs typeface="+mn-cs"/>
              </a:rPr>
              <a:t> </a:t>
            </a:r>
            <a:r>
              <a:rPr lang="en-US" sz="2800" b="1" dirty="0" err="1">
                <a:solidFill>
                  <a:schemeClr val="tx1"/>
                </a:solidFill>
                <a:latin typeface="Arial Narrow" pitchFamily="34" charset="0"/>
                <a:cs typeface="+mn-cs"/>
              </a:rPr>
              <a:t>Rumah</a:t>
            </a:r>
            <a:r>
              <a:rPr lang="en-US" sz="2800" b="1" dirty="0">
                <a:solidFill>
                  <a:schemeClr val="tx1"/>
                </a:solidFill>
                <a:latin typeface="Arial Narrow" pitchFamily="34" charset="0"/>
                <a:cs typeface="+mn-cs"/>
              </a:rPr>
              <a:t> </a:t>
            </a:r>
            <a:r>
              <a:rPr lang="en-US" sz="2800" b="1" dirty="0" err="1">
                <a:solidFill>
                  <a:schemeClr val="tx1"/>
                </a:solidFill>
                <a:latin typeface="Arial Narrow" pitchFamily="34" charset="0"/>
                <a:cs typeface="+mn-cs"/>
              </a:rPr>
              <a:t>Sakit</a:t>
            </a:r>
            <a:r>
              <a:rPr lang="en-US" sz="2800" b="1" dirty="0">
                <a:solidFill>
                  <a:schemeClr val="tx1"/>
                </a:solidFill>
                <a:latin typeface="Arial Narrow" pitchFamily="34" charset="0"/>
                <a:cs typeface="+mn-cs"/>
              </a:rPr>
              <a:t> / KARS</a:t>
            </a:r>
            <a:endParaRPr lang="id-ID" sz="2800" b="1" dirty="0">
              <a:solidFill>
                <a:schemeClr val="tx1"/>
              </a:solidFill>
              <a:latin typeface="Arial Narrow" pitchFamily="34" charset="0"/>
              <a:cs typeface="+mn-cs"/>
            </a:endParaRPr>
          </a:p>
          <a:p>
            <a:pPr marL="883498" lvl="1" indent="-456785">
              <a:spcBef>
                <a:spcPts val="600"/>
              </a:spcBef>
              <a:spcAft>
                <a:spcPts val="600"/>
              </a:spcAft>
              <a:buFont typeface="Times New Roman" pitchFamily="18" charset="0"/>
              <a:buAutoNum type="arabicPeriod" startAt="3"/>
              <a:defRPr/>
            </a:pPr>
            <a:r>
              <a:rPr lang="id-ID" sz="2800" b="1" dirty="0">
                <a:solidFill>
                  <a:schemeClr val="tx1"/>
                </a:solidFill>
                <a:latin typeface="Arial Narrow" pitchFamily="34" charset="0"/>
                <a:cs typeface="+mn-cs"/>
              </a:rPr>
              <a:t>Standar-standar spesifik lainnya</a:t>
            </a:r>
            <a:r>
              <a:rPr lang="id-ID" sz="2800" b="1" dirty="0" smtClean="0">
                <a:solidFill>
                  <a:schemeClr val="tx1"/>
                </a:solidFill>
                <a:latin typeface="Arial Narrow" pitchFamily="34" charset="0"/>
                <a:cs typeface="+mn-cs"/>
              </a:rPr>
              <a:t>.</a:t>
            </a:r>
          </a:p>
          <a:p>
            <a:pPr marL="883498" lvl="1" indent="-456785">
              <a:spcBef>
                <a:spcPts val="600"/>
              </a:spcBef>
              <a:spcAft>
                <a:spcPts val="600"/>
              </a:spcAft>
              <a:defRPr/>
            </a:pPr>
            <a:endParaRPr lang="en-US" sz="2800" b="1" dirty="0">
              <a:solidFill>
                <a:schemeClr val="tx1"/>
              </a:solidFill>
              <a:latin typeface="Arial Narrow" pitchFamily="34" charset="0"/>
              <a:cs typeface="+mn-cs"/>
            </a:endParaRPr>
          </a:p>
        </p:txBody>
      </p:sp>
      <p:sp>
        <p:nvSpPr>
          <p:cNvPr id="4" name="Slide Number Placeholder 3"/>
          <p:cNvSpPr>
            <a:spLocks noGrp="1"/>
          </p:cNvSpPr>
          <p:nvPr>
            <p:ph type="sldNum" sz="quarter" idx="12"/>
          </p:nvPr>
        </p:nvSpPr>
        <p:spPr/>
        <p:txBody>
          <a:bodyPr/>
          <a:lstStyle/>
          <a:p>
            <a:pPr>
              <a:defRPr/>
            </a:pPr>
            <a:fld id="{7B30737C-6CEC-461C-AB27-0594989D1A8D}" type="slidenum">
              <a:rPr lang="en-US"/>
              <a:pPr>
                <a:defRPr/>
              </a:pPr>
              <a:t>4</a:t>
            </a:fld>
            <a:endParaRPr lang="en-US"/>
          </a:p>
        </p:txBody>
      </p:sp>
      <p:sp>
        <p:nvSpPr>
          <p:cNvPr id="6" name="TextBox 5"/>
          <p:cNvSpPr txBox="1"/>
          <p:nvPr/>
        </p:nvSpPr>
        <p:spPr>
          <a:xfrm>
            <a:off x="1000100" y="428604"/>
            <a:ext cx="7072362"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800" b="1" dirty="0" smtClean="0"/>
              <a:t>SUMBER  ACUAN  AKREDITASI  RS BARU</a:t>
            </a:r>
            <a:endParaRPr lang="en-US" sz="2800" b="1" dirty="0"/>
          </a:p>
        </p:txBody>
      </p:sp>
    </p:spTree>
    <p:extLst>
      <p:ext uri="{BB962C8B-B14F-4D97-AF65-F5344CB8AC3E}">
        <p14:creationId xmlns:p14="http://schemas.microsoft.com/office/powerpoint/2010/main" xmlns="" val="1215899430"/>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3" y="365127"/>
            <a:ext cx="7886700" cy="783555"/>
          </a:xfrm>
        </p:spPr>
        <p:txBody>
          <a:bodyPr>
            <a:normAutofit fontScale="90000"/>
          </a:bodyPr>
          <a:lstStyle/>
          <a:p>
            <a:pPr algn="ctr"/>
            <a:r>
              <a:rPr lang="id-ID" sz="2800" b="1" dirty="0" smtClean="0"/>
              <a:t>Standar Nasional Akreditasi Rumah Sakit (SNARS) Edisi 1</a:t>
            </a:r>
            <a:endParaRPr lang="id-ID" sz="2800" dirty="0"/>
          </a:p>
        </p:txBody>
      </p:sp>
      <p:graphicFrame>
        <p:nvGraphicFramePr>
          <p:cNvPr id="4" name="Table 3"/>
          <p:cNvGraphicFramePr>
            <a:graphicFrameLocks noGrp="1"/>
          </p:cNvGraphicFramePr>
          <p:nvPr/>
        </p:nvGraphicFramePr>
        <p:xfrm>
          <a:off x="0" y="1148681"/>
          <a:ext cx="9143999" cy="5740400"/>
        </p:xfrm>
        <a:graphic>
          <a:graphicData uri="http://schemas.openxmlformats.org/drawingml/2006/table">
            <a:tbl>
              <a:tblPr>
                <a:tableStyleId>{08FB837D-C827-4EFA-A057-4D05807E0F7C}</a:tableStyleId>
              </a:tblPr>
              <a:tblGrid>
                <a:gridCol w="831393"/>
                <a:gridCol w="5842918"/>
                <a:gridCol w="1050494"/>
                <a:gridCol w="1419194"/>
              </a:tblGrid>
              <a:tr h="657374">
                <a:tc>
                  <a:txBody>
                    <a:bodyPr/>
                    <a:lstStyle/>
                    <a:p>
                      <a:pPr algn="ctr">
                        <a:lnSpc>
                          <a:spcPts val="1100"/>
                        </a:lnSpc>
                        <a:spcBef>
                          <a:spcPts val="20"/>
                        </a:spcBef>
                        <a:spcAft>
                          <a:spcPts val="0"/>
                        </a:spcAft>
                      </a:pPr>
                      <a:endParaRPr lang="id-ID" sz="1800" dirty="0"/>
                    </a:p>
                    <a:p>
                      <a:pPr marL="156210" algn="ctr">
                        <a:lnSpc>
                          <a:spcPct val="115000"/>
                        </a:lnSpc>
                        <a:spcAft>
                          <a:spcPts val="0"/>
                        </a:spcAft>
                      </a:pPr>
                      <a:r>
                        <a:rPr lang="id-ID" sz="1800" spc="5" dirty="0"/>
                        <a:t>No</a:t>
                      </a:r>
                      <a:endParaRPr lang="id-ID" sz="1800" dirty="0">
                        <a:solidFill>
                          <a:schemeClr val="bg1"/>
                        </a:solidFill>
                        <a:latin typeface="Calibri"/>
                        <a:ea typeface="Times New Roman"/>
                        <a:cs typeface="Times New Roman"/>
                      </a:endParaRPr>
                    </a:p>
                  </a:txBody>
                  <a:tcPr marL="0" marR="0" marT="0" marB="0"/>
                </a:tc>
                <a:tc>
                  <a:txBody>
                    <a:bodyPr/>
                    <a:lstStyle/>
                    <a:p>
                      <a:pPr algn="ctr">
                        <a:lnSpc>
                          <a:spcPts val="1100"/>
                        </a:lnSpc>
                        <a:spcBef>
                          <a:spcPts val="20"/>
                        </a:spcBef>
                        <a:spcAft>
                          <a:spcPts val="0"/>
                        </a:spcAft>
                      </a:pPr>
                      <a:endParaRPr lang="id-ID" sz="1800" dirty="0"/>
                    </a:p>
                    <a:p>
                      <a:pPr marL="2435225" marR="2430780" algn="ctr">
                        <a:lnSpc>
                          <a:spcPct val="115000"/>
                        </a:lnSpc>
                        <a:spcAft>
                          <a:spcPts val="0"/>
                        </a:spcAft>
                      </a:pPr>
                      <a:r>
                        <a:rPr lang="id-ID" sz="1800" spc="5" dirty="0"/>
                        <a:t>B</a:t>
                      </a:r>
                      <a:r>
                        <a:rPr lang="id-ID" sz="1800" spc="20" dirty="0"/>
                        <a:t>ab</a:t>
                      </a:r>
                      <a:endParaRPr lang="id-ID" sz="1800" dirty="0">
                        <a:solidFill>
                          <a:schemeClr val="tx1"/>
                        </a:solidFill>
                        <a:latin typeface="Calibri"/>
                        <a:ea typeface="Times New Roman"/>
                        <a:cs typeface="Times New Roman"/>
                      </a:endParaRPr>
                    </a:p>
                  </a:txBody>
                  <a:tcPr marL="0" marR="0" marT="0" marB="0"/>
                </a:tc>
                <a:tc>
                  <a:txBody>
                    <a:bodyPr/>
                    <a:lstStyle/>
                    <a:p>
                      <a:pPr marL="189865" algn="ctr">
                        <a:lnSpc>
                          <a:spcPts val="3065"/>
                        </a:lnSpc>
                        <a:spcAft>
                          <a:spcPts val="0"/>
                        </a:spcAft>
                      </a:pPr>
                      <a:r>
                        <a:rPr lang="id-ID" sz="1800" dirty="0"/>
                        <a:t>Jml</a:t>
                      </a:r>
                    </a:p>
                    <a:p>
                      <a:pPr marL="215900" algn="ctr">
                        <a:lnSpc>
                          <a:spcPts val="2555"/>
                        </a:lnSpc>
                        <a:spcAft>
                          <a:spcPts val="0"/>
                        </a:spcAft>
                      </a:pPr>
                      <a:r>
                        <a:rPr lang="id-ID" sz="1800" dirty="0"/>
                        <a:t>Std</a:t>
                      </a:r>
                      <a:endParaRPr lang="id-ID" sz="1800" dirty="0">
                        <a:solidFill>
                          <a:schemeClr val="tx1"/>
                        </a:solidFill>
                        <a:latin typeface="Calibri"/>
                        <a:ea typeface="Times New Roman"/>
                        <a:cs typeface="Times New Roman"/>
                      </a:endParaRPr>
                    </a:p>
                  </a:txBody>
                  <a:tcPr marL="0" marR="0" marT="0" marB="0"/>
                </a:tc>
                <a:tc>
                  <a:txBody>
                    <a:bodyPr/>
                    <a:lstStyle/>
                    <a:p>
                      <a:pPr marL="316865" marR="312420" algn="ctr">
                        <a:lnSpc>
                          <a:spcPts val="3065"/>
                        </a:lnSpc>
                        <a:spcAft>
                          <a:spcPts val="0"/>
                        </a:spcAft>
                      </a:pPr>
                      <a:r>
                        <a:rPr lang="id-ID" sz="1800" dirty="0"/>
                        <a:t>Jml</a:t>
                      </a:r>
                    </a:p>
                    <a:p>
                      <a:pPr marL="415925" marR="411480" algn="ctr">
                        <a:lnSpc>
                          <a:spcPts val="2555"/>
                        </a:lnSpc>
                        <a:spcAft>
                          <a:spcPts val="0"/>
                        </a:spcAft>
                      </a:pPr>
                      <a:r>
                        <a:rPr lang="id-ID" sz="1800" spc="-5" dirty="0"/>
                        <a:t>EP</a:t>
                      </a:r>
                      <a:endParaRPr lang="id-ID" sz="1800" dirty="0">
                        <a:solidFill>
                          <a:schemeClr val="tx1"/>
                        </a:solidFill>
                        <a:latin typeface="Calibri"/>
                        <a:ea typeface="Times New Roman"/>
                        <a:cs typeface="Times New Roman"/>
                      </a:endParaRPr>
                    </a:p>
                  </a:txBody>
                  <a:tcPr marL="0" marR="0" marT="0" marB="0"/>
                </a:tc>
              </a:tr>
              <a:tr h="276879">
                <a:tc>
                  <a:txBody>
                    <a:bodyPr/>
                    <a:lstStyle/>
                    <a:p>
                      <a:pPr marL="287655" marR="293370" algn="ctr">
                        <a:lnSpc>
                          <a:spcPts val="2295"/>
                        </a:lnSpc>
                        <a:spcAft>
                          <a:spcPts val="0"/>
                        </a:spcAft>
                      </a:pPr>
                      <a:r>
                        <a:rPr lang="id-ID" sz="1800"/>
                        <a:t>1</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30"/>
                        </a:lnSpc>
                        <a:spcBef>
                          <a:spcPts val="65"/>
                        </a:spcBef>
                        <a:spcAft>
                          <a:spcPts val="0"/>
                        </a:spcAft>
                      </a:pPr>
                      <a:r>
                        <a:rPr lang="id-ID" sz="1800"/>
                        <a:t>S</a:t>
                      </a:r>
                      <a:r>
                        <a:rPr lang="id-ID" sz="1800" spc="-5"/>
                        <a:t>a</a:t>
                      </a:r>
                      <a:r>
                        <a:rPr lang="id-ID" sz="1800"/>
                        <a:t>sa</a:t>
                      </a:r>
                      <a:r>
                        <a:rPr lang="id-ID" sz="1800" spc="-5"/>
                        <a:t>r</a:t>
                      </a:r>
                      <a:r>
                        <a:rPr lang="id-ID" sz="1800"/>
                        <a:t>an Keselamatan</a:t>
                      </a:r>
                      <a:r>
                        <a:rPr lang="id-ID" sz="1800" spc="-20"/>
                        <a:t> </a:t>
                      </a:r>
                      <a:r>
                        <a:rPr lang="id-ID" sz="1800"/>
                        <a:t>P</a:t>
                      </a:r>
                      <a:r>
                        <a:rPr lang="id-ID" sz="1800" spc="-5"/>
                        <a:t>a</a:t>
                      </a:r>
                      <a:r>
                        <a:rPr lang="id-ID" sz="1800"/>
                        <a:t>sien</a:t>
                      </a:r>
                      <a:r>
                        <a:rPr lang="id-ID" sz="1800" spc="-15"/>
                        <a:t> </a:t>
                      </a:r>
                      <a:r>
                        <a:rPr lang="id-ID" sz="1800"/>
                        <a:t>(SKP)</a:t>
                      </a:r>
                      <a:endParaRPr lang="id-ID" sz="1800">
                        <a:solidFill>
                          <a:schemeClr val="bg1"/>
                        </a:solidFill>
                        <a:latin typeface="Calibri"/>
                        <a:ea typeface="Times New Roman"/>
                        <a:cs typeface="Times New Roman"/>
                      </a:endParaRPr>
                    </a:p>
                  </a:txBody>
                  <a:tcPr marL="0" marR="0" marT="0" marB="0"/>
                </a:tc>
                <a:tc>
                  <a:txBody>
                    <a:bodyPr/>
                    <a:lstStyle/>
                    <a:p>
                      <a:pPr marL="333375" marR="333375" algn="ctr">
                        <a:lnSpc>
                          <a:spcPts val="2295"/>
                        </a:lnSpc>
                        <a:spcAft>
                          <a:spcPts val="0"/>
                        </a:spcAft>
                      </a:pPr>
                      <a:r>
                        <a:rPr lang="id-ID" sz="1800" spc="5"/>
                        <a:t>10</a:t>
                      </a:r>
                      <a:endParaRPr lang="id-ID" sz="1800">
                        <a:solidFill>
                          <a:schemeClr val="bg1"/>
                        </a:solidFill>
                        <a:latin typeface="Calibri"/>
                        <a:ea typeface="Times New Roman"/>
                        <a:cs typeface="Times New Roman"/>
                      </a:endParaRPr>
                    </a:p>
                  </a:txBody>
                  <a:tcPr marL="0" marR="0" marT="0" marB="0"/>
                </a:tc>
                <a:tc>
                  <a:txBody>
                    <a:bodyPr/>
                    <a:lstStyle/>
                    <a:p>
                      <a:pPr marL="509270" marR="504825" algn="ctr">
                        <a:lnSpc>
                          <a:spcPts val="2295"/>
                        </a:lnSpc>
                        <a:spcAft>
                          <a:spcPts val="0"/>
                        </a:spcAft>
                      </a:pPr>
                      <a:r>
                        <a:rPr lang="id-ID" sz="1800" spc="5"/>
                        <a:t>36</a:t>
                      </a:r>
                      <a:endParaRPr lang="id-ID" sz="1800">
                        <a:solidFill>
                          <a:schemeClr val="bg1"/>
                        </a:solidFill>
                        <a:latin typeface="Calibri"/>
                        <a:ea typeface="Times New Roman"/>
                        <a:cs typeface="Times New Roman"/>
                      </a:endParaRPr>
                    </a:p>
                  </a:txBody>
                  <a:tcPr marL="0" marR="0" marT="0" marB="0"/>
                </a:tc>
              </a:tr>
              <a:tr h="276879">
                <a:tc>
                  <a:txBody>
                    <a:bodyPr/>
                    <a:lstStyle/>
                    <a:p>
                      <a:pPr marL="287655" marR="293370" algn="ctr">
                        <a:lnSpc>
                          <a:spcPts val="2295"/>
                        </a:lnSpc>
                        <a:spcAft>
                          <a:spcPts val="0"/>
                        </a:spcAft>
                      </a:pPr>
                      <a:r>
                        <a:rPr lang="id-ID" sz="1800"/>
                        <a:t>2</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30"/>
                        </a:lnSpc>
                        <a:spcBef>
                          <a:spcPts val="65"/>
                        </a:spcBef>
                        <a:spcAft>
                          <a:spcPts val="0"/>
                        </a:spcAft>
                      </a:pPr>
                      <a:r>
                        <a:rPr lang="id-ID" sz="1800"/>
                        <a:t>Akses</a:t>
                      </a:r>
                      <a:r>
                        <a:rPr lang="id-ID" sz="1800" spc="-5"/>
                        <a:t> </a:t>
                      </a:r>
                      <a:r>
                        <a:rPr lang="id-ID" sz="1800"/>
                        <a:t>ke</a:t>
                      </a:r>
                      <a:r>
                        <a:rPr lang="id-ID" sz="1800" spc="-15"/>
                        <a:t> </a:t>
                      </a:r>
                      <a:r>
                        <a:rPr lang="id-ID" sz="1800"/>
                        <a:t>Ru</a:t>
                      </a:r>
                      <a:r>
                        <a:rPr lang="id-ID" sz="1800" spc="5"/>
                        <a:t>m</a:t>
                      </a:r>
                      <a:r>
                        <a:rPr lang="id-ID" sz="1800"/>
                        <a:t>ah</a:t>
                      </a:r>
                      <a:r>
                        <a:rPr lang="id-ID" sz="1800" spc="-20"/>
                        <a:t> </a:t>
                      </a:r>
                      <a:r>
                        <a:rPr lang="id-ID" sz="1800"/>
                        <a:t>S</a:t>
                      </a:r>
                      <a:r>
                        <a:rPr lang="id-ID" sz="1800" spc="-5"/>
                        <a:t>a</a:t>
                      </a:r>
                      <a:r>
                        <a:rPr lang="id-ID" sz="1800"/>
                        <a:t>kit &amp;</a:t>
                      </a:r>
                      <a:r>
                        <a:rPr lang="id-ID" sz="1800" spc="-10"/>
                        <a:t> </a:t>
                      </a:r>
                      <a:r>
                        <a:rPr lang="id-ID" sz="1800"/>
                        <a:t>Ko</a:t>
                      </a:r>
                      <a:r>
                        <a:rPr lang="id-ID" sz="1800" spc="10"/>
                        <a:t>n</a:t>
                      </a:r>
                      <a:r>
                        <a:rPr lang="id-ID" sz="1800"/>
                        <a:t>ti</a:t>
                      </a:r>
                      <a:r>
                        <a:rPr lang="id-ID" sz="1800" spc="5"/>
                        <a:t>n</a:t>
                      </a:r>
                      <a:r>
                        <a:rPr lang="id-ID" sz="1800"/>
                        <a:t>u</a:t>
                      </a:r>
                      <a:r>
                        <a:rPr lang="id-ID" sz="1800" spc="-10"/>
                        <a:t>i</a:t>
                      </a:r>
                      <a:r>
                        <a:rPr lang="id-ID" sz="1800"/>
                        <a:t>tas</a:t>
                      </a:r>
                      <a:r>
                        <a:rPr lang="id-ID" sz="1800" spc="-35"/>
                        <a:t> </a:t>
                      </a:r>
                      <a:r>
                        <a:rPr lang="id-ID" sz="1800"/>
                        <a:t>P</a:t>
                      </a:r>
                      <a:r>
                        <a:rPr lang="id-ID" sz="1800" spc="-5"/>
                        <a:t>e</a:t>
                      </a:r>
                      <a:r>
                        <a:rPr lang="id-ID" sz="1800"/>
                        <a:t>lay</a:t>
                      </a:r>
                      <a:r>
                        <a:rPr lang="id-ID" sz="1800" spc="-5"/>
                        <a:t>a</a:t>
                      </a:r>
                      <a:r>
                        <a:rPr lang="id-ID" sz="1800"/>
                        <a:t>nan</a:t>
                      </a:r>
                      <a:r>
                        <a:rPr lang="id-ID" sz="1800" spc="-20"/>
                        <a:t> </a:t>
                      </a:r>
                      <a:r>
                        <a:rPr lang="id-ID" sz="1800"/>
                        <a:t>(</a:t>
                      </a:r>
                      <a:r>
                        <a:rPr lang="id-ID" sz="1800" spc="5"/>
                        <a:t>A</a:t>
                      </a:r>
                      <a:r>
                        <a:rPr lang="id-ID" sz="1800"/>
                        <a:t>RK)</a:t>
                      </a:r>
                      <a:endParaRPr lang="id-ID" sz="1800">
                        <a:solidFill>
                          <a:schemeClr val="bg1"/>
                        </a:solidFill>
                        <a:latin typeface="Calibri"/>
                        <a:ea typeface="Times New Roman"/>
                        <a:cs typeface="Times New Roman"/>
                      </a:endParaRPr>
                    </a:p>
                  </a:txBody>
                  <a:tcPr marL="0" marR="0" marT="0" marB="0"/>
                </a:tc>
                <a:tc>
                  <a:txBody>
                    <a:bodyPr/>
                    <a:lstStyle/>
                    <a:p>
                      <a:pPr marL="333375" marR="333375" algn="ctr">
                        <a:lnSpc>
                          <a:spcPts val="2295"/>
                        </a:lnSpc>
                        <a:spcAft>
                          <a:spcPts val="0"/>
                        </a:spcAft>
                      </a:pPr>
                      <a:r>
                        <a:rPr lang="id-ID" sz="1800" spc="5"/>
                        <a:t>23</a:t>
                      </a:r>
                      <a:endParaRPr lang="id-ID" sz="1800">
                        <a:solidFill>
                          <a:schemeClr val="bg1"/>
                        </a:solidFill>
                        <a:latin typeface="Calibri"/>
                        <a:ea typeface="Times New Roman"/>
                        <a:cs typeface="Times New Roman"/>
                      </a:endParaRPr>
                    </a:p>
                  </a:txBody>
                  <a:tcPr marL="0" marR="0" marT="0" marB="0"/>
                </a:tc>
                <a:tc>
                  <a:txBody>
                    <a:bodyPr/>
                    <a:lstStyle/>
                    <a:p>
                      <a:pPr marL="445770" marR="439420" algn="ctr">
                        <a:lnSpc>
                          <a:spcPts val="2295"/>
                        </a:lnSpc>
                        <a:spcAft>
                          <a:spcPts val="0"/>
                        </a:spcAft>
                      </a:pPr>
                      <a:r>
                        <a:rPr lang="id-ID" sz="1800" spc="5"/>
                        <a:t>10</a:t>
                      </a:r>
                      <a:r>
                        <a:rPr lang="id-ID" sz="1800"/>
                        <a:t>0</a:t>
                      </a:r>
                      <a:endParaRPr lang="id-ID" sz="1800">
                        <a:solidFill>
                          <a:schemeClr val="bg1"/>
                        </a:solidFill>
                        <a:latin typeface="Calibri"/>
                        <a:ea typeface="Times New Roman"/>
                        <a:cs typeface="Times New Roman"/>
                      </a:endParaRPr>
                    </a:p>
                  </a:txBody>
                  <a:tcPr marL="0" marR="0" marT="0" marB="0"/>
                </a:tc>
              </a:tr>
              <a:tr h="276879">
                <a:tc>
                  <a:txBody>
                    <a:bodyPr/>
                    <a:lstStyle/>
                    <a:p>
                      <a:pPr marL="287655" marR="293370" algn="ctr">
                        <a:lnSpc>
                          <a:spcPts val="2295"/>
                        </a:lnSpc>
                        <a:spcAft>
                          <a:spcPts val="0"/>
                        </a:spcAft>
                      </a:pPr>
                      <a:r>
                        <a:rPr lang="id-ID" sz="1800"/>
                        <a:t>3</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25"/>
                        </a:lnSpc>
                        <a:spcBef>
                          <a:spcPts val="65"/>
                        </a:spcBef>
                        <a:spcAft>
                          <a:spcPts val="0"/>
                        </a:spcAft>
                      </a:pPr>
                      <a:r>
                        <a:rPr lang="id-ID" sz="1800"/>
                        <a:t>Hak</a:t>
                      </a:r>
                      <a:r>
                        <a:rPr lang="id-ID" sz="1800" spc="-5"/>
                        <a:t> </a:t>
                      </a:r>
                      <a:r>
                        <a:rPr lang="id-ID" sz="1800"/>
                        <a:t>P</a:t>
                      </a:r>
                      <a:r>
                        <a:rPr lang="id-ID" sz="1800" spc="-10"/>
                        <a:t>a</a:t>
                      </a:r>
                      <a:r>
                        <a:rPr lang="id-ID" sz="1800"/>
                        <a:t>si</a:t>
                      </a:r>
                      <a:r>
                        <a:rPr lang="id-ID" sz="1800" spc="-10"/>
                        <a:t>e</a:t>
                      </a:r>
                      <a:r>
                        <a:rPr lang="id-ID" sz="1800"/>
                        <a:t>n</a:t>
                      </a:r>
                      <a:r>
                        <a:rPr lang="id-ID" sz="1800" spc="-10"/>
                        <a:t> </a:t>
                      </a:r>
                      <a:r>
                        <a:rPr lang="id-ID" sz="1800"/>
                        <a:t>&amp;</a:t>
                      </a:r>
                      <a:r>
                        <a:rPr lang="id-ID" sz="1800" spc="-10"/>
                        <a:t> </a:t>
                      </a:r>
                      <a:r>
                        <a:rPr lang="id-ID" sz="1800"/>
                        <a:t>Kelua</a:t>
                      </a:r>
                      <a:r>
                        <a:rPr lang="id-ID" sz="1800" spc="-10"/>
                        <a:t>r</a:t>
                      </a:r>
                      <a:r>
                        <a:rPr lang="id-ID" sz="1800"/>
                        <a:t>ga</a:t>
                      </a:r>
                      <a:r>
                        <a:rPr lang="id-ID" sz="1800" spc="-25"/>
                        <a:t> </a:t>
                      </a:r>
                      <a:r>
                        <a:rPr lang="id-ID" sz="1800"/>
                        <a:t>(HPK)</a:t>
                      </a:r>
                      <a:endParaRPr lang="id-ID" sz="1800">
                        <a:solidFill>
                          <a:schemeClr val="bg1"/>
                        </a:solidFill>
                        <a:latin typeface="Calibri"/>
                        <a:ea typeface="Times New Roman"/>
                        <a:cs typeface="Times New Roman"/>
                      </a:endParaRPr>
                    </a:p>
                  </a:txBody>
                  <a:tcPr marL="0" marR="0" marT="0" marB="0"/>
                </a:tc>
                <a:tc>
                  <a:txBody>
                    <a:bodyPr/>
                    <a:lstStyle/>
                    <a:p>
                      <a:pPr marL="333375" marR="333375" algn="ctr">
                        <a:lnSpc>
                          <a:spcPts val="2295"/>
                        </a:lnSpc>
                        <a:spcAft>
                          <a:spcPts val="0"/>
                        </a:spcAft>
                      </a:pPr>
                      <a:r>
                        <a:rPr lang="id-ID" sz="1800" spc="5"/>
                        <a:t>27</a:t>
                      </a:r>
                      <a:endParaRPr lang="id-ID" sz="1800">
                        <a:solidFill>
                          <a:schemeClr val="bg1"/>
                        </a:solidFill>
                        <a:latin typeface="Calibri"/>
                        <a:ea typeface="Times New Roman"/>
                        <a:cs typeface="Times New Roman"/>
                      </a:endParaRPr>
                    </a:p>
                  </a:txBody>
                  <a:tcPr marL="0" marR="0" marT="0" marB="0"/>
                </a:tc>
                <a:tc>
                  <a:txBody>
                    <a:bodyPr/>
                    <a:lstStyle/>
                    <a:p>
                      <a:pPr marL="445770" marR="439420" algn="ctr">
                        <a:lnSpc>
                          <a:spcPts val="2295"/>
                        </a:lnSpc>
                        <a:spcAft>
                          <a:spcPts val="0"/>
                        </a:spcAft>
                      </a:pPr>
                      <a:r>
                        <a:rPr lang="id-ID" sz="1800" spc="5"/>
                        <a:t>100</a:t>
                      </a:r>
                      <a:endParaRPr lang="id-ID" sz="1800">
                        <a:solidFill>
                          <a:schemeClr val="bg1"/>
                        </a:solidFill>
                        <a:latin typeface="Calibri"/>
                        <a:ea typeface="Times New Roman"/>
                        <a:cs typeface="Times New Roman"/>
                      </a:endParaRPr>
                    </a:p>
                  </a:txBody>
                  <a:tcPr marL="0" marR="0" marT="0" marB="0"/>
                </a:tc>
              </a:tr>
              <a:tr h="276879">
                <a:tc>
                  <a:txBody>
                    <a:bodyPr/>
                    <a:lstStyle/>
                    <a:p>
                      <a:pPr marL="287655" marR="293370" algn="ctr">
                        <a:lnSpc>
                          <a:spcPts val="2295"/>
                        </a:lnSpc>
                        <a:spcAft>
                          <a:spcPts val="0"/>
                        </a:spcAft>
                      </a:pPr>
                      <a:r>
                        <a:rPr lang="id-ID" sz="1800"/>
                        <a:t>4</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30"/>
                        </a:lnSpc>
                        <a:spcBef>
                          <a:spcPts val="65"/>
                        </a:spcBef>
                        <a:spcAft>
                          <a:spcPts val="0"/>
                        </a:spcAft>
                      </a:pPr>
                      <a:r>
                        <a:rPr lang="id-ID" sz="1800"/>
                        <a:t>Asesmen</a:t>
                      </a:r>
                      <a:r>
                        <a:rPr lang="id-ID" sz="1800" spc="-10"/>
                        <a:t> </a:t>
                      </a:r>
                      <a:r>
                        <a:rPr lang="id-ID" sz="1800"/>
                        <a:t>P</a:t>
                      </a:r>
                      <a:r>
                        <a:rPr lang="id-ID" sz="1800" spc="-5"/>
                        <a:t>a</a:t>
                      </a:r>
                      <a:r>
                        <a:rPr lang="id-ID" sz="1800"/>
                        <a:t>sien</a:t>
                      </a:r>
                      <a:r>
                        <a:rPr lang="id-ID" sz="1800" spc="-15"/>
                        <a:t> </a:t>
                      </a:r>
                      <a:r>
                        <a:rPr lang="id-ID" sz="1800"/>
                        <a:t>(</a:t>
                      </a:r>
                      <a:r>
                        <a:rPr lang="id-ID" sz="1800" spc="5"/>
                        <a:t>A</a:t>
                      </a:r>
                      <a:r>
                        <a:rPr lang="id-ID" sz="1800"/>
                        <a:t>P)</a:t>
                      </a:r>
                      <a:endParaRPr lang="id-ID" sz="1800">
                        <a:solidFill>
                          <a:schemeClr val="bg1"/>
                        </a:solidFill>
                        <a:latin typeface="Calibri"/>
                        <a:ea typeface="Times New Roman"/>
                        <a:cs typeface="Times New Roman"/>
                      </a:endParaRPr>
                    </a:p>
                  </a:txBody>
                  <a:tcPr marL="0" marR="0" marT="0" marB="0"/>
                </a:tc>
                <a:tc>
                  <a:txBody>
                    <a:bodyPr/>
                    <a:lstStyle/>
                    <a:p>
                      <a:pPr marL="333375" marR="333375" algn="ctr">
                        <a:lnSpc>
                          <a:spcPts val="2295"/>
                        </a:lnSpc>
                        <a:spcAft>
                          <a:spcPts val="0"/>
                        </a:spcAft>
                      </a:pPr>
                      <a:r>
                        <a:rPr lang="id-ID" sz="1800" spc="5"/>
                        <a:t>39</a:t>
                      </a:r>
                      <a:endParaRPr lang="id-ID" sz="1800">
                        <a:solidFill>
                          <a:schemeClr val="bg1"/>
                        </a:solidFill>
                        <a:latin typeface="Calibri"/>
                        <a:ea typeface="Times New Roman"/>
                        <a:cs typeface="Times New Roman"/>
                      </a:endParaRPr>
                    </a:p>
                  </a:txBody>
                  <a:tcPr marL="0" marR="0" marT="0" marB="0"/>
                </a:tc>
                <a:tc>
                  <a:txBody>
                    <a:bodyPr/>
                    <a:lstStyle/>
                    <a:p>
                      <a:pPr marL="445770" marR="439420" algn="ctr">
                        <a:lnSpc>
                          <a:spcPts val="2295"/>
                        </a:lnSpc>
                        <a:spcAft>
                          <a:spcPts val="0"/>
                        </a:spcAft>
                      </a:pPr>
                      <a:r>
                        <a:rPr lang="id-ID" sz="1800" spc="5"/>
                        <a:t>16</a:t>
                      </a:r>
                      <a:r>
                        <a:rPr lang="id-ID" sz="1800"/>
                        <a:t>3</a:t>
                      </a:r>
                      <a:endParaRPr lang="id-ID" sz="1800">
                        <a:solidFill>
                          <a:schemeClr val="bg1"/>
                        </a:solidFill>
                        <a:latin typeface="Calibri"/>
                        <a:ea typeface="Times New Roman"/>
                        <a:cs typeface="Times New Roman"/>
                      </a:endParaRPr>
                    </a:p>
                  </a:txBody>
                  <a:tcPr marL="0" marR="0" marT="0" marB="0"/>
                </a:tc>
              </a:tr>
              <a:tr h="276879">
                <a:tc>
                  <a:txBody>
                    <a:bodyPr/>
                    <a:lstStyle/>
                    <a:p>
                      <a:pPr marL="287655" marR="293370" algn="ctr">
                        <a:lnSpc>
                          <a:spcPts val="2295"/>
                        </a:lnSpc>
                        <a:spcAft>
                          <a:spcPts val="0"/>
                        </a:spcAft>
                      </a:pPr>
                      <a:r>
                        <a:rPr lang="id-ID" sz="1800"/>
                        <a:t>5</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25"/>
                        </a:lnSpc>
                        <a:spcBef>
                          <a:spcPts val="65"/>
                        </a:spcBef>
                        <a:spcAft>
                          <a:spcPts val="0"/>
                        </a:spcAft>
                      </a:pPr>
                      <a:r>
                        <a:rPr lang="id-ID" sz="1800"/>
                        <a:t>P</a:t>
                      </a:r>
                      <a:r>
                        <a:rPr lang="id-ID" sz="1800" spc="-5"/>
                        <a:t>e</a:t>
                      </a:r>
                      <a:r>
                        <a:rPr lang="id-ID" sz="1800"/>
                        <a:t>lay</a:t>
                      </a:r>
                      <a:r>
                        <a:rPr lang="id-ID" sz="1800" spc="-5"/>
                        <a:t>a</a:t>
                      </a:r>
                      <a:r>
                        <a:rPr lang="id-ID" sz="1800"/>
                        <a:t>nan</a:t>
                      </a:r>
                      <a:r>
                        <a:rPr lang="id-ID" sz="1800" spc="-5"/>
                        <a:t> </a:t>
                      </a:r>
                      <a:r>
                        <a:rPr lang="id-ID" sz="1800"/>
                        <a:t>&amp;</a:t>
                      </a:r>
                      <a:r>
                        <a:rPr lang="id-ID" sz="1800" spc="-70"/>
                        <a:t> </a:t>
                      </a:r>
                      <a:r>
                        <a:rPr lang="id-ID" sz="1800"/>
                        <a:t>Asu</a:t>
                      </a:r>
                      <a:r>
                        <a:rPr lang="id-ID" sz="1800" spc="5"/>
                        <a:t>h</a:t>
                      </a:r>
                      <a:r>
                        <a:rPr lang="id-ID" sz="1800"/>
                        <a:t>an</a:t>
                      </a:r>
                      <a:r>
                        <a:rPr lang="id-ID" sz="1800" spc="-20"/>
                        <a:t> </a:t>
                      </a:r>
                      <a:r>
                        <a:rPr lang="id-ID" sz="1800"/>
                        <a:t>P</a:t>
                      </a:r>
                      <a:r>
                        <a:rPr lang="id-ID" sz="1800" spc="-5"/>
                        <a:t>a</a:t>
                      </a:r>
                      <a:r>
                        <a:rPr lang="id-ID" sz="1800"/>
                        <a:t>sien</a:t>
                      </a:r>
                      <a:r>
                        <a:rPr lang="id-ID" sz="1800" spc="-15"/>
                        <a:t> </a:t>
                      </a:r>
                      <a:r>
                        <a:rPr lang="id-ID" sz="1800"/>
                        <a:t>(</a:t>
                      </a:r>
                      <a:r>
                        <a:rPr lang="id-ID" sz="1800" spc="-120"/>
                        <a:t>P</a:t>
                      </a:r>
                      <a:r>
                        <a:rPr lang="id-ID" sz="1800"/>
                        <a:t>AP)</a:t>
                      </a:r>
                      <a:endParaRPr lang="id-ID" sz="1800">
                        <a:solidFill>
                          <a:schemeClr val="bg1"/>
                        </a:solidFill>
                        <a:latin typeface="Calibri"/>
                        <a:ea typeface="Times New Roman"/>
                        <a:cs typeface="Times New Roman"/>
                      </a:endParaRPr>
                    </a:p>
                  </a:txBody>
                  <a:tcPr marL="0" marR="0" marT="0" marB="0"/>
                </a:tc>
                <a:tc>
                  <a:txBody>
                    <a:bodyPr/>
                    <a:lstStyle/>
                    <a:p>
                      <a:pPr marL="333375" marR="333375" algn="ctr">
                        <a:lnSpc>
                          <a:spcPts val="2295"/>
                        </a:lnSpc>
                        <a:spcAft>
                          <a:spcPts val="0"/>
                        </a:spcAft>
                      </a:pPr>
                      <a:r>
                        <a:rPr lang="id-ID" sz="1800" spc="5"/>
                        <a:t>21</a:t>
                      </a:r>
                      <a:endParaRPr lang="id-ID" sz="1800">
                        <a:solidFill>
                          <a:schemeClr val="bg1"/>
                        </a:solidFill>
                        <a:latin typeface="Calibri"/>
                        <a:ea typeface="Times New Roman"/>
                        <a:cs typeface="Times New Roman"/>
                      </a:endParaRPr>
                    </a:p>
                  </a:txBody>
                  <a:tcPr marL="0" marR="0" marT="0" marB="0"/>
                </a:tc>
                <a:tc>
                  <a:txBody>
                    <a:bodyPr/>
                    <a:lstStyle/>
                    <a:p>
                      <a:pPr marL="509270" marR="504825" algn="ctr">
                        <a:lnSpc>
                          <a:spcPts val="2295"/>
                        </a:lnSpc>
                        <a:spcAft>
                          <a:spcPts val="0"/>
                        </a:spcAft>
                      </a:pPr>
                      <a:r>
                        <a:rPr lang="id-ID" sz="1800" spc="5"/>
                        <a:t>81</a:t>
                      </a:r>
                      <a:endParaRPr lang="id-ID" sz="1800">
                        <a:solidFill>
                          <a:schemeClr val="bg1"/>
                        </a:solidFill>
                        <a:latin typeface="Calibri"/>
                        <a:ea typeface="Times New Roman"/>
                        <a:cs typeface="Times New Roman"/>
                      </a:endParaRPr>
                    </a:p>
                  </a:txBody>
                  <a:tcPr marL="0" marR="0" marT="0" marB="0"/>
                </a:tc>
              </a:tr>
              <a:tr h="276879">
                <a:tc>
                  <a:txBody>
                    <a:bodyPr/>
                    <a:lstStyle/>
                    <a:p>
                      <a:pPr marL="287655" marR="293370" algn="ctr">
                        <a:lnSpc>
                          <a:spcPts val="2295"/>
                        </a:lnSpc>
                        <a:spcAft>
                          <a:spcPts val="0"/>
                        </a:spcAft>
                      </a:pPr>
                      <a:r>
                        <a:rPr lang="id-ID" sz="1800"/>
                        <a:t>6</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25"/>
                        </a:lnSpc>
                        <a:spcBef>
                          <a:spcPts val="65"/>
                        </a:spcBef>
                        <a:spcAft>
                          <a:spcPts val="0"/>
                        </a:spcAft>
                      </a:pPr>
                      <a:r>
                        <a:rPr lang="id-ID" sz="1800"/>
                        <a:t>P</a:t>
                      </a:r>
                      <a:r>
                        <a:rPr lang="id-ID" sz="1800" spc="-5"/>
                        <a:t>e</a:t>
                      </a:r>
                      <a:r>
                        <a:rPr lang="id-ID" sz="1800"/>
                        <a:t>lay</a:t>
                      </a:r>
                      <a:r>
                        <a:rPr lang="id-ID" sz="1800" spc="-5"/>
                        <a:t>a</a:t>
                      </a:r>
                      <a:r>
                        <a:rPr lang="id-ID" sz="1800"/>
                        <a:t>nan</a:t>
                      </a:r>
                      <a:r>
                        <a:rPr lang="id-ID" sz="1800" spc="-65"/>
                        <a:t> </a:t>
                      </a:r>
                      <a:r>
                        <a:rPr lang="id-ID" sz="1800"/>
                        <a:t>Anes</a:t>
                      </a:r>
                      <a:r>
                        <a:rPr lang="id-ID" sz="1800" spc="5"/>
                        <a:t>t</a:t>
                      </a:r>
                      <a:r>
                        <a:rPr lang="id-ID" sz="1800"/>
                        <a:t>esi</a:t>
                      </a:r>
                      <a:r>
                        <a:rPr lang="id-ID" sz="1800" spc="-30"/>
                        <a:t> </a:t>
                      </a:r>
                      <a:r>
                        <a:rPr lang="id-ID" sz="1800"/>
                        <a:t>&amp;</a:t>
                      </a:r>
                      <a:r>
                        <a:rPr lang="id-ID" sz="1800" spc="-10"/>
                        <a:t> </a:t>
                      </a:r>
                      <a:r>
                        <a:rPr lang="id-ID" sz="1800"/>
                        <a:t>Bedah</a:t>
                      </a:r>
                      <a:r>
                        <a:rPr lang="id-ID" sz="1800" spc="-5"/>
                        <a:t> </a:t>
                      </a:r>
                      <a:r>
                        <a:rPr lang="id-ID" sz="1800"/>
                        <a:t>(</a:t>
                      </a:r>
                      <a:r>
                        <a:rPr lang="id-ID" sz="1800" spc="-120"/>
                        <a:t>P</a:t>
                      </a:r>
                      <a:r>
                        <a:rPr lang="id-ID" sz="1800"/>
                        <a:t>AB)</a:t>
                      </a:r>
                      <a:endParaRPr lang="id-ID" sz="1800">
                        <a:solidFill>
                          <a:schemeClr val="bg1"/>
                        </a:solidFill>
                        <a:latin typeface="Calibri"/>
                        <a:ea typeface="Times New Roman"/>
                        <a:cs typeface="Times New Roman"/>
                      </a:endParaRPr>
                    </a:p>
                  </a:txBody>
                  <a:tcPr marL="0" marR="0" marT="0" marB="0"/>
                </a:tc>
                <a:tc>
                  <a:txBody>
                    <a:bodyPr/>
                    <a:lstStyle/>
                    <a:p>
                      <a:pPr marL="333375" marR="333375" algn="ctr">
                        <a:lnSpc>
                          <a:spcPts val="2295"/>
                        </a:lnSpc>
                        <a:spcAft>
                          <a:spcPts val="0"/>
                        </a:spcAft>
                      </a:pPr>
                      <a:r>
                        <a:rPr lang="id-ID" sz="1800" spc="5"/>
                        <a:t>20</a:t>
                      </a:r>
                      <a:endParaRPr lang="id-ID" sz="1800">
                        <a:solidFill>
                          <a:schemeClr val="bg1"/>
                        </a:solidFill>
                        <a:latin typeface="Calibri"/>
                        <a:ea typeface="Times New Roman"/>
                        <a:cs typeface="Times New Roman"/>
                      </a:endParaRPr>
                    </a:p>
                  </a:txBody>
                  <a:tcPr marL="0" marR="0" marT="0" marB="0"/>
                </a:tc>
                <a:tc>
                  <a:txBody>
                    <a:bodyPr/>
                    <a:lstStyle/>
                    <a:p>
                      <a:pPr marL="509270" marR="505460" algn="ctr">
                        <a:lnSpc>
                          <a:spcPts val="2295"/>
                        </a:lnSpc>
                        <a:spcAft>
                          <a:spcPts val="0"/>
                        </a:spcAft>
                      </a:pPr>
                      <a:r>
                        <a:rPr lang="id-ID" sz="1800" spc="5"/>
                        <a:t>7</a:t>
                      </a:r>
                      <a:r>
                        <a:rPr lang="id-ID" sz="1800"/>
                        <a:t>1</a:t>
                      </a:r>
                      <a:endParaRPr lang="id-ID" sz="1800">
                        <a:solidFill>
                          <a:schemeClr val="bg1"/>
                        </a:solidFill>
                        <a:latin typeface="Calibri"/>
                        <a:ea typeface="Times New Roman"/>
                        <a:cs typeface="Times New Roman"/>
                      </a:endParaRPr>
                    </a:p>
                  </a:txBody>
                  <a:tcPr marL="0" marR="0" marT="0" marB="0"/>
                </a:tc>
              </a:tr>
              <a:tr h="276879">
                <a:tc>
                  <a:txBody>
                    <a:bodyPr/>
                    <a:lstStyle/>
                    <a:p>
                      <a:pPr marL="287655" marR="293370" algn="ctr">
                        <a:lnSpc>
                          <a:spcPts val="2295"/>
                        </a:lnSpc>
                        <a:spcAft>
                          <a:spcPts val="0"/>
                        </a:spcAft>
                      </a:pPr>
                      <a:r>
                        <a:rPr lang="id-ID" sz="1800"/>
                        <a:t>7</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25"/>
                        </a:lnSpc>
                        <a:spcBef>
                          <a:spcPts val="70"/>
                        </a:spcBef>
                        <a:spcAft>
                          <a:spcPts val="0"/>
                        </a:spcAft>
                      </a:pPr>
                      <a:r>
                        <a:rPr lang="id-ID" sz="1800"/>
                        <a:t>P</a:t>
                      </a:r>
                      <a:r>
                        <a:rPr lang="id-ID" sz="1800" spc="-10"/>
                        <a:t>e</a:t>
                      </a:r>
                      <a:r>
                        <a:rPr lang="id-ID" sz="1800"/>
                        <a:t>la</a:t>
                      </a:r>
                      <a:r>
                        <a:rPr lang="id-ID" sz="1800" spc="-10"/>
                        <a:t>y</a:t>
                      </a:r>
                      <a:r>
                        <a:rPr lang="id-ID" sz="1800"/>
                        <a:t>anan</a:t>
                      </a:r>
                      <a:r>
                        <a:rPr lang="id-ID" sz="1800" spc="-15"/>
                        <a:t> </a:t>
                      </a:r>
                      <a:r>
                        <a:rPr lang="id-ID" sz="1800"/>
                        <a:t>Kefarm</a:t>
                      </a:r>
                      <a:r>
                        <a:rPr lang="id-ID" sz="1800" spc="-5"/>
                        <a:t>a</a:t>
                      </a:r>
                      <a:r>
                        <a:rPr lang="id-ID" sz="1800"/>
                        <a:t>si</a:t>
                      </a:r>
                      <a:r>
                        <a:rPr lang="id-ID" sz="1800" spc="-10"/>
                        <a:t>a</a:t>
                      </a:r>
                      <a:r>
                        <a:rPr lang="id-ID" sz="1800"/>
                        <a:t>n</a:t>
                      </a:r>
                      <a:r>
                        <a:rPr lang="id-ID" sz="1800" spc="-20"/>
                        <a:t> </a:t>
                      </a:r>
                      <a:r>
                        <a:rPr lang="id-ID" sz="1800"/>
                        <a:t>&amp;</a:t>
                      </a:r>
                      <a:r>
                        <a:rPr lang="id-ID" sz="1800" spc="-10"/>
                        <a:t> </a:t>
                      </a:r>
                      <a:r>
                        <a:rPr lang="id-ID" sz="1800"/>
                        <a:t>P</a:t>
                      </a:r>
                      <a:r>
                        <a:rPr lang="id-ID" sz="1800" spc="-10"/>
                        <a:t>e</a:t>
                      </a:r>
                      <a:r>
                        <a:rPr lang="id-ID" sz="1800"/>
                        <a:t>ng</a:t>
                      </a:r>
                      <a:r>
                        <a:rPr lang="id-ID" sz="1800" spc="5"/>
                        <a:t>g</a:t>
                      </a:r>
                      <a:r>
                        <a:rPr lang="id-ID" sz="1800"/>
                        <a:t>unaan</a:t>
                      </a:r>
                      <a:r>
                        <a:rPr lang="id-ID" sz="1800" spc="-35"/>
                        <a:t> </a:t>
                      </a:r>
                      <a:r>
                        <a:rPr lang="id-ID" sz="1800"/>
                        <a:t>O</a:t>
                      </a:r>
                      <a:r>
                        <a:rPr lang="id-ID" sz="1800" spc="5"/>
                        <a:t>b</a:t>
                      </a:r>
                      <a:r>
                        <a:rPr lang="id-ID" sz="1800"/>
                        <a:t>at</a:t>
                      </a:r>
                      <a:r>
                        <a:rPr lang="id-ID" sz="1800" spc="-25"/>
                        <a:t> </a:t>
                      </a:r>
                      <a:r>
                        <a:rPr lang="id-ID" sz="1800"/>
                        <a:t>(PK</a:t>
                      </a:r>
                      <a:r>
                        <a:rPr lang="id-ID" sz="1800" spc="-5"/>
                        <a:t>P</a:t>
                      </a:r>
                      <a:r>
                        <a:rPr lang="id-ID" sz="1800"/>
                        <a:t>O)</a:t>
                      </a:r>
                      <a:endParaRPr lang="id-ID" sz="1800">
                        <a:solidFill>
                          <a:schemeClr val="bg1"/>
                        </a:solidFill>
                        <a:latin typeface="Calibri"/>
                        <a:ea typeface="Times New Roman"/>
                        <a:cs typeface="Times New Roman"/>
                      </a:endParaRPr>
                    </a:p>
                  </a:txBody>
                  <a:tcPr marL="0" marR="0" marT="0" marB="0"/>
                </a:tc>
                <a:tc>
                  <a:txBody>
                    <a:bodyPr/>
                    <a:lstStyle/>
                    <a:p>
                      <a:pPr marL="333375" marR="333375" algn="ctr">
                        <a:lnSpc>
                          <a:spcPts val="2295"/>
                        </a:lnSpc>
                        <a:spcAft>
                          <a:spcPts val="0"/>
                        </a:spcAft>
                      </a:pPr>
                      <a:r>
                        <a:rPr lang="id-ID" sz="1800" spc="5"/>
                        <a:t>21</a:t>
                      </a:r>
                      <a:endParaRPr lang="id-ID" sz="1800">
                        <a:solidFill>
                          <a:schemeClr val="bg1"/>
                        </a:solidFill>
                        <a:latin typeface="Calibri"/>
                        <a:ea typeface="Times New Roman"/>
                        <a:cs typeface="Times New Roman"/>
                      </a:endParaRPr>
                    </a:p>
                  </a:txBody>
                  <a:tcPr marL="0" marR="0" marT="0" marB="0"/>
                </a:tc>
                <a:tc>
                  <a:txBody>
                    <a:bodyPr/>
                    <a:lstStyle/>
                    <a:p>
                      <a:pPr marL="509270" marR="504825" algn="ctr">
                        <a:lnSpc>
                          <a:spcPts val="2295"/>
                        </a:lnSpc>
                        <a:spcAft>
                          <a:spcPts val="0"/>
                        </a:spcAft>
                      </a:pPr>
                      <a:r>
                        <a:rPr lang="id-ID" sz="1800" spc="5"/>
                        <a:t>80</a:t>
                      </a:r>
                      <a:endParaRPr lang="id-ID" sz="1800">
                        <a:solidFill>
                          <a:schemeClr val="bg1"/>
                        </a:solidFill>
                        <a:latin typeface="Calibri"/>
                        <a:ea typeface="Times New Roman"/>
                        <a:cs typeface="Times New Roman"/>
                      </a:endParaRPr>
                    </a:p>
                  </a:txBody>
                  <a:tcPr marL="0" marR="0" marT="0" marB="0"/>
                </a:tc>
              </a:tr>
              <a:tr h="276879">
                <a:tc>
                  <a:txBody>
                    <a:bodyPr/>
                    <a:lstStyle/>
                    <a:p>
                      <a:pPr marL="287655" marR="293370" algn="ctr">
                        <a:lnSpc>
                          <a:spcPts val="2295"/>
                        </a:lnSpc>
                        <a:spcAft>
                          <a:spcPts val="0"/>
                        </a:spcAft>
                      </a:pPr>
                      <a:r>
                        <a:rPr lang="id-ID" sz="1800"/>
                        <a:t>8</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25"/>
                        </a:lnSpc>
                        <a:spcBef>
                          <a:spcPts val="65"/>
                        </a:spcBef>
                        <a:spcAft>
                          <a:spcPts val="0"/>
                        </a:spcAft>
                      </a:pPr>
                      <a:r>
                        <a:rPr lang="id-ID" sz="1800"/>
                        <a:t>Manajemen</a:t>
                      </a:r>
                      <a:r>
                        <a:rPr lang="id-ID" sz="1800" spc="-35"/>
                        <a:t> </a:t>
                      </a:r>
                      <a:r>
                        <a:rPr lang="id-ID" sz="1800"/>
                        <a:t>Ko</a:t>
                      </a:r>
                      <a:r>
                        <a:rPr lang="id-ID" sz="1800" spc="5"/>
                        <a:t>m</a:t>
                      </a:r>
                      <a:r>
                        <a:rPr lang="id-ID" sz="1800"/>
                        <a:t>u</a:t>
                      </a:r>
                      <a:r>
                        <a:rPr lang="id-ID" sz="1800" spc="5"/>
                        <a:t>n</a:t>
                      </a:r>
                      <a:r>
                        <a:rPr lang="id-ID" sz="1800"/>
                        <a:t>ika</a:t>
                      </a:r>
                      <a:r>
                        <a:rPr lang="id-ID" sz="1800" spc="-5"/>
                        <a:t>s</a:t>
                      </a:r>
                      <a:r>
                        <a:rPr lang="id-ID" sz="1800"/>
                        <a:t>i</a:t>
                      </a:r>
                      <a:r>
                        <a:rPr lang="id-ID" sz="1800" spc="-35"/>
                        <a:t> </a:t>
                      </a:r>
                      <a:r>
                        <a:rPr lang="id-ID" sz="1800"/>
                        <a:t>&amp;</a:t>
                      </a:r>
                      <a:r>
                        <a:rPr lang="id-ID" sz="1800" spc="-10"/>
                        <a:t> </a:t>
                      </a:r>
                      <a:r>
                        <a:rPr lang="id-ID" sz="1800"/>
                        <a:t>Edukasi</a:t>
                      </a:r>
                      <a:r>
                        <a:rPr lang="id-ID" sz="1800" spc="-15"/>
                        <a:t> </a:t>
                      </a:r>
                      <a:r>
                        <a:rPr lang="id-ID" sz="1800"/>
                        <a:t>(MKE)</a:t>
                      </a:r>
                      <a:endParaRPr lang="id-ID" sz="1800">
                        <a:solidFill>
                          <a:schemeClr val="bg1"/>
                        </a:solidFill>
                        <a:latin typeface="Calibri"/>
                        <a:ea typeface="Times New Roman"/>
                        <a:cs typeface="Times New Roman"/>
                      </a:endParaRPr>
                    </a:p>
                  </a:txBody>
                  <a:tcPr marL="0" marR="0" marT="0" marB="0"/>
                </a:tc>
                <a:tc>
                  <a:txBody>
                    <a:bodyPr/>
                    <a:lstStyle/>
                    <a:p>
                      <a:pPr marL="333375" marR="333375" algn="ctr">
                        <a:lnSpc>
                          <a:spcPts val="2295"/>
                        </a:lnSpc>
                        <a:spcAft>
                          <a:spcPts val="0"/>
                        </a:spcAft>
                      </a:pPr>
                      <a:r>
                        <a:rPr lang="id-ID" sz="1800" spc="5"/>
                        <a:t>13</a:t>
                      </a:r>
                      <a:endParaRPr lang="id-ID" sz="1800">
                        <a:solidFill>
                          <a:schemeClr val="bg1"/>
                        </a:solidFill>
                        <a:latin typeface="Calibri"/>
                        <a:ea typeface="Times New Roman"/>
                        <a:cs typeface="Times New Roman"/>
                      </a:endParaRPr>
                    </a:p>
                  </a:txBody>
                  <a:tcPr marL="0" marR="0" marT="0" marB="0"/>
                </a:tc>
                <a:tc>
                  <a:txBody>
                    <a:bodyPr/>
                    <a:lstStyle/>
                    <a:p>
                      <a:pPr marL="509270" marR="504825" algn="ctr">
                        <a:lnSpc>
                          <a:spcPts val="2295"/>
                        </a:lnSpc>
                        <a:spcAft>
                          <a:spcPts val="0"/>
                        </a:spcAft>
                      </a:pPr>
                      <a:r>
                        <a:rPr lang="id-ID" sz="1800" spc="5"/>
                        <a:t>49</a:t>
                      </a:r>
                      <a:endParaRPr lang="id-ID" sz="1800">
                        <a:solidFill>
                          <a:schemeClr val="bg1"/>
                        </a:solidFill>
                        <a:latin typeface="Calibri"/>
                        <a:ea typeface="Times New Roman"/>
                        <a:cs typeface="Times New Roman"/>
                      </a:endParaRPr>
                    </a:p>
                  </a:txBody>
                  <a:tcPr marL="0" marR="0" marT="0" marB="0"/>
                </a:tc>
              </a:tr>
              <a:tr h="276879">
                <a:tc>
                  <a:txBody>
                    <a:bodyPr/>
                    <a:lstStyle/>
                    <a:p>
                      <a:pPr marL="287655" marR="293370" algn="ctr">
                        <a:lnSpc>
                          <a:spcPts val="2295"/>
                        </a:lnSpc>
                        <a:spcAft>
                          <a:spcPts val="0"/>
                        </a:spcAft>
                      </a:pPr>
                      <a:r>
                        <a:rPr lang="id-ID" sz="1800"/>
                        <a:t>9</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25"/>
                        </a:lnSpc>
                        <a:spcBef>
                          <a:spcPts val="70"/>
                        </a:spcBef>
                        <a:spcAft>
                          <a:spcPts val="0"/>
                        </a:spcAft>
                      </a:pPr>
                      <a:r>
                        <a:rPr lang="id-ID" sz="1800"/>
                        <a:t>P</a:t>
                      </a:r>
                      <a:r>
                        <a:rPr lang="id-ID" sz="1800" spc="-5"/>
                        <a:t>e</a:t>
                      </a:r>
                      <a:r>
                        <a:rPr lang="id-ID" sz="1800"/>
                        <a:t>ni</a:t>
                      </a:r>
                      <a:r>
                        <a:rPr lang="id-ID" sz="1800" spc="5"/>
                        <a:t>n</a:t>
                      </a:r>
                      <a:r>
                        <a:rPr lang="id-ID" sz="1800"/>
                        <a:t>gkatan</a:t>
                      </a:r>
                      <a:r>
                        <a:rPr lang="id-ID" sz="1800" spc="-30"/>
                        <a:t> </a:t>
                      </a:r>
                      <a:r>
                        <a:rPr lang="id-ID" sz="1800"/>
                        <a:t>Mu</a:t>
                      </a:r>
                      <a:r>
                        <a:rPr lang="id-ID" sz="1800" spc="5"/>
                        <a:t>t</a:t>
                      </a:r>
                      <a:r>
                        <a:rPr lang="id-ID" sz="1800"/>
                        <a:t>u</a:t>
                      </a:r>
                      <a:r>
                        <a:rPr lang="id-ID" sz="1800" spc="-20"/>
                        <a:t> </a:t>
                      </a:r>
                      <a:r>
                        <a:rPr lang="id-ID" sz="1800"/>
                        <a:t>&amp;</a:t>
                      </a:r>
                      <a:r>
                        <a:rPr lang="id-ID" sz="1800" spc="-10"/>
                        <a:t> </a:t>
                      </a:r>
                      <a:r>
                        <a:rPr lang="id-ID" sz="1800"/>
                        <a:t>Kesel</a:t>
                      </a:r>
                      <a:r>
                        <a:rPr lang="id-ID" sz="1800" spc="-5"/>
                        <a:t>a</a:t>
                      </a:r>
                      <a:r>
                        <a:rPr lang="id-ID" sz="1800"/>
                        <a:t>ma</a:t>
                      </a:r>
                      <a:r>
                        <a:rPr lang="id-ID" sz="1800" spc="5"/>
                        <a:t>t</a:t>
                      </a:r>
                      <a:r>
                        <a:rPr lang="id-ID" sz="1800"/>
                        <a:t>an</a:t>
                      </a:r>
                      <a:r>
                        <a:rPr lang="id-ID" sz="1800" spc="-20"/>
                        <a:t> </a:t>
                      </a:r>
                      <a:r>
                        <a:rPr lang="id-ID" sz="1800"/>
                        <a:t>P</a:t>
                      </a:r>
                      <a:r>
                        <a:rPr lang="id-ID" sz="1800" spc="-5"/>
                        <a:t>a</a:t>
                      </a:r>
                      <a:r>
                        <a:rPr lang="id-ID" sz="1800"/>
                        <a:t>sien</a:t>
                      </a:r>
                      <a:r>
                        <a:rPr lang="id-ID" sz="1800" spc="-15"/>
                        <a:t> </a:t>
                      </a:r>
                      <a:r>
                        <a:rPr lang="id-ID" sz="1800"/>
                        <a:t>(PMKP)</a:t>
                      </a:r>
                      <a:endParaRPr lang="id-ID" sz="1800">
                        <a:solidFill>
                          <a:schemeClr val="bg1"/>
                        </a:solidFill>
                        <a:latin typeface="Calibri"/>
                        <a:ea typeface="Times New Roman"/>
                        <a:cs typeface="Times New Roman"/>
                      </a:endParaRPr>
                    </a:p>
                  </a:txBody>
                  <a:tcPr marL="0" marR="0" marT="0" marB="0"/>
                </a:tc>
                <a:tc>
                  <a:txBody>
                    <a:bodyPr/>
                    <a:lstStyle/>
                    <a:p>
                      <a:pPr marL="333375" marR="333375" algn="ctr">
                        <a:lnSpc>
                          <a:spcPts val="2295"/>
                        </a:lnSpc>
                        <a:spcAft>
                          <a:spcPts val="0"/>
                        </a:spcAft>
                      </a:pPr>
                      <a:r>
                        <a:rPr lang="id-ID" sz="1800" spc="5"/>
                        <a:t>19</a:t>
                      </a:r>
                      <a:endParaRPr lang="id-ID" sz="1800">
                        <a:solidFill>
                          <a:schemeClr val="bg1"/>
                        </a:solidFill>
                        <a:latin typeface="Calibri"/>
                        <a:ea typeface="Times New Roman"/>
                        <a:cs typeface="Times New Roman"/>
                      </a:endParaRPr>
                    </a:p>
                  </a:txBody>
                  <a:tcPr marL="0" marR="0" marT="0" marB="0"/>
                </a:tc>
                <a:tc>
                  <a:txBody>
                    <a:bodyPr/>
                    <a:lstStyle/>
                    <a:p>
                      <a:pPr marL="509270" marR="505460" algn="ctr">
                        <a:lnSpc>
                          <a:spcPts val="2295"/>
                        </a:lnSpc>
                        <a:spcAft>
                          <a:spcPts val="0"/>
                        </a:spcAft>
                      </a:pPr>
                      <a:r>
                        <a:rPr lang="id-ID" sz="1800" spc="5"/>
                        <a:t>8</a:t>
                      </a:r>
                      <a:r>
                        <a:rPr lang="id-ID" sz="1800"/>
                        <a:t>0</a:t>
                      </a:r>
                      <a:endParaRPr lang="id-ID" sz="1800">
                        <a:solidFill>
                          <a:schemeClr val="bg1"/>
                        </a:solidFill>
                        <a:latin typeface="Calibri"/>
                        <a:ea typeface="Times New Roman"/>
                        <a:cs typeface="Times New Roman"/>
                      </a:endParaRPr>
                    </a:p>
                  </a:txBody>
                  <a:tcPr marL="0" marR="0" marT="0" marB="0"/>
                </a:tc>
              </a:tr>
              <a:tr h="276879">
                <a:tc>
                  <a:txBody>
                    <a:bodyPr/>
                    <a:lstStyle/>
                    <a:p>
                      <a:pPr marL="255270" algn="ctr">
                        <a:lnSpc>
                          <a:spcPts val="2295"/>
                        </a:lnSpc>
                        <a:spcAft>
                          <a:spcPts val="0"/>
                        </a:spcAft>
                      </a:pPr>
                      <a:r>
                        <a:rPr lang="id-ID" sz="1800" spc="5"/>
                        <a:t>10</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25"/>
                        </a:lnSpc>
                        <a:spcBef>
                          <a:spcPts val="70"/>
                        </a:spcBef>
                        <a:spcAft>
                          <a:spcPts val="0"/>
                        </a:spcAft>
                      </a:pPr>
                      <a:r>
                        <a:rPr lang="id-ID" sz="1800"/>
                        <a:t>P</a:t>
                      </a:r>
                      <a:r>
                        <a:rPr lang="id-ID" sz="1800" spc="-5"/>
                        <a:t>e</a:t>
                      </a:r>
                      <a:r>
                        <a:rPr lang="id-ID" sz="1800"/>
                        <a:t>ncega</a:t>
                      </a:r>
                      <a:r>
                        <a:rPr lang="id-ID" sz="1800" spc="5"/>
                        <a:t>h</a:t>
                      </a:r>
                      <a:r>
                        <a:rPr lang="id-ID" sz="1800"/>
                        <a:t>an</a:t>
                      </a:r>
                      <a:r>
                        <a:rPr lang="id-ID" sz="1800" spc="-20"/>
                        <a:t> </a:t>
                      </a:r>
                      <a:r>
                        <a:rPr lang="id-ID" sz="1800"/>
                        <a:t>&amp;</a:t>
                      </a:r>
                      <a:r>
                        <a:rPr lang="id-ID" sz="1800" spc="-10"/>
                        <a:t> </a:t>
                      </a:r>
                      <a:r>
                        <a:rPr lang="id-ID" sz="1800"/>
                        <a:t>P</a:t>
                      </a:r>
                      <a:r>
                        <a:rPr lang="id-ID" sz="1800" spc="-5"/>
                        <a:t>e</a:t>
                      </a:r>
                      <a:r>
                        <a:rPr lang="id-ID" sz="1800"/>
                        <a:t>n</a:t>
                      </a:r>
                      <a:r>
                        <a:rPr lang="id-ID" sz="1800" spc="5"/>
                        <a:t>g</a:t>
                      </a:r>
                      <a:r>
                        <a:rPr lang="id-ID" sz="1800"/>
                        <a:t>en</a:t>
                      </a:r>
                      <a:r>
                        <a:rPr lang="id-ID" sz="1800" spc="5"/>
                        <a:t>d</a:t>
                      </a:r>
                      <a:r>
                        <a:rPr lang="id-ID" sz="1800"/>
                        <a:t>alian</a:t>
                      </a:r>
                      <a:r>
                        <a:rPr lang="id-ID" sz="1800" spc="-50"/>
                        <a:t> </a:t>
                      </a:r>
                      <a:r>
                        <a:rPr lang="id-ID" sz="1800"/>
                        <a:t>In</a:t>
                      </a:r>
                      <a:r>
                        <a:rPr lang="id-ID" sz="1800" spc="5"/>
                        <a:t>f</a:t>
                      </a:r>
                      <a:r>
                        <a:rPr lang="id-ID" sz="1800"/>
                        <a:t>eksi</a:t>
                      </a:r>
                      <a:r>
                        <a:rPr lang="id-ID" sz="1800" spc="-30"/>
                        <a:t> </a:t>
                      </a:r>
                      <a:r>
                        <a:rPr lang="id-ID" sz="1800"/>
                        <a:t>(PPI)</a:t>
                      </a:r>
                      <a:endParaRPr lang="id-ID" sz="1800">
                        <a:solidFill>
                          <a:schemeClr val="bg1"/>
                        </a:solidFill>
                        <a:latin typeface="Calibri"/>
                        <a:ea typeface="Times New Roman"/>
                        <a:cs typeface="Times New Roman"/>
                      </a:endParaRPr>
                    </a:p>
                  </a:txBody>
                  <a:tcPr marL="0" marR="0" marT="0" marB="0"/>
                </a:tc>
                <a:tc>
                  <a:txBody>
                    <a:bodyPr/>
                    <a:lstStyle/>
                    <a:p>
                      <a:pPr marL="333375" marR="333375" algn="ctr">
                        <a:lnSpc>
                          <a:spcPts val="2295"/>
                        </a:lnSpc>
                        <a:spcAft>
                          <a:spcPts val="0"/>
                        </a:spcAft>
                      </a:pPr>
                      <a:r>
                        <a:rPr lang="id-ID" sz="1800" spc="5"/>
                        <a:t>28</a:t>
                      </a:r>
                      <a:endParaRPr lang="id-ID" sz="1800">
                        <a:solidFill>
                          <a:schemeClr val="bg1"/>
                        </a:solidFill>
                        <a:latin typeface="Calibri"/>
                        <a:ea typeface="Times New Roman"/>
                        <a:cs typeface="Times New Roman"/>
                      </a:endParaRPr>
                    </a:p>
                  </a:txBody>
                  <a:tcPr marL="0" marR="0" marT="0" marB="0"/>
                </a:tc>
                <a:tc>
                  <a:txBody>
                    <a:bodyPr/>
                    <a:lstStyle/>
                    <a:p>
                      <a:pPr marL="445770" marR="439420" algn="ctr">
                        <a:lnSpc>
                          <a:spcPts val="2295"/>
                        </a:lnSpc>
                        <a:spcAft>
                          <a:spcPts val="0"/>
                        </a:spcAft>
                      </a:pPr>
                      <a:r>
                        <a:rPr lang="id-ID" sz="1800" spc="5"/>
                        <a:t>107</a:t>
                      </a:r>
                      <a:endParaRPr lang="id-ID" sz="1800">
                        <a:solidFill>
                          <a:schemeClr val="bg1"/>
                        </a:solidFill>
                        <a:latin typeface="Calibri"/>
                        <a:ea typeface="Times New Roman"/>
                        <a:cs typeface="Times New Roman"/>
                      </a:endParaRPr>
                    </a:p>
                  </a:txBody>
                  <a:tcPr marL="0" marR="0" marT="0" marB="0"/>
                </a:tc>
              </a:tr>
              <a:tr h="276879">
                <a:tc>
                  <a:txBody>
                    <a:bodyPr/>
                    <a:lstStyle/>
                    <a:p>
                      <a:pPr marL="255270" algn="ctr">
                        <a:lnSpc>
                          <a:spcPts val="2295"/>
                        </a:lnSpc>
                        <a:spcAft>
                          <a:spcPts val="0"/>
                        </a:spcAft>
                      </a:pPr>
                      <a:r>
                        <a:rPr lang="id-ID" sz="1800" spc="5"/>
                        <a:t>11</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25"/>
                        </a:lnSpc>
                        <a:spcBef>
                          <a:spcPts val="70"/>
                        </a:spcBef>
                        <a:spcAft>
                          <a:spcPts val="0"/>
                        </a:spcAft>
                      </a:pPr>
                      <a:r>
                        <a:rPr lang="id-ID" sz="1800" spc="-115"/>
                        <a:t>T</a:t>
                      </a:r>
                      <a:r>
                        <a:rPr lang="id-ID" sz="1800"/>
                        <a:t>ata</a:t>
                      </a:r>
                      <a:r>
                        <a:rPr lang="id-ID" sz="1800" spc="-15"/>
                        <a:t> </a:t>
                      </a:r>
                      <a:r>
                        <a:rPr lang="id-ID" sz="1800"/>
                        <a:t>Kelola</a:t>
                      </a:r>
                      <a:r>
                        <a:rPr lang="id-ID" sz="1800" spc="-30"/>
                        <a:t> </a:t>
                      </a:r>
                      <a:r>
                        <a:rPr lang="id-ID" sz="1800"/>
                        <a:t>Rumah</a:t>
                      </a:r>
                      <a:r>
                        <a:rPr lang="id-ID" sz="1800" spc="-20"/>
                        <a:t> </a:t>
                      </a:r>
                      <a:r>
                        <a:rPr lang="id-ID" sz="1800"/>
                        <a:t>S</a:t>
                      </a:r>
                      <a:r>
                        <a:rPr lang="id-ID" sz="1800" spc="-10"/>
                        <a:t>a</a:t>
                      </a:r>
                      <a:r>
                        <a:rPr lang="id-ID" sz="1800"/>
                        <a:t>kit</a:t>
                      </a:r>
                      <a:r>
                        <a:rPr lang="id-ID" sz="1800" spc="-15"/>
                        <a:t> </a:t>
                      </a:r>
                      <a:r>
                        <a:rPr lang="id-ID" sz="1800"/>
                        <a:t>(</a:t>
                      </a:r>
                      <a:r>
                        <a:rPr lang="id-ID" sz="1800" spc="5"/>
                        <a:t>T</a:t>
                      </a:r>
                      <a:r>
                        <a:rPr lang="id-ID" sz="1800"/>
                        <a:t>KRS)</a:t>
                      </a:r>
                      <a:endParaRPr lang="id-ID" sz="1800">
                        <a:solidFill>
                          <a:schemeClr val="bg1"/>
                        </a:solidFill>
                        <a:latin typeface="Calibri"/>
                        <a:ea typeface="Times New Roman"/>
                        <a:cs typeface="Times New Roman"/>
                      </a:endParaRPr>
                    </a:p>
                  </a:txBody>
                  <a:tcPr marL="0" marR="0" marT="0" marB="0"/>
                </a:tc>
                <a:tc>
                  <a:txBody>
                    <a:bodyPr/>
                    <a:lstStyle/>
                    <a:p>
                      <a:pPr marL="333375" marR="333375" algn="ctr">
                        <a:lnSpc>
                          <a:spcPts val="2295"/>
                        </a:lnSpc>
                        <a:spcAft>
                          <a:spcPts val="0"/>
                        </a:spcAft>
                      </a:pPr>
                      <a:r>
                        <a:rPr lang="id-ID" sz="1800" spc="5"/>
                        <a:t>2</a:t>
                      </a:r>
                      <a:r>
                        <a:rPr lang="id-ID" sz="1800"/>
                        <a:t>8</a:t>
                      </a:r>
                      <a:endParaRPr lang="id-ID" sz="1800">
                        <a:solidFill>
                          <a:schemeClr val="bg1"/>
                        </a:solidFill>
                        <a:latin typeface="Calibri"/>
                        <a:ea typeface="Times New Roman"/>
                        <a:cs typeface="Times New Roman"/>
                      </a:endParaRPr>
                    </a:p>
                  </a:txBody>
                  <a:tcPr marL="0" marR="0" marT="0" marB="0"/>
                </a:tc>
                <a:tc>
                  <a:txBody>
                    <a:bodyPr/>
                    <a:lstStyle/>
                    <a:p>
                      <a:pPr marL="445770" marR="439420" algn="ctr">
                        <a:lnSpc>
                          <a:spcPts val="2295"/>
                        </a:lnSpc>
                        <a:spcAft>
                          <a:spcPts val="0"/>
                        </a:spcAft>
                      </a:pPr>
                      <a:r>
                        <a:rPr lang="id-ID" sz="1800" spc="5"/>
                        <a:t>12</a:t>
                      </a:r>
                      <a:r>
                        <a:rPr lang="id-ID" sz="1800"/>
                        <a:t>7</a:t>
                      </a:r>
                      <a:endParaRPr lang="id-ID" sz="1800">
                        <a:solidFill>
                          <a:schemeClr val="bg1"/>
                        </a:solidFill>
                        <a:latin typeface="Calibri"/>
                        <a:ea typeface="Times New Roman"/>
                        <a:cs typeface="Times New Roman"/>
                      </a:endParaRPr>
                    </a:p>
                  </a:txBody>
                  <a:tcPr marL="0" marR="0" marT="0" marB="0"/>
                </a:tc>
              </a:tr>
              <a:tr h="276879">
                <a:tc>
                  <a:txBody>
                    <a:bodyPr/>
                    <a:lstStyle/>
                    <a:p>
                      <a:pPr marL="255270" algn="ctr">
                        <a:lnSpc>
                          <a:spcPts val="2295"/>
                        </a:lnSpc>
                        <a:spcAft>
                          <a:spcPts val="0"/>
                        </a:spcAft>
                      </a:pPr>
                      <a:r>
                        <a:rPr lang="id-ID" sz="1800" spc="5"/>
                        <a:t>12</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25"/>
                        </a:lnSpc>
                        <a:spcBef>
                          <a:spcPts val="70"/>
                        </a:spcBef>
                        <a:spcAft>
                          <a:spcPts val="0"/>
                        </a:spcAft>
                      </a:pPr>
                      <a:r>
                        <a:rPr lang="id-ID" sz="1800"/>
                        <a:t>Manajemen</a:t>
                      </a:r>
                      <a:r>
                        <a:rPr lang="id-ID" sz="1800" spc="-35"/>
                        <a:t> </a:t>
                      </a:r>
                      <a:r>
                        <a:rPr lang="id-ID" sz="1800"/>
                        <a:t>Fasilitas</a:t>
                      </a:r>
                      <a:r>
                        <a:rPr lang="id-ID" sz="1800" spc="-25"/>
                        <a:t> </a:t>
                      </a:r>
                      <a:r>
                        <a:rPr lang="id-ID" sz="1800"/>
                        <a:t>&amp;</a:t>
                      </a:r>
                      <a:r>
                        <a:rPr lang="id-ID" sz="1800" spc="-10"/>
                        <a:t> </a:t>
                      </a:r>
                      <a:r>
                        <a:rPr lang="id-ID" sz="1800"/>
                        <a:t>Kesel</a:t>
                      </a:r>
                      <a:r>
                        <a:rPr lang="id-ID" sz="1800" spc="-5"/>
                        <a:t>a</a:t>
                      </a:r>
                      <a:r>
                        <a:rPr lang="id-ID" sz="1800"/>
                        <a:t>ma</a:t>
                      </a:r>
                      <a:r>
                        <a:rPr lang="id-ID" sz="1800" spc="5"/>
                        <a:t>t</a:t>
                      </a:r>
                      <a:r>
                        <a:rPr lang="id-ID" sz="1800"/>
                        <a:t>an</a:t>
                      </a:r>
                      <a:r>
                        <a:rPr lang="id-ID" sz="1800" spc="-20"/>
                        <a:t> </a:t>
                      </a:r>
                      <a:r>
                        <a:rPr lang="id-ID" sz="1800"/>
                        <a:t>(M</a:t>
                      </a:r>
                      <a:r>
                        <a:rPr lang="id-ID" sz="1800" spc="5"/>
                        <a:t>F</a:t>
                      </a:r>
                      <a:r>
                        <a:rPr lang="id-ID" sz="1800"/>
                        <a:t>K)</a:t>
                      </a:r>
                      <a:endParaRPr lang="id-ID" sz="1800">
                        <a:solidFill>
                          <a:schemeClr val="bg1"/>
                        </a:solidFill>
                        <a:latin typeface="Calibri"/>
                        <a:ea typeface="Times New Roman"/>
                        <a:cs typeface="Times New Roman"/>
                      </a:endParaRPr>
                    </a:p>
                  </a:txBody>
                  <a:tcPr marL="0" marR="0" marT="0" marB="0"/>
                </a:tc>
                <a:tc>
                  <a:txBody>
                    <a:bodyPr/>
                    <a:lstStyle/>
                    <a:p>
                      <a:pPr marL="333375" marR="334010" algn="ctr">
                        <a:lnSpc>
                          <a:spcPts val="2295"/>
                        </a:lnSpc>
                        <a:spcAft>
                          <a:spcPts val="0"/>
                        </a:spcAft>
                      </a:pPr>
                      <a:r>
                        <a:rPr lang="id-ID" sz="1800" spc="5"/>
                        <a:t>2</a:t>
                      </a:r>
                      <a:r>
                        <a:rPr lang="id-ID" sz="1800"/>
                        <a:t>4</a:t>
                      </a:r>
                      <a:endParaRPr lang="id-ID" sz="1800">
                        <a:solidFill>
                          <a:schemeClr val="bg1"/>
                        </a:solidFill>
                        <a:latin typeface="Calibri"/>
                        <a:ea typeface="Times New Roman"/>
                        <a:cs typeface="Times New Roman"/>
                      </a:endParaRPr>
                    </a:p>
                  </a:txBody>
                  <a:tcPr marL="0" marR="0" marT="0" marB="0"/>
                </a:tc>
                <a:tc>
                  <a:txBody>
                    <a:bodyPr/>
                    <a:lstStyle/>
                    <a:p>
                      <a:pPr marL="445770" marR="439420" algn="ctr">
                        <a:lnSpc>
                          <a:spcPts val="2295"/>
                        </a:lnSpc>
                        <a:spcAft>
                          <a:spcPts val="0"/>
                        </a:spcAft>
                      </a:pPr>
                      <a:r>
                        <a:rPr lang="id-ID" sz="1800" spc="5"/>
                        <a:t>10</a:t>
                      </a:r>
                      <a:r>
                        <a:rPr lang="id-ID" sz="1800"/>
                        <a:t>5</a:t>
                      </a:r>
                      <a:endParaRPr lang="id-ID" sz="1800">
                        <a:solidFill>
                          <a:schemeClr val="bg1"/>
                        </a:solidFill>
                        <a:latin typeface="Calibri"/>
                        <a:ea typeface="Times New Roman"/>
                        <a:cs typeface="Times New Roman"/>
                      </a:endParaRPr>
                    </a:p>
                  </a:txBody>
                  <a:tcPr marL="0" marR="0" marT="0" marB="0"/>
                </a:tc>
              </a:tr>
              <a:tr h="276879">
                <a:tc>
                  <a:txBody>
                    <a:bodyPr/>
                    <a:lstStyle/>
                    <a:p>
                      <a:pPr marL="255270" algn="ctr">
                        <a:lnSpc>
                          <a:spcPts val="2295"/>
                        </a:lnSpc>
                        <a:spcAft>
                          <a:spcPts val="0"/>
                        </a:spcAft>
                      </a:pPr>
                      <a:r>
                        <a:rPr lang="id-ID" sz="1800" spc="5"/>
                        <a:t>13</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25"/>
                        </a:lnSpc>
                        <a:spcBef>
                          <a:spcPts val="70"/>
                        </a:spcBef>
                        <a:spcAft>
                          <a:spcPts val="0"/>
                        </a:spcAft>
                      </a:pPr>
                      <a:r>
                        <a:rPr lang="id-ID" sz="1800"/>
                        <a:t>Ko</a:t>
                      </a:r>
                      <a:r>
                        <a:rPr lang="id-ID" sz="1800" spc="5"/>
                        <a:t>m</a:t>
                      </a:r>
                      <a:r>
                        <a:rPr lang="id-ID" sz="1800"/>
                        <a:t>pe</a:t>
                      </a:r>
                      <a:r>
                        <a:rPr lang="id-ID" sz="1800" spc="5"/>
                        <a:t>t</a:t>
                      </a:r>
                      <a:r>
                        <a:rPr lang="id-ID" sz="1800"/>
                        <a:t>ensi</a:t>
                      </a:r>
                      <a:r>
                        <a:rPr lang="id-ID" sz="1800" spc="-35"/>
                        <a:t> </a:t>
                      </a:r>
                      <a:r>
                        <a:rPr lang="id-ID" sz="1800"/>
                        <a:t>&amp;</a:t>
                      </a:r>
                      <a:r>
                        <a:rPr lang="id-ID" sz="1800" spc="-10"/>
                        <a:t> </a:t>
                      </a:r>
                      <a:r>
                        <a:rPr lang="id-ID" sz="1800"/>
                        <a:t>Kewe</a:t>
                      </a:r>
                      <a:r>
                        <a:rPr lang="id-ID" sz="1800" spc="5"/>
                        <a:t>n</a:t>
                      </a:r>
                      <a:r>
                        <a:rPr lang="id-ID" sz="1800"/>
                        <a:t>an</a:t>
                      </a:r>
                      <a:r>
                        <a:rPr lang="id-ID" sz="1800" spc="5"/>
                        <a:t>g</a:t>
                      </a:r>
                      <a:r>
                        <a:rPr lang="id-ID" sz="1800"/>
                        <a:t>an</a:t>
                      </a:r>
                      <a:r>
                        <a:rPr lang="id-ID" sz="1800" spc="-45"/>
                        <a:t> </a:t>
                      </a:r>
                      <a:r>
                        <a:rPr lang="id-ID" sz="1800"/>
                        <a:t>Staf </a:t>
                      </a:r>
                      <a:r>
                        <a:rPr lang="id-ID" sz="1800" spc="5"/>
                        <a:t>(</a:t>
                      </a:r>
                      <a:r>
                        <a:rPr lang="id-ID" sz="1800"/>
                        <a:t>KKS)</a:t>
                      </a:r>
                      <a:endParaRPr lang="id-ID" sz="1800">
                        <a:solidFill>
                          <a:schemeClr val="bg1"/>
                        </a:solidFill>
                        <a:latin typeface="Calibri"/>
                        <a:ea typeface="Times New Roman"/>
                        <a:cs typeface="Times New Roman"/>
                      </a:endParaRPr>
                    </a:p>
                  </a:txBody>
                  <a:tcPr marL="0" marR="0" marT="0" marB="0"/>
                </a:tc>
                <a:tc>
                  <a:txBody>
                    <a:bodyPr/>
                    <a:lstStyle/>
                    <a:p>
                      <a:pPr marL="333375" marR="334010" algn="ctr">
                        <a:lnSpc>
                          <a:spcPts val="2295"/>
                        </a:lnSpc>
                        <a:spcAft>
                          <a:spcPts val="0"/>
                        </a:spcAft>
                      </a:pPr>
                      <a:r>
                        <a:rPr lang="id-ID" sz="1800" spc="5"/>
                        <a:t>2</a:t>
                      </a:r>
                      <a:r>
                        <a:rPr lang="id-ID" sz="1800"/>
                        <a:t>6</a:t>
                      </a:r>
                      <a:endParaRPr lang="id-ID" sz="1800">
                        <a:solidFill>
                          <a:schemeClr val="bg1"/>
                        </a:solidFill>
                        <a:latin typeface="Calibri"/>
                        <a:ea typeface="Times New Roman"/>
                        <a:cs typeface="Times New Roman"/>
                      </a:endParaRPr>
                    </a:p>
                  </a:txBody>
                  <a:tcPr marL="0" marR="0" marT="0" marB="0"/>
                </a:tc>
                <a:tc>
                  <a:txBody>
                    <a:bodyPr/>
                    <a:lstStyle/>
                    <a:p>
                      <a:pPr marL="509270" marR="505460" algn="ctr">
                        <a:lnSpc>
                          <a:spcPts val="2295"/>
                        </a:lnSpc>
                        <a:spcAft>
                          <a:spcPts val="0"/>
                        </a:spcAft>
                      </a:pPr>
                      <a:r>
                        <a:rPr lang="id-ID" sz="1800" spc="5"/>
                        <a:t>9</a:t>
                      </a:r>
                      <a:r>
                        <a:rPr lang="id-ID" sz="1800"/>
                        <a:t>6</a:t>
                      </a:r>
                      <a:endParaRPr lang="id-ID" sz="1800">
                        <a:solidFill>
                          <a:schemeClr val="bg1"/>
                        </a:solidFill>
                        <a:latin typeface="Calibri"/>
                        <a:ea typeface="Times New Roman"/>
                        <a:cs typeface="Times New Roman"/>
                      </a:endParaRPr>
                    </a:p>
                  </a:txBody>
                  <a:tcPr marL="0" marR="0" marT="0" marB="0"/>
                </a:tc>
              </a:tr>
              <a:tr h="276879">
                <a:tc>
                  <a:txBody>
                    <a:bodyPr/>
                    <a:lstStyle/>
                    <a:p>
                      <a:pPr marL="255270" algn="ctr">
                        <a:lnSpc>
                          <a:spcPts val="2295"/>
                        </a:lnSpc>
                        <a:spcAft>
                          <a:spcPts val="0"/>
                        </a:spcAft>
                      </a:pPr>
                      <a:r>
                        <a:rPr lang="id-ID" sz="1800" spc="5"/>
                        <a:t>14</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20"/>
                        </a:lnSpc>
                        <a:spcBef>
                          <a:spcPts val="70"/>
                        </a:spcBef>
                        <a:spcAft>
                          <a:spcPts val="0"/>
                        </a:spcAft>
                      </a:pPr>
                      <a:r>
                        <a:rPr lang="id-ID" sz="1800"/>
                        <a:t>Manajemen</a:t>
                      </a:r>
                      <a:r>
                        <a:rPr lang="id-ID" sz="1800" spc="-35"/>
                        <a:t> </a:t>
                      </a:r>
                      <a:r>
                        <a:rPr lang="id-ID" sz="1800"/>
                        <a:t>In</a:t>
                      </a:r>
                      <a:r>
                        <a:rPr lang="id-ID" sz="1800" spc="5"/>
                        <a:t>f</a:t>
                      </a:r>
                      <a:r>
                        <a:rPr lang="id-ID" sz="1800"/>
                        <a:t>ormasi</a:t>
                      </a:r>
                      <a:r>
                        <a:rPr lang="id-ID" sz="1800" spc="-35"/>
                        <a:t> </a:t>
                      </a:r>
                      <a:r>
                        <a:rPr lang="id-ID" sz="1800"/>
                        <a:t>&amp; Rekam</a:t>
                      </a:r>
                      <a:r>
                        <a:rPr lang="id-ID" sz="1800" spc="-10"/>
                        <a:t> </a:t>
                      </a:r>
                      <a:r>
                        <a:rPr lang="id-ID" sz="1800"/>
                        <a:t>Medis</a:t>
                      </a:r>
                      <a:r>
                        <a:rPr lang="id-ID" sz="1800" spc="430"/>
                        <a:t> </a:t>
                      </a:r>
                      <a:r>
                        <a:rPr lang="id-ID" sz="1800"/>
                        <a:t>(MIRM)</a:t>
                      </a:r>
                      <a:endParaRPr lang="id-ID" sz="1800">
                        <a:solidFill>
                          <a:schemeClr val="bg1"/>
                        </a:solidFill>
                        <a:latin typeface="Calibri"/>
                        <a:ea typeface="Times New Roman"/>
                        <a:cs typeface="Times New Roman"/>
                      </a:endParaRPr>
                    </a:p>
                  </a:txBody>
                  <a:tcPr marL="0" marR="0" marT="0" marB="0"/>
                </a:tc>
                <a:tc>
                  <a:txBody>
                    <a:bodyPr/>
                    <a:lstStyle/>
                    <a:p>
                      <a:pPr marL="333375" marR="334010" algn="ctr">
                        <a:lnSpc>
                          <a:spcPts val="2295"/>
                        </a:lnSpc>
                        <a:spcAft>
                          <a:spcPts val="0"/>
                        </a:spcAft>
                      </a:pPr>
                      <a:r>
                        <a:rPr lang="id-ID" sz="1800" spc="5"/>
                        <a:t>2</a:t>
                      </a:r>
                      <a:r>
                        <a:rPr lang="id-ID" sz="1800"/>
                        <a:t>1</a:t>
                      </a:r>
                      <a:endParaRPr lang="id-ID" sz="1800">
                        <a:solidFill>
                          <a:schemeClr val="bg1"/>
                        </a:solidFill>
                        <a:latin typeface="Calibri"/>
                        <a:ea typeface="Times New Roman"/>
                        <a:cs typeface="Times New Roman"/>
                      </a:endParaRPr>
                    </a:p>
                  </a:txBody>
                  <a:tcPr marL="0" marR="0" marT="0" marB="0"/>
                </a:tc>
                <a:tc>
                  <a:txBody>
                    <a:bodyPr/>
                    <a:lstStyle/>
                    <a:p>
                      <a:pPr marL="509270" marR="505460" algn="ctr">
                        <a:lnSpc>
                          <a:spcPts val="2295"/>
                        </a:lnSpc>
                        <a:spcAft>
                          <a:spcPts val="0"/>
                        </a:spcAft>
                      </a:pPr>
                      <a:r>
                        <a:rPr lang="id-ID" sz="1800" spc="5"/>
                        <a:t>7</a:t>
                      </a:r>
                      <a:r>
                        <a:rPr lang="id-ID" sz="1800"/>
                        <a:t>7</a:t>
                      </a:r>
                      <a:endParaRPr lang="id-ID" sz="1800">
                        <a:solidFill>
                          <a:schemeClr val="bg1"/>
                        </a:solidFill>
                        <a:latin typeface="Calibri"/>
                        <a:ea typeface="Times New Roman"/>
                        <a:cs typeface="Times New Roman"/>
                      </a:endParaRPr>
                    </a:p>
                  </a:txBody>
                  <a:tcPr marL="0" marR="0" marT="0" marB="0"/>
                </a:tc>
              </a:tr>
              <a:tr h="276879">
                <a:tc>
                  <a:txBody>
                    <a:bodyPr/>
                    <a:lstStyle/>
                    <a:p>
                      <a:pPr marL="255270" algn="ctr">
                        <a:lnSpc>
                          <a:spcPts val="2295"/>
                        </a:lnSpc>
                        <a:spcAft>
                          <a:spcPts val="0"/>
                        </a:spcAft>
                      </a:pPr>
                      <a:r>
                        <a:rPr lang="id-ID" sz="1800" spc="5"/>
                        <a:t>15</a:t>
                      </a:r>
                      <a:endParaRPr lang="id-ID" sz="1800">
                        <a:solidFill>
                          <a:schemeClr val="bg1"/>
                        </a:solidFill>
                        <a:latin typeface="Calibri"/>
                        <a:ea typeface="Times New Roman"/>
                        <a:cs typeface="Times New Roman"/>
                      </a:endParaRPr>
                    </a:p>
                  </a:txBody>
                  <a:tcPr marL="0" marR="0" marT="0" marB="0"/>
                </a:tc>
                <a:tc>
                  <a:txBody>
                    <a:bodyPr/>
                    <a:lstStyle/>
                    <a:p>
                      <a:pPr marL="112395" algn="ctr">
                        <a:lnSpc>
                          <a:spcPts val="2220"/>
                        </a:lnSpc>
                        <a:spcBef>
                          <a:spcPts val="70"/>
                        </a:spcBef>
                        <a:spcAft>
                          <a:spcPts val="0"/>
                        </a:spcAft>
                      </a:pPr>
                      <a:r>
                        <a:rPr lang="id-ID" sz="1800" dirty="0"/>
                        <a:t>P</a:t>
                      </a:r>
                      <a:r>
                        <a:rPr lang="id-ID" sz="1800" spc="-5" dirty="0"/>
                        <a:t>r</a:t>
                      </a:r>
                      <a:r>
                        <a:rPr lang="id-ID" sz="1800" dirty="0"/>
                        <a:t>o</a:t>
                      </a:r>
                      <a:r>
                        <a:rPr lang="id-ID" sz="1800" spc="5" dirty="0"/>
                        <a:t>g</a:t>
                      </a:r>
                      <a:r>
                        <a:rPr lang="id-ID" sz="1800" dirty="0"/>
                        <a:t>ram</a:t>
                      </a:r>
                      <a:r>
                        <a:rPr lang="id-ID" sz="1800" spc="-15" dirty="0"/>
                        <a:t> </a:t>
                      </a:r>
                      <a:r>
                        <a:rPr lang="id-ID" sz="1800" dirty="0"/>
                        <a:t>Nasional</a:t>
                      </a:r>
                      <a:endParaRPr lang="id-ID" sz="1800" dirty="0">
                        <a:solidFill>
                          <a:schemeClr val="bg1"/>
                        </a:solidFill>
                        <a:latin typeface="Calibri"/>
                        <a:ea typeface="Times New Roman"/>
                        <a:cs typeface="Times New Roman"/>
                      </a:endParaRPr>
                    </a:p>
                  </a:txBody>
                  <a:tcPr marL="0" marR="0" marT="0" marB="0"/>
                </a:tc>
                <a:tc>
                  <a:txBody>
                    <a:bodyPr/>
                    <a:lstStyle/>
                    <a:p>
                      <a:pPr marL="333375" marR="334010" algn="ctr">
                        <a:lnSpc>
                          <a:spcPts val="2295"/>
                        </a:lnSpc>
                        <a:spcAft>
                          <a:spcPts val="0"/>
                        </a:spcAft>
                      </a:pPr>
                      <a:r>
                        <a:rPr lang="id-ID" sz="1800" spc="5" dirty="0"/>
                        <a:t>1</a:t>
                      </a:r>
                      <a:r>
                        <a:rPr lang="id-ID" sz="1800" dirty="0"/>
                        <a:t>2</a:t>
                      </a:r>
                      <a:endParaRPr lang="id-ID" sz="1800" dirty="0">
                        <a:solidFill>
                          <a:schemeClr val="bg1"/>
                        </a:solidFill>
                        <a:latin typeface="Calibri"/>
                        <a:ea typeface="Times New Roman"/>
                        <a:cs typeface="Times New Roman"/>
                      </a:endParaRPr>
                    </a:p>
                  </a:txBody>
                  <a:tcPr marL="0" marR="0" marT="0" marB="0"/>
                </a:tc>
                <a:tc>
                  <a:txBody>
                    <a:bodyPr/>
                    <a:lstStyle/>
                    <a:p>
                      <a:pPr marL="509270" marR="504825" algn="ctr">
                        <a:lnSpc>
                          <a:spcPts val="2295"/>
                        </a:lnSpc>
                        <a:spcAft>
                          <a:spcPts val="0"/>
                        </a:spcAft>
                      </a:pPr>
                      <a:r>
                        <a:rPr lang="id-ID" sz="1800" spc="5" dirty="0"/>
                        <a:t>58</a:t>
                      </a:r>
                      <a:endParaRPr lang="id-ID" sz="1800" dirty="0">
                        <a:solidFill>
                          <a:schemeClr val="bg1"/>
                        </a:solidFill>
                        <a:latin typeface="Calibri"/>
                        <a:ea typeface="Times New Roman"/>
                        <a:cs typeface="Times New Roman"/>
                      </a:endParaRPr>
                    </a:p>
                  </a:txBody>
                  <a:tcPr marL="0" marR="0" marT="0" marB="0"/>
                </a:tc>
              </a:tr>
              <a:tr h="276879">
                <a:tc>
                  <a:txBody>
                    <a:bodyPr/>
                    <a:lstStyle/>
                    <a:p>
                      <a:pPr marL="255270" algn="ctr">
                        <a:lnSpc>
                          <a:spcPts val="2295"/>
                        </a:lnSpc>
                        <a:spcAft>
                          <a:spcPts val="0"/>
                        </a:spcAft>
                      </a:pPr>
                      <a:r>
                        <a:rPr lang="id-ID" sz="1800" spc="5" dirty="0"/>
                        <a:t>1</a:t>
                      </a:r>
                      <a:r>
                        <a:rPr lang="id-ID" sz="1800" dirty="0"/>
                        <a:t>6</a:t>
                      </a:r>
                      <a:endParaRPr lang="id-ID" sz="1800" dirty="0">
                        <a:solidFill>
                          <a:schemeClr val="tx1"/>
                        </a:solidFill>
                        <a:latin typeface="Calibri"/>
                        <a:ea typeface="Times New Roman"/>
                        <a:cs typeface="Times New Roman"/>
                      </a:endParaRPr>
                    </a:p>
                  </a:txBody>
                  <a:tcPr marL="0" marR="0" marT="0" marB="0"/>
                </a:tc>
                <a:tc>
                  <a:txBody>
                    <a:bodyPr/>
                    <a:lstStyle/>
                    <a:p>
                      <a:pPr marL="112395" algn="ctr">
                        <a:lnSpc>
                          <a:spcPts val="2220"/>
                        </a:lnSpc>
                        <a:spcBef>
                          <a:spcPts val="70"/>
                        </a:spcBef>
                        <a:spcAft>
                          <a:spcPts val="0"/>
                        </a:spcAft>
                      </a:pPr>
                      <a:r>
                        <a:rPr lang="id-ID" sz="1800" dirty="0"/>
                        <a:t>In</a:t>
                      </a:r>
                      <a:r>
                        <a:rPr lang="id-ID" sz="1800" spc="5" dirty="0"/>
                        <a:t>t</a:t>
                      </a:r>
                      <a:r>
                        <a:rPr lang="id-ID" sz="1800" dirty="0"/>
                        <a:t>egrasi</a:t>
                      </a:r>
                      <a:r>
                        <a:rPr lang="id-ID" sz="1800" spc="-40" dirty="0"/>
                        <a:t> </a:t>
                      </a:r>
                      <a:r>
                        <a:rPr lang="id-ID" sz="1800" dirty="0"/>
                        <a:t>P</a:t>
                      </a:r>
                      <a:r>
                        <a:rPr lang="id-ID" sz="1800" spc="-5" dirty="0"/>
                        <a:t>e</a:t>
                      </a:r>
                      <a:r>
                        <a:rPr lang="id-ID" sz="1800" dirty="0"/>
                        <a:t>n</a:t>
                      </a:r>
                      <a:r>
                        <a:rPr lang="id-ID" sz="1800" spc="5" dirty="0"/>
                        <a:t>d</a:t>
                      </a:r>
                      <a:r>
                        <a:rPr lang="id-ID" sz="1800" dirty="0"/>
                        <a:t>idikan</a:t>
                      </a:r>
                      <a:r>
                        <a:rPr lang="id-ID" sz="1800" spc="-35" dirty="0"/>
                        <a:t> </a:t>
                      </a:r>
                      <a:r>
                        <a:rPr lang="id-ID" sz="1800" dirty="0"/>
                        <a:t>Kes</a:t>
                      </a:r>
                      <a:r>
                        <a:rPr lang="id-ID" sz="1800" spc="-15" dirty="0"/>
                        <a:t> </a:t>
                      </a:r>
                      <a:r>
                        <a:rPr lang="id-ID" sz="1800" dirty="0"/>
                        <a:t>dlm</a:t>
                      </a:r>
                      <a:r>
                        <a:rPr lang="id-ID" sz="1800" spc="-5" dirty="0"/>
                        <a:t> </a:t>
                      </a:r>
                      <a:r>
                        <a:rPr lang="id-ID" sz="1800" dirty="0"/>
                        <a:t>P</a:t>
                      </a:r>
                      <a:r>
                        <a:rPr lang="id-ID" sz="1800" spc="-5" dirty="0"/>
                        <a:t>e</a:t>
                      </a:r>
                      <a:r>
                        <a:rPr lang="id-ID" sz="1800" dirty="0"/>
                        <a:t>lay</a:t>
                      </a:r>
                      <a:r>
                        <a:rPr lang="id-ID" sz="1800" spc="-5" dirty="0"/>
                        <a:t>a</a:t>
                      </a:r>
                      <a:r>
                        <a:rPr lang="id-ID" sz="1800" dirty="0"/>
                        <a:t>nan</a:t>
                      </a:r>
                      <a:r>
                        <a:rPr lang="id-ID" sz="1800" spc="-20" dirty="0"/>
                        <a:t> </a:t>
                      </a:r>
                      <a:r>
                        <a:rPr lang="id-ID" sz="1800" dirty="0"/>
                        <a:t>RS (IPK</a:t>
                      </a:r>
                      <a:r>
                        <a:rPr lang="id-ID" sz="1800" spc="-5" dirty="0"/>
                        <a:t>P</a:t>
                      </a:r>
                      <a:r>
                        <a:rPr lang="id-ID" sz="1800" dirty="0"/>
                        <a:t>)</a:t>
                      </a:r>
                      <a:endParaRPr lang="id-ID" sz="1800" dirty="0">
                        <a:solidFill>
                          <a:schemeClr val="tx1"/>
                        </a:solidFill>
                        <a:latin typeface="Calibri"/>
                        <a:ea typeface="Times New Roman"/>
                        <a:cs typeface="Times New Roman"/>
                      </a:endParaRPr>
                    </a:p>
                  </a:txBody>
                  <a:tcPr marL="0" marR="0" marT="0" marB="0"/>
                </a:tc>
                <a:tc>
                  <a:txBody>
                    <a:bodyPr/>
                    <a:lstStyle/>
                    <a:p>
                      <a:pPr marL="398780" marR="397510" algn="ctr">
                        <a:lnSpc>
                          <a:spcPts val="2295"/>
                        </a:lnSpc>
                        <a:spcAft>
                          <a:spcPts val="0"/>
                        </a:spcAft>
                      </a:pPr>
                      <a:r>
                        <a:rPr lang="id-ID" sz="1800"/>
                        <a:t>6</a:t>
                      </a:r>
                      <a:endParaRPr lang="id-ID" sz="1800">
                        <a:solidFill>
                          <a:schemeClr val="tx1"/>
                        </a:solidFill>
                        <a:latin typeface="Calibri"/>
                        <a:ea typeface="Times New Roman"/>
                        <a:cs typeface="Times New Roman"/>
                      </a:endParaRPr>
                    </a:p>
                  </a:txBody>
                  <a:tcPr marL="0" marR="0" marT="0" marB="0"/>
                </a:tc>
                <a:tc>
                  <a:txBody>
                    <a:bodyPr/>
                    <a:lstStyle/>
                    <a:p>
                      <a:pPr marL="509270" marR="504825" algn="ctr">
                        <a:lnSpc>
                          <a:spcPts val="2295"/>
                        </a:lnSpc>
                        <a:spcAft>
                          <a:spcPts val="0"/>
                        </a:spcAft>
                      </a:pPr>
                      <a:r>
                        <a:rPr lang="id-ID" sz="1800" spc="5" dirty="0"/>
                        <a:t>23</a:t>
                      </a:r>
                      <a:endParaRPr lang="id-ID" sz="1800" dirty="0">
                        <a:solidFill>
                          <a:schemeClr val="tx1"/>
                        </a:solidFill>
                        <a:latin typeface="Calibri"/>
                        <a:ea typeface="Times New Roman"/>
                        <a:cs typeface="Times New Roman"/>
                      </a:endParaRPr>
                    </a:p>
                  </a:txBody>
                  <a:tcPr marL="0" marR="0" marT="0" marB="0"/>
                </a:tc>
              </a:tr>
              <a:tr h="331235">
                <a:tc gridSpan="2">
                  <a:txBody>
                    <a:bodyPr/>
                    <a:lstStyle/>
                    <a:p>
                      <a:pPr marL="107315" algn="ctr">
                        <a:lnSpc>
                          <a:spcPts val="2735"/>
                        </a:lnSpc>
                        <a:spcAft>
                          <a:spcPts val="0"/>
                        </a:spcAft>
                      </a:pPr>
                      <a:r>
                        <a:rPr lang="id-ID" sz="1800" spc="-60" dirty="0"/>
                        <a:t>T</a:t>
                      </a:r>
                      <a:r>
                        <a:rPr lang="id-ID" sz="1800" spc="-50" dirty="0"/>
                        <a:t>O</a:t>
                      </a:r>
                      <a:r>
                        <a:rPr lang="id-ID" sz="1800" spc="-190" dirty="0"/>
                        <a:t>T</a:t>
                      </a:r>
                      <a:r>
                        <a:rPr lang="id-ID" sz="1800" dirty="0"/>
                        <a:t>AL</a:t>
                      </a:r>
                      <a:r>
                        <a:rPr lang="id-ID" sz="1800" spc="-10" dirty="0"/>
                        <a:t> </a:t>
                      </a:r>
                      <a:r>
                        <a:rPr lang="id-ID" sz="1800" dirty="0"/>
                        <a:t>JUM</a:t>
                      </a:r>
                      <a:r>
                        <a:rPr lang="id-ID" sz="1800" spc="10" dirty="0"/>
                        <a:t>L</a:t>
                      </a:r>
                      <a:r>
                        <a:rPr lang="id-ID" sz="1800" dirty="0"/>
                        <a:t>AH</a:t>
                      </a:r>
                      <a:r>
                        <a:rPr lang="id-ID" sz="1800" spc="-20" dirty="0"/>
                        <a:t> S</a:t>
                      </a:r>
                      <a:r>
                        <a:rPr lang="id-ID" sz="1800" spc="-190" dirty="0"/>
                        <a:t>T</a:t>
                      </a:r>
                      <a:r>
                        <a:rPr lang="id-ID" sz="1800" dirty="0"/>
                        <a:t>AN</a:t>
                      </a:r>
                      <a:r>
                        <a:rPr lang="id-ID" sz="1800" spc="-60" dirty="0"/>
                        <a:t>D</a:t>
                      </a:r>
                      <a:r>
                        <a:rPr lang="id-ID" sz="1800" dirty="0"/>
                        <a:t>AR</a:t>
                      </a:r>
                      <a:r>
                        <a:rPr lang="id-ID" sz="1800" spc="-25" dirty="0"/>
                        <a:t> </a:t>
                      </a:r>
                      <a:r>
                        <a:rPr lang="id-ID" sz="1800" dirty="0"/>
                        <a:t>&amp; E</a:t>
                      </a:r>
                      <a:r>
                        <a:rPr lang="id-ID" sz="1800" spc="5" dirty="0"/>
                        <a:t>L</a:t>
                      </a:r>
                      <a:r>
                        <a:rPr lang="id-ID" sz="1800" dirty="0"/>
                        <a:t>E</a:t>
                      </a:r>
                      <a:r>
                        <a:rPr lang="id-ID" sz="1800" spc="5" dirty="0"/>
                        <a:t>M</a:t>
                      </a:r>
                      <a:r>
                        <a:rPr lang="id-ID" sz="1800" dirty="0"/>
                        <a:t>EN</a:t>
                      </a:r>
                      <a:r>
                        <a:rPr lang="id-ID" sz="1800" spc="-20" dirty="0"/>
                        <a:t> </a:t>
                      </a:r>
                      <a:r>
                        <a:rPr lang="id-ID" sz="1800" dirty="0"/>
                        <a:t>PENILAIAN</a:t>
                      </a:r>
                      <a:endParaRPr lang="id-ID" sz="1800" dirty="0">
                        <a:solidFill>
                          <a:schemeClr val="tx1"/>
                        </a:solidFill>
                        <a:latin typeface="Calibri"/>
                        <a:ea typeface="Times New Roman"/>
                        <a:cs typeface="Times New Roman"/>
                      </a:endParaRPr>
                    </a:p>
                  </a:txBody>
                  <a:tcPr marL="0" marR="0" marT="0" marB="0"/>
                </a:tc>
                <a:tc hMerge="1">
                  <a:txBody>
                    <a:bodyPr/>
                    <a:lstStyle/>
                    <a:p>
                      <a:endParaRPr lang="id-ID"/>
                    </a:p>
                  </a:txBody>
                  <a:tcPr/>
                </a:tc>
                <a:tc>
                  <a:txBody>
                    <a:bodyPr/>
                    <a:lstStyle/>
                    <a:p>
                      <a:pPr marL="264160" algn="ctr">
                        <a:lnSpc>
                          <a:spcPts val="2735"/>
                        </a:lnSpc>
                        <a:spcAft>
                          <a:spcPts val="0"/>
                        </a:spcAft>
                      </a:pPr>
                      <a:r>
                        <a:rPr lang="id-ID" sz="1800" spc="-5" dirty="0"/>
                        <a:t>33</a:t>
                      </a:r>
                      <a:r>
                        <a:rPr lang="id-ID" sz="1800" dirty="0"/>
                        <a:t>8</a:t>
                      </a:r>
                      <a:endParaRPr lang="id-ID" sz="1800" dirty="0">
                        <a:solidFill>
                          <a:schemeClr val="tx1"/>
                        </a:solidFill>
                        <a:latin typeface="Calibri"/>
                        <a:ea typeface="Times New Roman"/>
                        <a:cs typeface="Times New Roman"/>
                      </a:endParaRPr>
                    </a:p>
                  </a:txBody>
                  <a:tcPr marL="0" marR="0" marT="0" marB="0"/>
                </a:tc>
                <a:tc>
                  <a:txBody>
                    <a:bodyPr/>
                    <a:lstStyle/>
                    <a:p>
                      <a:pPr marL="363220" algn="ctr">
                        <a:lnSpc>
                          <a:spcPts val="2735"/>
                        </a:lnSpc>
                        <a:spcAft>
                          <a:spcPts val="0"/>
                        </a:spcAft>
                      </a:pPr>
                      <a:r>
                        <a:rPr lang="id-ID" sz="1800" spc="-5" dirty="0"/>
                        <a:t>1353</a:t>
                      </a:r>
                      <a:endParaRPr lang="id-ID" sz="1800" dirty="0">
                        <a:solidFill>
                          <a:schemeClr val="tx1"/>
                        </a:solidFill>
                        <a:latin typeface="Calibri"/>
                        <a:ea typeface="Times New Roman"/>
                        <a:cs typeface="Times New Roman"/>
                      </a:endParaRPr>
                    </a:p>
                  </a:txBody>
                  <a:tcPr marL="0" marR="0" marT="0" marB="0"/>
                </a:tc>
              </a:tr>
            </a:tbl>
          </a:graphicData>
        </a:graphic>
      </p:graphicFrame>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8858280" cy="1214446"/>
          </a:xfrm>
          <a:solidFill>
            <a:schemeClr val="bg1"/>
          </a:solidFill>
        </p:spPr>
        <p:txBody>
          <a:bodyPr/>
          <a:lstStyle/>
          <a:p>
            <a:pPr algn="ctr"/>
            <a:r>
              <a:rPr lang="en-US" sz="3600" cap="all" dirty="0" err="1" smtClean="0">
                <a:solidFill>
                  <a:srgbClr val="4BBEE7"/>
                </a:solidFill>
                <a:latin typeface="Arial" pitchFamily="34" charset="0"/>
                <a:cs typeface="Arial" pitchFamily="34" charset="0"/>
              </a:rPr>
              <a:t>Perubahan</a:t>
            </a:r>
            <a:r>
              <a:rPr lang="en-US" sz="3600" cap="all" dirty="0" smtClean="0">
                <a:solidFill>
                  <a:srgbClr val="4BBEE7"/>
                </a:solidFill>
                <a:latin typeface="Arial" pitchFamily="34" charset="0"/>
                <a:cs typeface="Arial" pitchFamily="34" charset="0"/>
              </a:rPr>
              <a:t> </a:t>
            </a:r>
            <a:r>
              <a:rPr lang="en-US" sz="3600" cap="all" dirty="0" err="1" smtClean="0">
                <a:solidFill>
                  <a:srgbClr val="4BBEE7"/>
                </a:solidFill>
                <a:latin typeface="Arial" pitchFamily="34" charset="0"/>
                <a:cs typeface="Arial" pitchFamily="34" charset="0"/>
              </a:rPr>
              <a:t>Paradigma</a:t>
            </a:r>
            <a:r>
              <a:rPr lang="en-US" sz="3600" cap="all" dirty="0" smtClean="0">
                <a:solidFill>
                  <a:srgbClr val="4BBEE7"/>
                </a:solidFill>
                <a:latin typeface="Arial" pitchFamily="34" charset="0"/>
                <a:cs typeface="Arial" pitchFamily="34" charset="0"/>
              </a:rPr>
              <a:t> </a:t>
            </a:r>
            <a:br>
              <a:rPr lang="en-US" sz="3600" cap="all" dirty="0" smtClean="0">
                <a:solidFill>
                  <a:srgbClr val="4BBEE7"/>
                </a:solidFill>
                <a:latin typeface="Arial" pitchFamily="34" charset="0"/>
                <a:cs typeface="Arial" pitchFamily="34" charset="0"/>
              </a:rPr>
            </a:br>
            <a:r>
              <a:rPr lang="en-US" sz="3600" cap="all" dirty="0" err="1" smtClean="0">
                <a:solidFill>
                  <a:srgbClr val="4BBEE7"/>
                </a:solidFill>
                <a:latin typeface="Arial" pitchFamily="34" charset="0"/>
                <a:cs typeface="Arial" pitchFamily="34" charset="0"/>
              </a:rPr>
              <a:t>Standar</a:t>
            </a:r>
            <a:r>
              <a:rPr lang="en-US" sz="3600" cap="all" dirty="0" smtClean="0">
                <a:solidFill>
                  <a:srgbClr val="4BBEE7"/>
                </a:solidFill>
                <a:latin typeface="Arial" pitchFamily="34" charset="0"/>
                <a:cs typeface="Arial" pitchFamily="34" charset="0"/>
              </a:rPr>
              <a:t> </a:t>
            </a:r>
            <a:r>
              <a:rPr lang="en-US" sz="3600" cap="all" dirty="0" err="1" smtClean="0">
                <a:solidFill>
                  <a:srgbClr val="4BBEE7"/>
                </a:solidFill>
                <a:latin typeface="Arial" pitchFamily="34" charset="0"/>
                <a:cs typeface="Arial" pitchFamily="34" charset="0"/>
              </a:rPr>
              <a:t>Akreditasi</a:t>
            </a:r>
            <a:r>
              <a:rPr lang="en-US" sz="3600" cap="all" dirty="0" smtClean="0">
                <a:solidFill>
                  <a:srgbClr val="4BBEE7"/>
                </a:solidFill>
                <a:latin typeface="Arial" pitchFamily="34" charset="0"/>
                <a:cs typeface="Arial" pitchFamily="34" charset="0"/>
              </a:rPr>
              <a:t> </a:t>
            </a:r>
            <a:r>
              <a:rPr lang="en-US" sz="3600" cap="all" dirty="0" err="1" smtClean="0">
                <a:solidFill>
                  <a:srgbClr val="4BBEE7"/>
                </a:solidFill>
                <a:latin typeface="Arial" pitchFamily="34" charset="0"/>
                <a:cs typeface="Arial" pitchFamily="34" charset="0"/>
              </a:rPr>
              <a:t>Baru</a:t>
            </a:r>
            <a:endParaRPr lang="en-US" sz="3600" cap="all" dirty="0">
              <a:solidFill>
                <a:srgbClr val="4BBEE7"/>
              </a:solidFill>
              <a:latin typeface="Arial" pitchFamily="34" charset="0"/>
              <a:cs typeface="Arial" pitchFamily="34" charset="0"/>
            </a:endParaRPr>
          </a:p>
        </p:txBody>
      </p:sp>
      <p:sp>
        <p:nvSpPr>
          <p:cNvPr id="3" name="Content Placeholder 2"/>
          <p:cNvSpPr>
            <a:spLocks noGrp="1"/>
          </p:cNvSpPr>
          <p:nvPr>
            <p:ph idx="1"/>
          </p:nvPr>
        </p:nvSpPr>
        <p:spPr>
          <a:xfrm>
            <a:off x="214282" y="1500174"/>
            <a:ext cx="8929718" cy="5357826"/>
          </a:xfrm>
          <a:solidFill>
            <a:schemeClr val="bg1"/>
          </a:solidFill>
        </p:spPr>
        <p:txBody>
          <a:bodyPr>
            <a:noAutofit/>
          </a:bodyPr>
          <a:lstStyle/>
          <a:p>
            <a:pPr marL="582930" indent="-514350">
              <a:buFont typeface="+mj-lt"/>
              <a:buAutoNum type="arabicPeriod"/>
            </a:pPr>
            <a:r>
              <a:rPr lang="en-US" sz="2400" cap="all" dirty="0" err="1" smtClean="0">
                <a:latin typeface="Arial" pitchFamily="34" charset="0"/>
                <a:cs typeface="Arial" pitchFamily="34" charset="0"/>
              </a:rPr>
              <a:t>Tujuan</a:t>
            </a:r>
            <a:r>
              <a:rPr lang="en-US" sz="2400" cap="all" dirty="0" smtClean="0">
                <a:latin typeface="Arial" pitchFamily="34" charset="0"/>
                <a:cs typeface="Arial" pitchFamily="34" charset="0"/>
              </a:rPr>
              <a:t> </a:t>
            </a:r>
            <a:r>
              <a:rPr lang="en-US" sz="2400" cap="all" dirty="0" err="1" smtClean="0">
                <a:latin typeface="Arial" pitchFamily="34" charset="0"/>
                <a:cs typeface="Arial" pitchFamily="34" charset="0"/>
              </a:rPr>
              <a:t>akreditasi</a:t>
            </a:r>
            <a:r>
              <a:rPr lang="en-US" sz="2400" cap="all" dirty="0" smtClean="0">
                <a:latin typeface="Arial" pitchFamily="34" charset="0"/>
                <a:cs typeface="Arial" pitchFamily="34" charset="0"/>
              </a:rPr>
              <a:t>: </a:t>
            </a:r>
            <a:r>
              <a:rPr lang="en-US" sz="2400" cap="all" dirty="0" smtClean="0">
                <a:solidFill>
                  <a:srgbClr val="FFFF00"/>
                </a:solidFill>
                <a:latin typeface="Arial" pitchFamily="34" charset="0"/>
                <a:cs typeface="Arial" pitchFamily="34" charset="0"/>
              </a:rPr>
              <a:t>QUALITY AND SAFETY</a:t>
            </a:r>
            <a:endParaRPr lang="en-US" sz="2400" cap="all" dirty="0" smtClean="0">
              <a:solidFill>
                <a:srgbClr val="FFFF00"/>
              </a:solidFill>
              <a:latin typeface="Arial" pitchFamily="34" charset="0"/>
              <a:cs typeface="Arial" pitchFamily="34" charset="0"/>
              <a:sym typeface="Wingdings" pitchFamily="2" charset="2"/>
            </a:endParaRPr>
          </a:p>
          <a:p>
            <a:pPr marL="582930" indent="-514350">
              <a:buFont typeface="+mj-lt"/>
              <a:buAutoNum type="arabicPeriod"/>
            </a:pPr>
            <a:r>
              <a:rPr lang="en-US" sz="2400" cap="all" dirty="0" err="1" smtClean="0">
                <a:latin typeface="Arial" pitchFamily="34" charset="0"/>
                <a:cs typeface="Arial" pitchFamily="34" charset="0"/>
                <a:sym typeface="Wingdings" pitchFamily="2" charset="2"/>
              </a:rPr>
              <a:t>Standar</a:t>
            </a:r>
            <a:r>
              <a:rPr lang="en-US" sz="2400" cap="all" dirty="0" smtClean="0">
                <a:latin typeface="Arial" pitchFamily="34" charset="0"/>
                <a:cs typeface="Arial" pitchFamily="34" charset="0"/>
                <a:sym typeface="Wingdings" pitchFamily="2" charset="2"/>
              </a:rPr>
              <a:t> </a:t>
            </a:r>
            <a:r>
              <a:rPr lang="en-US" sz="2400" cap="all" dirty="0" err="1" smtClean="0">
                <a:latin typeface="Arial" pitchFamily="34" charset="0"/>
                <a:cs typeface="Arial" pitchFamily="34" charset="0"/>
                <a:sym typeface="Wingdings" pitchFamily="2" charset="2"/>
              </a:rPr>
              <a:t>akreditasi</a:t>
            </a:r>
            <a:r>
              <a:rPr lang="en-US" sz="2400" cap="all" dirty="0" smtClean="0">
                <a:latin typeface="Arial" pitchFamily="34" charset="0"/>
                <a:cs typeface="Arial" pitchFamily="34" charset="0"/>
                <a:sym typeface="Wingdings" pitchFamily="2" charset="2"/>
              </a:rPr>
              <a:t>: MEMENUHI </a:t>
            </a:r>
            <a:r>
              <a:rPr lang="en-US" sz="2400" cap="all" dirty="0" err="1" smtClean="0">
                <a:latin typeface="Arial" pitchFamily="34" charset="0"/>
                <a:cs typeface="Arial" pitchFamily="34" charset="0"/>
                <a:sym typeface="Wingdings" pitchFamily="2" charset="2"/>
              </a:rPr>
              <a:t>kriteria</a:t>
            </a:r>
            <a:r>
              <a:rPr lang="en-US" sz="2400" cap="all" dirty="0" smtClean="0">
                <a:latin typeface="Arial" pitchFamily="34" charset="0"/>
                <a:cs typeface="Arial" pitchFamily="34" charset="0"/>
                <a:sym typeface="Wingdings" pitchFamily="2" charset="2"/>
              </a:rPr>
              <a:t> –</a:t>
            </a:r>
            <a:r>
              <a:rPr lang="en-US" sz="2400" cap="all" dirty="0" err="1" smtClean="0">
                <a:solidFill>
                  <a:srgbClr val="FFFF00"/>
                </a:solidFill>
                <a:latin typeface="Arial" pitchFamily="34" charset="0"/>
                <a:cs typeface="Arial" pitchFamily="34" charset="0"/>
                <a:sym typeface="Wingdings" pitchFamily="2" charset="2"/>
              </a:rPr>
              <a:t>kriteria</a:t>
            </a:r>
            <a:r>
              <a:rPr lang="en-US" sz="2400" cap="all" dirty="0" smtClean="0">
                <a:solidFill>
                  <a:srgbClr val="FFFF00"/>
                </a:solidFill>
                <a:latin typeface="Arial" pitchFamily="34" charset="0"/>
                <a:cs typeface="Arial" pitchFamily="34" charset="0"/>
                <a:sym typeface="Wingdings" pitchFamily="2" charset="2"/>
              </a:rPr>
              <a:t> </a:t>
            </a:r>
            <a:r>
              <a:rPr lang="en-US" sz="2400" cap="all" dirty="0" err="1" smtClean="0">
                <a:solidFill>
                  <a:srgbClr val="FFFF00"/>
                </a:solidFill>
                <a:latin typeface="Arial" pitchFamily="34" charset="0"/>
                <a:cs typeface="Arial" pitchFamily="34" charset="0"/>
                <a:sym typeface="Wingdings" pitchFamily="2" charset="2"/>
              </a:rPr>
              <a:t>internasional</a:t>
            </a:r>
            <a:r>
              <a:rPr lang="en-US" sz="2400" cap="all" dirty="0" smtClean="0">
                <a:solidFill>
                  <a:srgbClr val="FFFF00"/>
                </a:solidFill>
                <a:latin typeface="Arial" pitchFamily="34" charset="0"/>
                <a:cs typeface="Arial" pitchFamily="34" charset="0"/>
                <a:sym typeface="Wingdings" pitchFamily="2" charset="2"/>
              </a:rPr>
              <a:t> </a:t>
            </a:r>
            <a:r>
              <a:rPr lang="en-US" sz="2400" cap="all" dirty="0" err="1" smtClean="0">
                <a:solidFill>
                  <a:srgbClr val="FFFF00"/>
                </a:solidFill>
                <a:latin typeface="Arial" pitchFamily="34" charset="0"/>
                <a:cs typeface="Arial" pitchFamily="34" charset="0"/>
                <a:sym typeface="Wingdings" pitchFamily="2" charset="2"/>
              </a:rPr>
              <a:t>dan</a:t>
            </a:r>
            <a:r>
              <a:rPr lang="en-US" sz="2400" cap="all" dirty="0" smtClean="0">
                <a:solidFill>
                  <a:srgbClr val="FFFF00"/>
                </a:solidFill>
                <a:latin typeface="Arial" pitchFamily="34" charset="0"/>
                <a:cs typeface="Arial" pitchFamily="34" charset="0"/>
                <a:sym typeface="Wingdings" pitchFamily="2" charset="2"/>
              </a:rPr>
              <a:t> </a:t>
            </a:r>
            <a:r>
              <a:rPr lang="en-US" sz="2400" cap="all" dirty="0" err="1" smtClean="0">
                <a:solidFill>
                  <a:srgbClr val="FFFF00"/>
                </a:solidFill>
                <a:latin typeface="Arial" pitchFamily="34" charset="0"/>
                <a:cs typeface="Arial" pitchFamily="34" charset="0"/>
                <a:sym typeface="Wingdings" pitchFamily="2" charset="2"/>
              </a:rPr>
              <a:t>bersifat</a:t>
            </a:r>
            <a:r>
              <a:rPr lang="en-US" sz="2400" cap="all" dirty="0" smtClean="0">
                <a:solidFill>
                  <a:srgbClr val="FFFF00"/>
                </a:solidFill>
                <a:latin typeface="Arial" pitchFamily="34" charset="0"/>
                <a:cs typeface="Arial" pitchFamily="34" charset="0"/>
                <a:sym typeface="Wingdings" pitchFamily="2" charset="2"/>
              </a:rPr>
              <a:t> </a:t>
            </a:r>
            <a:r>
              <a:rPr lang="en-US" sz="2400" cap="all" dirty="0" err="1" smtClean="0">
                <a:solidFill>
                  <a:srgbClr val="FFFF00"/>
                </a:solidFill>
                <a:latin typeface="Arial" pitchFamily="34" charset="0"/>
                <a:cs typeface="Arial" pitchFamily="34" charset="0"/>
                <a:sym typeface="Wingdings" pitchFamily="2" charset="2"/>
              </a:rPr>
              <a:t>dinamis</a:t>
            </a:r>
            <a:endParaRPr lang="en-US" sz="2400" cap="all" dirty="0" smtClean="0">
              <a:solidFill>
                <a:srgbClr val="FFFF00"/>
              </a:solidFill>
              <a:latin typeface="Arial" pitchFamily="34" charset="0"/>
              <a:cs typeface="Arial" pitchFamily="34" charset="0"/>
            </a:endParaRPr>
          </a:p>
          <a:p>
            <a:pPr marL="582930" indent="-514350">
              <a:buFont typeface="+mj-lt"/>
              <a:buAutoNum type="arabicPeriod"/>
            </a:pPr>
            <a:r>
              <a:rPr lang="en-US" sz="2400" cap="all" dirty="0" err="1" smtClean="0">
                <a:latin typeface="Arial" pitchFamily="34" charset="0"/>
                <a:cs typeface="Arial" pitchFamily="34" charset="0"/>
              </a:rPr>
              <a:t>Peran</a:t>
            </a:r>
            <a:r>
              <a:rPr lang="en-US" sz="2400" cap="all" dirty="0" smtClean="0">
                <a:latin typeface="Arial" pitchFamily="34" charset="0"/>
                <a:cs typeface="Arial" pitchFamily="34" charset="0"/>
              </a:rPr>
              <a:t> </a:t>
            </a:r>
            <a:r>
              <a:rPr lang="en-US" sz="2400" cap="all" dirty="0" err="1" smtClean="0">
                <a:solidFill>
                  <a:srgbClr val="FFFF00"/>
                </a:solidFill>
                <a:latin typeface="Arial" pitchFamily="34" charset="0"/>
                <a:cs typeface="Arial" pitchFamily="34" charset="0"/>
              </a:rPr>
              <a:t>Direktu</a:t>
            </a:r>
            <a:r>
              <a:rPr lang="en-US" sz="2400" cap="all" dirty="0" err="1" smtClean="0">
                <a:latin typeface="Arial" pitchFamily="34" charset="0"/>
                <a:cs typeface="Arial" pitchFamily="34" charset="0"/>
              </a:rPr>
              <a:t>r</a:t>
            </a:r>
            <a:r>
              <a:rPr lang="en-US" sz="2400" cap="all" dirty="0" smtClean="0">
                <a:latin typeface="Arial" pitchFamily="34" charset="0"/>
                <a:cs typeface="Arial" pitchFamily="34" charset="0"/>
              </a:rPr>
              <a:t> </a:t>
            </a:r>
            <a:r>
              <a:rPr lang="en-US" sz="2400" cap="all" dirty="0" err="1" smtClean="0">
                <a:solidFill>
                  <a:srgbClr val="FFFF00"/>
                </a:solidFill>
                <a:latin typeface="Arial" pitchFamily="34" charset="0"/>
                <a:cs typeface="Arial" pitchFamily="34" charset="0"/>
              </a:rPr>
              <a:t>sangat</a:t>
            </a:r>
            <a:r>
              <a:rPr lang="en-US" sz="2400" cap="all" dirty="0" smtClean="0">
                <a:solidFill>
                  <a:srgbClr val="FFFF00"/>
                </a:solidFill>
                <a:latin typeface="Arial" pitchFamily="34" charset="0"/>
                <a:cs typeface="Arial" pitchFamily="34" charset="0"/>
              </a:rPr>
              <a:t> </a:t>
            </a:r>
            <a:r>
              <a:rPr lang="en-US" sz="2400" cap="all" dirty="0" err="1" smtClean="0">
                <a:solidFill>
                  <a:srgbClr val="FFFF00"/>
                </a:solidFill>
                <a:latin typeface="Arial" pitchFamily="34" charset="0"/>
                <a:cs typeface="Arial" pitchFamily="34" charset="0"/>
              </a:rPr>
              <a:t>sentral</a:t>
            </a:r>
            <a:endParaRPr lang="en-US" sz="2400" cap="all" dirty="0" smtClean="0">
              <a:solidFill>
                <a:srgbClr val="FFFF00"/>
              </a:solidFill>
              <a:latin typeface="Arial" pitchFamily="34" charset="0"/>
              <a:cs typeface="Arial" pitchFamily="34" charset="0"/>
            </a:endParaRPr>
          </a:p>
          <a:p>
            <a:pPr marL="582930" indent="-514350">
              <a:buFont typeface="+mj-lt"/>
              <a:buAutoNum type="arabicPeriod"/>
            </a:pPr>
            <a:r>
              <a:rPr lang="en-US" sz="2400" cap="all" dirty="0" smtClean="0">
                <a:latin typeface="Arial" pitchFamily="34" charset="0"/>
                <a:cs typeface="Arial" pitchFamily="34" charset="0"/>
              </a:rPr>
              <a:t>PATIENT CENTRE CARE</a:t>
            </a:r>
          </a:p>
          <a:p>
            <a:pPr marL="582930" indent="-514350">
              <a:buFont typeface="+mj-lt"/>
              <a:buAutoNum type="arabicPeriod"/>
            </a:pPr>
            <a:r>
              <a:rPr lang="en-US" sz="2400" cap="all" dirty="0" smtClean="0">
                <a:latin typeface="Arial" pitchFamily="34" charset="0"/>
                <a:cs typeface="Arial" pitchFamily="34" charset="0"/>
              </a:rPr>
              <a:t>PATIENT SAFETY</a:t>
            </a:r>
          </a:p>
          <a:p>
            <a:pPr marL="582930" indent="-514350">
              <a:buFont typeface="+mj-lt"/>
              <a:buAutoNum type="arabicPeriod"/>
            </a:pPr>
            <a:r>
              <a:rPr lang="en-US" sz="2400" cap="all" dirty="0" smtClean="0">
                <a:latin typeface="Arial" pitchFamily="34" charset="0"/>
                <a:cs typeface="Arial" pitchFamily="34" charset="0"/>
              </a:rPr>
              <a:t>CONTINUITY OF CARE</a:t>
            </a:r>
          </a:p>
          <a:p>
            <a:pPr marL="582930" indent="-514350">
              <a:buFont typeface="+mj-lt"/>
              <a:buAutoNum type="arabicPeriod"/>
            </a:pPr>
            <a:r>
              <a:rPr lang="en-US" sz="2400" cap="all" dirty="0" smtClean="0">
                <a:latin typeface="Arial" pitchFamily="34" charset="0"/>
                <a:cs typeface="Arial" pitchFamily="34" charset="0"/>
              </a:rPr>
              <a:t>CONTINOUS QUALITY IMPROVEMENT</a:t>
            </a:r>
          </a:p>
          <a:p>
            <a:pPr marL="582930" indent="-514350">
              <a:buFont typeface="+mj-lt"/>
              <a:buAutoNum type="arabicPeriod"/>
            </a:pPr>
            <a:r>
              <a:rPr lang="en-US" sz="2400" cap="all" dirty="0" err="1" smtClean="0">
                <a:latin typeface="Arial" pitchFamily="34" charset="0"/>
                <a:cs typeface="Arial" pitchFamily="34" charset="0"/>
              </a:rPr>
              <a:t>Pedoman</a:t>
            </a:r>
            <a:r>
              <a:rPr lang="en-US" sz="2400" cap="all" dirty="0" smtClean="0">
                <a:latin typeface="Arial" pitchFamily="34" charset="0"/>
                <a:cs typeface="Arial" pitchFamily="34" charset="0"/>
              </a:rPr>
              <a:t> </a:t>
            </a:r>
            <a:r>
              <a:rPr lang="en-US" sz="2400" cap="all" dirty="0" err="1" smtClean="0">
                <a:latin typeface="Arial" pitchFamily="34" charset="0"/>
                <a:cs typeface="Arial" pitchFamily="34" charset="0"/>
              </a:rPr>
              <a:t>dan</a:t>
            </a:r>
            <a:r>
              <a:rPr lang="en-US" sz="2400" cap="all" dirty="0" smtClean="0">
                <a:latin typeface="Arial" pitchFamily="34" charset="0"/>
                <a:cs typeface="Arial" pitchFamily="34" charset="0"/>
              </a:rPr>
              <a:t> </a:t>
            </a:r>
            <a:r>
              <a:rPr lang="en-US" sz="2400" cap="all" dirty="0" err="1" smtClean="0">
                <a:latin typeface="Arial" pitchFamily="34" charset="0"/>
                <a:cs typeface="Arial" pitchFamily="34" charset="0"/>
              </a:rPr>
              <a:t>cara</a:t>
            </a:r>
            <a:r>
              <a:rPr lang="en-US" sz="2400" cap="all" dirty="0" smtClean="0">
                <a:latin typeface="Arial" pitchFamily="34" charset="0"/>
                <a:cs typeface="Arial" pitchFamily="34" charset="0"/>
              </a:rPr>
              <a:t> </a:t>
            </a:r>
            <a:r>
              <a:rPr lang="en-US" sz="2400" cap="all" dirty="0" err="1" smtClean="0">
                <a:latin typeface="Arial" pitchFamily="34" charset="0"/>
                <a:cs typeface="Arial" pitchFamily="34" charset="0"/>
              </a:rPr>
              <a:t>survei</a:t>
            </a:r>
            <a:r>
              <a:rPr lang="en-US" sz="2400" cap="all" dirty="0" smtClean="0">
                <a:latin typeface="Arial" pitchFamily="34" charset="0"/>
                <a:cs typeface="Arial" pitchFamily="34" charset="0"/>
              </a:rPr>
              <a:t> </a:t>
            </a:r>
            <a:r>
              <a:rPr lang="en-US" sz="2400" cap="all" dirty="0" err="1" smtClean="0">
                <a:latin typeface="Arial" pitchFamily="34" charset="0"/>
                <a:cs typeface="Arial" pitchFamily="34" charset="0"/>
              </a:rPr>
              <a:t>akreditasi</a:t>
            </a:r>
            <a:r>
              <a:rPr lang="en-US" sz="2400" cap="all" dirty="0" smtClean="0">
                <a:latin typeface="Arial" pitchFamily="34" charset="0"/>
                <a:cs typeface="Arial" pitchFamily="34" charset="0"/>
              </a:rPr>
              <a:t> </a:t>
            </a:r>
            <a:r>
              <a:rPr lang="en-US" sz="2400" cap="all" dirty="0" smtClean="0">
                <a:latin typeface="Arial" pitchFamily="34" charset="0"/>
                <a:cs typeface="Arial" pitchFamily="34" charset="0"/>
                <a:sym typeface="Wingdings" pitchFamily="2" charset="2"/>
              </a:rPr>
              <a:t> TRACER METHODOLOGY </a:t>
            </a:r>
            <a:r>
              <a:rPr lang="en-US" sz="2400" cap="all" dirty="0" smtClean="0">
                <a:solidFill>
                  <a:srgbClr val="FFFF00"/>
                </a:solidFill>
                <a:latin typeface="Arial" pitchFamily="34" charset="0"/>
                <a:cs typeface="Arial" pitchFamily="34" charset="0"/>
                <a:sym typeface="Wingdings" pitchFamily="2" charset="2"/>
              </a:rPr>
              <a:t>( </a:t>
            </a:r>
            <a:r>
              <a:rPr lang="en-US" sz="2400" cap="all" dirty="0" smtClean="0">
                <a:solidFill>
                  <a:srgbClr val="FFFF00"/>
                </a:solidFill>
                <a:latin typeface="Arial" pitchFamily="34" charset="0"/>
                <a:cs typeface="Arial" pitchFamily="34" charset="0"/>
              </a:rPr>
              <a:t>METODE TELUSUR</a:t>
            </a:r>
            <a:r>
              <a:rPr lang="en-US" sz="2400" cap="all" dirty="0" smtClean="0">
                <a:latin typeface="Arial" pitchFamily="34" charset="0"/>
                <a:cs typeface="Arial" pitchFamily="34" charset="0"/>
              </a:rPr>
              <a:t>)</a:t>
            </a:r>
          </a:p>
          <a:p>
            <a:pPr marL="582930" indent="-514350">
              <a:buFont typeface="+mj-lt"/>
              <a:buAutoNum type="arabicPeriod"/>
            </a:pPr>
            <a:r>
              <a:rPr lang="en-US" sz="2400" cap="all" dirty="0" err="1" smtClean="0">
                <a:latin typeface="Arial" pitchFamily="34" charset="0"/>
                <a:cs typeface="Arial" pitchFamily="34" charset="0"/>
              </a:rPr>
              <a:t>Kepatuhan</a:t>
            </a:r>
            <a:r>
              <a:rPr lang="en-US" sz="2400" cap="all" dirty="0" smtClean="0">
                <a:latin typeface="Arial" pitchFamily="34" charset="0"/>
                <a:cs typeface="Arial" pitchFamily="34" charset="0"/>
              </a:rPr>
              <a:t> </a:t>
            </a:r>
            <a:r>
              <a:rPr lang="en-US" sz="2400" cap="all" dirty="0" err="1" smtClean="0">
                <a:latin typeface="Arial" pitchFamily="34" charset="0"/>
                <a:cs typeface="Arial" pitchFamily="34" charset="0"/>
              </a:rPr>
              <a:t>terhadap</a:t>
            </a:r>
            <a:r>
              <a:rPr lang="en-US" sz="2400" cap="all" dirty="0" smtClean="0">
                <a:latin typeface="Arial" pitchFamily="34" charset="0"/>
                <a:cs typeface="Arial" pitchFamily="34" charset="0"/>
              </a:rPr>
              <a:t> </a:t>
            </a:r>
            <a:r>
              <a:rPr lang="en-US" sz="2400" cap="all" dirty="0" err="1" smtClean="0">
                <a:solidFill>
                  <a:srgbClr val="FFFF00"/>
                </a:solidFill>
                <a:latin typeface="Arial" pitchFamily="34" charset="0"/>
                <a:cs typeface="Arial" pitchFamily="34" charset="0"/>
              </a:rPr>
              <a:t>SPO,Standar</a:t>
            </a:r>
            <a:r>
              <a:rPr lang="en-US" sz="2400" cap="all" dirty="0" smtClean="0">
                <a:solidFill>
                  <a:srgbClr val="FFFF00"/>
                </a:solidFill>
                <a:latin typeface="Arial" pitchFamily="34" charset="0"/>
                <a:cs typeface="Arial" pitchFamily="34" charset="0"/>
              </a:rPr>
              <a:t> </a:t>
            </a:r>
            <a:r>
              <a:rPr lang="en-US" sz="2400" cap="all" dirty="0" err="1" smtClean="0">
                <a:solidFill>
                  <a:srgbClr val="FFFF00"/>
                </a:solidFill>
                <a:latin typeface="Arial" pitchFamily="34" charset="0"/>
                <a:cs typeface="Arial" pitchFamily="34" charset="0"/>
              </a:rPr>
              <a:t>dan</a:t>
            </a:r>
            <a:r>
              <a:rPr lang="en-US" sz="2400" cap="all" dirty="0" smtClean="0">
                <a:solidFill>
                  <a:srgbClr val="FFFF00"/>
                </a:solidFill>
                <a:latin typeface="Arial" pitchFamily="34" charset="0"/>
                <a:cs typeface="Arial" pitchFamily="34" charset="0"/>
              </a:rPr>
              <a:t> </a:t>
            </a:r>
            <a:r>
              <a:rPr lang="en-US" sz="2400" cap="all" dirty="0" err="1" smtClean="0">
                <a:solidFill>
                  <a:srgbClr val="FFFF00"/>
                </a:solidFill>
                <a:latin typeface="Arial" pitchFamily="34" charset="0"/>
                <a:cs typeface="Arial" pitchFamily="34" charset="0"/>
              </a:rPr>
              <a:t>etika</a:t>
            </a:r>
            <a:r>
              <a:rPr lang="en-US" sz="2400" cap="all" dirty="0" smtClean="0">
                <a:solidFill>
                  <a:srgbClr val="FFFF00"/>
                </a:solidFill>
                <a:latin typeface="Arial" pitchFamily="34" charset="0"/>
                <a:cs typeface="Arial" pitchFamily="34" charset="0"/>
              </a:rPr>
              <a:t> </a:t>
            </a:r>
            <a:r>
              <a:rPr lang="en-US" sz="2400" cap="all" dirty="0" err="1" smtClean="0">
                <a:solidFill>
                  <a:srgbClr val="FFFF00"/>
                </a:solidFill>
                <a:latin typeface="Arial" pitchFamily="34" charset="0"/>
                <a:cs typeface="Arial" pitchFamily="34" charset="0"/>
              </a:rPr>
              <a:t>Profesi</a:t>
            </a:r>
            <a:endParaRPr lang="en-US" sz="2400" cap="all" dirty="0" smtClean="0">
              <a:solidFill>
                <a:srgbClr val="FFFF00"/>
              </a:solidFill>
              <a:latin typeface="Arial" pitchFamily="34" charset="0"/>
              <a:cs typeface="Arial" pitchFamily="34" charset="0"/>
            </a:endParaRPr>
          </a:p>
          <a:p>
            <a:pPr marL="582930" indent="-514350">
              <a:buFont typeface="+mj-lt"/>
              <a:buAutoNum type="arabicPeriod"/>
            </a:pPr>
            <a:endParaRPr lang="en-US" sz="2400" dirty="0" smtClean="0">
              <a:latin typeface="Arial" pitchFamily="34" charset="0"/>
              <a:cs typeface="Arial" pitchFamily="34" charset="0"/>
            </a:endParaRPr>
          </a:p>
          <a:p>
            <a:pPr marL="582930" indent="-514350">
              <a:buFont typeface="+mj-lt"/>
              <a:buAutoNum type="arabicPeriod"/>
            </a:pP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xmlns="" val="425121204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a:stretch>
            <a:fillRect/>
          </a:stretch>
        </p:blipFill>
        <p:spPr bwMode="auto">
          <a:xfrm>
            <a:off x="0" y="0"/>
            <a:ext cx="9144000" cy="6929462"/>
          </a:xfrm>
          <a:prstGeom prst="rect">
            <a:avLst/>
          </a:prstGeom>
          <a:solidFill>
            <a:schemeClr val="bg1"/>
          </a:solidFill>
          <a:ln w="9525">
            <a:noFill/>
            <a:miter lim="800000"/>
            <a:headEnd/>
            <a:tailEnd/>
          </a:ln>
          <a:effectLst/>
        </p:spPr>
      </p:pic>
    </p:spTree>
    <p:extLst>
      <p:ext uri="{BB962C8B-B14F-4D97-AF65-F5344CB8AC3E}">
        <p14:creationId xmlns:p14="http://schemas.microsoft.com/office/powerpoint/2010/main" xmlns="" val="2399674473"/>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458200" cy="1143000"/>
          </a:xfrm>
        </p:spPr>
        <p:txBody>
          <a:bodyPr>
            <a:normAutofit fontScale="90000"/>
          </a:bodyPr>
          <a:lstStyle/>
          <a:p>
            <a:pPr marL="54864" eaLnBrk="1" fontAlgn="auto" hangingPunct="1">
              <a:spcAft>
                <a:spcPts val="0"/>
              </a:spcAft>
              <a:defRPr/>
            </a:pPr>
            <a:r>
              <a:rPr lang="id-ID" dirty="0" smtClean="0">
                <a:solidFill>
                  <a:schemeClr val="tx2">
                    <a:tint val="100000"/>
                    <a:shade val="90000"/>
                    <a:satMod val="250000"/>
                    <a:alpha val="100000"/>
                  </a:schemeClr>
                </a:solidFill>
              </a:rPr>
              <a:t>PARADIGMA BARU PELAYANAN KESEHATAN</a:t>
            </a:r>
            <a:endParaRPr lang="id-ID" dirty="0">
              <a:solidFill>
                <a:schemeClr val="tx2">
                  <a:tint val="100000"/>
                  <a:shade val="90000"/>
                  <a:satMod val="250000"/>
                  <a:alpha val="100000"/>
                </a:schemeClr>
              </a:solidFill>
            </a:endParaRPr>
          </a:p>
        </p:txBody>
      </p:sp>
      <p:sp>
        <p:nvSpPr>
          <p:cNvPr id="4" name="Rounded Rectangle 3"/>
          <p:cNvSpPr/>
          <p:nvPr/>
        </p:nvSpPr>
        <p:spPr>
          <a:xfrm rot="20674200">
            <a:off x="1709109" y="1076045"/>
            <a:ext cx="5093645" cy="3260796"/>
          </a:xfrm>
          <a:prstGeom prst="roundRect">
            <a:avLst/>
          </a:prstGeom>
          <a:gradFill>
            <a:gsLst>
              <a:gs pos="1000">
                <a:srgbClr val="A50021"/>
              </a:gs>
              <a:gs pos="0">
                <a:srgbClr val="A50021"/>
              </a:gs>
              <a:gs pos="0">
                <a:srgbClr val="FF0000"/>
              </a:gs>
              <a:gs pos="0">
                <a:srgbClr val="FF0000"/>
              </a:gs>
              <a:gs pos="0">
                <a:srgbClr val="FF0000"/>
              </a:gs>
              <a:gs pos="49000">
                <a:srgbClr val="FFFF00"/>
              </a:gs>
            </a:gsLst>
            <a:lin ang="5400000" scaled="0"/>
          </a:gradFill>
          <a:effectLst>
            <a:outerShdw blurRad="241300" dist="774700" dir="2100000" algn="bl" rotWithShape="0">
              <a:srgbClr val="00FF00">
                <a:alpha val="61000"/>
              </a:srgbClr>
            </a:outerShdw>
            <a:reflection blurRad="6350" stA="50000" endA="300" endPos="55500" dist="50800" dir="5400000" sy="-100000" algn="bl" rotWithShape="0"/>
          </a:effectLst>
          <a:scene3d>
            <a:camera prst="orthographicFront">
              <a:rot lat="1177593" lon="20589422" rev="20323850"/>
            </a:camera>
            <a:lightRig rig="threePt" dir="t"/>
          </a:scene3d>
          <a:sp3d>
            <a:bevelT w="381000" h="381000"/>
            <a:bevelB w="317500" h="317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1200"/>
              </a:spcAft>
              <a:defRPr/>
            </a:pPr>
            <a:r>
              <a:rPr lang="id-ID" sz="3600" b="1" dirty="0">
                <a:solidFill>
                  <a:srgbClr val="000000"/>
                </a:solidFill>
                <a:effectLst>
                  <a:outerShdw blurRad="38100" dist="38100" dir="2700000" algn="tl">
                    <a:srgbClr val="000000">
                      <a:alpha val="43137"/>
                    </a:srgbClr>
                  </a:outerShdw>
                </a:effectLst>
                <a:latin typeface="Aharoni" pitchFamily="2" charset="-79"/>
                <a:cs typeface="Aharoni" pitchFamily="2" charset="-79"/>
              </a:rPr>
              <a:t>Patient Centered Care sebagai Pola Terkini dalam Pelayanan Pasien</a:t>
            </a:r>
          </a:p>
        </p:txBody>
      </p:sp>
      <p:sp>
        <p:nvSpPr>
          <p:cNvPr id="5" name="Rectangle 4"/>
          <p:cNvSpPr/>
          <p:nvPr/>
        </p:nvSpPr>
        <p:spPr>
          <a:xfrm>
            <a:off x="228600" y="4191000"/>
            <a:ext cx="8915400" cy="2586038"/>
          </a:xfrm>
          <a:prstGeom prst="rect">
            <a:avLst/>
          </a:prstGeom>
          <a:solidFill>
            <a:schemeClr val="bg1">
              <a:lumMod val="75000"/>
            </a:schemeClr>
          </a:solidFill>
        </p:spPr>
        <p:txBody>
          <a:bodyPr>
            <a:spAutoFit/>
          </a:bodyPr>
          <a:lstStyle/>
          <a:p>
            <a:pPr algn="ctr">
              <a:spcAft>
                <a:spcPts val="600"/>
              </a:spcAft>
              <a:defRPr/>
            </a:pPr>
            <a:r>
              <a:rPr lang="id-ID" b="1" i="1" dirty="0">
                <a:latin typeface="Arial Narrow" pitchFamily="34" charset="0"/>
                <a:cs typeface="Arial" charset="0"/>
              </a:rPr>
              <a:t>‘</a:t>
            </a:r>
            <a:r>
              <a:rPr lang="id-ID" sz="3000" b="1" i="1" dirty="0">
                <a:solidFill>
                  <a:srgbClr val="99FF33"/>
                </a:solidFill>
                <a:latin typeface="Arial Narrow" pitchFamily="34" charset="0"/>
                <a:cs typeface="Arial" charset="0"/>
              </a:rPr>
              <a:t>Patient-centered</a:t>
            </a:r>
            <a:r>
              <a:rPr lang="id-ID" sz="3000" b="1" i="1" dirty="0">
                <a:latin typeface="Arial Narrow" pitchFamily="34" charset="0"/>
                <a:cs typeface="Arial" charset="0"/>
              </a:rPr>
              <a:t> </a:t>
            </a:r>
            <a:r>
              <a:rPr lang="id-ID" sz="3000" b="1" i="1" dirty="0">
                <a:solidFill>
                  <a:srgbClr val="66FF33"/>
                </a:solidFill>
                <a:latin typeface="Arial Narrow" pitchFamily="34" charset="0"/>
                <a:cs typeface="Arial" charset="0"/>
              </a:rPr>
              <a:t>care</a:t>
            </a:r>
            <a:r>
              <a:rPr lang="id-ID" sz="3000" b="1" i="1" dirty="0">
                <a:latin typeface="Arial Narrow" pitchFamily="34" charset="0"/>
                <a:cs typeface="Arial" charset="0"/>
              </a:rPr>
              <a:t>’</a:t>
            </a:r>
            <a:r>
              <a:rPr lang="id-ID" sz="3000" b="1" dirty="0">
                <a:latin typeface="Arial Narrow" pitchFamily="34" charset="0"/>
                <a:cs typeface="Arial" charset="0"/>
              </a:rPr>
              <a:t> sebagai “asuhan yang </a:t>
            </a:r>
            <a:r>
              <a:rPr lang="id-ID" sz="3600" b="1" dirty="0">
                <a:solidFill>
                  <a:srgbClr val="33CCFF"/>
                </a:solidFill>
                <a:latin typeface="Arial Narrow" pitchFamily="34" charset="0"/>
                <a:cs typeface="Arial" charset="0"/>
              </a:rPr>
              <a:t>menghormati dan responsif terhadap pilihan, kebutuhan dan nilai-nilai pribadi pasien</a:t>
            </a:r>
            <a:r>
              <a:rPr lang="id-ID" sz="3000" b="1" dirty="0">
                <a:latin typeface="Arial Narrow" pitchFamily="34" charset="0"/>
                <a:cs typeface="Arial" charset="0"/>
              </a:rPr>
              <a:t>. Serta memastikan bahwa nilai-nilai pasien menjadi panduan bagi semua keputusan klinis</a:t>
            </a:r>
            <a:r>
              <a:rPr lang="id-ID" sz="2800" b="1" dirty="0">
                <a:latin typeface="Arial Narrow" pitchFamily="34" charset="0"/>
                <a:cs typeface="Arial" charset="0"/>
              </a:rPr>
              <a:t>”</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924300" y="381000"/>
            <a:ext cx="5219700" cy="5486400"/>
          </a:xfrm>
          <a:prstGeom prst="ellipse">
            <a:avLst/>
          </a:prstGeom>
          <a:solidFill>
            <a:schemeClr val="tx2">
              <a:lumMod val="2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solidFill>
                <a:schemeClr val="tx1"/>
              </a:solidFill>
            </a:endParaRPr>
          </a:p>
        </p:txBody>
      </p:sp>
      <p:sp>
        <p:nvSpPr>
          <p:cNvPr id="3" name="Frame 2"/>
          <p:cNvSpPr/>
          <p:nvPr/>
        </p:nvSpPr>
        <p:spPr>
          <a:xfrm>
            <a:off x="395288" y="2492375"/>
            <a:ext cx="2736850" cy="1333500"/>
          </a:xfrm>
          <a:prstGeom prst="frame">
            <a:avLst/>
          </a:prstGeom>
          <a:no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tx1"/>
              </a:solidFill>
            </a:endParaRPr>
          </a:p>
        </p:txBody>
      </p:sp>
      <p:sp>
        <p:nvSpPr>
          <p:cNvPr id="9" name="TextBox 8"/>
          <p:cNvSpPr txBox="1">
            <a:spLocks noChangeArrowheads="1"/>
          </p:cNvSpPr>
          <p:nvPr/>
        </p:nvSpPr>
        <p:spPr bwMode="auto">
          <a:xfrm>
            <a:off x="533400" y="2708275"/>
            <a:ext cx="2546350" cy="954088"/>
          </a:xfrm>
          <a:prstGeom prst="rect">
            <a:avLst/>
          </a:prstGeom>
          <a:noFill/>
          <a:ln w="9525">
            <a:noFill/>
            <a:miter lim="800000"/>
            <a:headEnd/>
            <a:tailEnd/>
          </a:ln>
        </p:spPr>
        <p:txBody>
          <a:bodyPr wrap="none">
            <a:spAutoFit/>
          </a:bodyPr>
          <a:lstStyle/>
          <a:p>
            <a:pPr algn="ctr"/>
            <a:r>
              <a:rPr lang="id-ID" sz="2800">
                <a:solidFill>
                  <a:srgbClr val="FFFF00"/>
                </a:solidFill>
              </a:rPr>
              <a:t>Patient</a:t>
            </a:r>
          </a:p>
          <a:p>
            <a:pPr algn="ctr"/>
            <a:r>
              <a:rPr lang="id-ID" sz="2800">
                <a:solidFill>
                  <a:srgbClr val="FFFF00"/>
                </a:solidFill>
              </a:rPr>
              <a:t>Centered Care</a:t>
            </a:r>
          </a:p>
        </p:txBody>
      </p:sp>
      <p:cxnSp>
        <p:nvCxnSpPr>
          <p:cNvPr id="12" name="Straight Arrow Connector 11"/>
          <p:cNvCxnSpPr/>
          <p:nvPr/>
        </p:nvCxnSpPr>
        <p:spPr>
          <a:xfrm flipH="1">
            <a:off x="5821363" y="3284538"/>
            <a:ext cx="503237" cy="757237"/>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6390" name="TextBox 16"/>
          <p:cNvSpPr txBox="1">
            <a:spLocks noChangeArrowheads="1"/>
          </p:cNvSpPr>
          <p:nvPr/>
        </p:nvSpPr>
        <p:spPr bwMode="auto">
          <a:xfrm>
            <a:off x="5041900" y="2819400"/>
            <a:ext cx="2730500" cy="523875"/>
          </a:xfrm>
          <a:prstGeom prst="rect">
            <a:avLst/>
          </a:prstGeom>
          <a:noFill/>
          <a:ln w="9525">
            <a:noFill/>
            <a:miter lim="800000"/>
            <a:headEnd/>
            <a:tailEnd/>
          </a:ln>
        </p:spPr>
        <p:txBody>
          <a:bodyPr>
            <a:spAutoFit/>
          </a:bodyPr>
          <a:lstStyle/>
          <a:p>
            <a:pPr algn="ctr"/>
            <a:r>
              <a:rPr lang="id-ID" sz="2800" b="1">
                <a:solidFill>
                  <a:srgbClr val="66FF33"/>
                </a:solidFill>
              </a:rPr>
              <a:t>Fokus Pasien</a:t>
            </a:r>
          </a:p>
        </p:txBody>
      </p:sp>
      <p:sp>
        <p:nvSpPr>
          <p:cNvPr id="16391" name="TextBox 19"/>
          <p:cNvSpPr txBox="1">
            <a:spLocks noChangeArrowheads="1"/>
          </p:cNvSpPr>
          <p:nvPr/>
        </p:nvSpPr>
        <p:spPr bwMode="auto">
          <a:xfrm>
            <a:off x="4787900" y="4076700"/>
            <a:ext cx="3119438" cy="523875"/>
          </a:xfrm>
          <a:prstGeom prst="rect">
            <a:avLst/>
          </a:prstGeom>
          <a:noFill/>
          <a:ln w="9525">
            <a:noFill/>
            <a:miter lim="800000"/>
            <a:headEnd/>
            <a:tailEnd/>
          </a:ln>
        </p:spPr>
        <p:txBody>
          <a:bodyPr wrap="none">
            <a:spAutoFit/>
          </a:bodyPr>
          <a:lstStyle/>
          <a:p>
            <a:r>
              <a:rPr lang="id-ID" sz="2800" b="1">
                <a:solidFill>
                  <a:srgbClr val="33CCFF"/>
                </a:solidFill>
              </a:rPr>
              <a:t>Quality</a:t>
            </a:r>
            <a:r>
              <a:rPr lang="id-ID" sz="2800">
                <a:solidFill>
                  <a:srgbClr val="33CCFF"/>
                </a:solidFill>
              </a:rPr>
              <a:t>  &amp;  </a:t>
            </a:r>
            <a:r>
              <a:rPr lang="id-ID" sz="2800" b="1">
                <a:solidFill>
                  <a:srgbClr val="33CCFF"/>
                </a:solidFill>
              </a:rPr>
              <a:t>Safety</a:t>
            </a:r>
          </a:p>
        </p:txBody>
      </p:sp>
      <p:cxnSp>
        <p:nvCxnSpPr>
          <p:cNvPr id="22" name="Straight Arrow Connector 21"/>
          <p:cNvCxnSpPr/>
          <p:nvPr/>
        </p:nvCxnSpPr>
        <p:spPr>
          <a:xfrm>
            <a:off x="6432550" y="3281363"/>
            <a:ext cx="577850" cy="757237"/>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4" name="Striped Right Arrow 3"/>
          <p:cNvSpPr/>
          <p:nvPr/>
        </p:nvSpPr>
        <p:spPr>
          <a:xfrm>
            <a:off x="3162300" y="2925763"/>
            <a:ext cx="977900" cy="484187"/>
          </a:xfrm>
          <a:prstGeom prst="stripedRightArrow">
            <a:avLst/>
          </a:prstGeom>
          <a:solidFill>
            <a:srgbClr val="FFFF00"/>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6394" name="TextBox 20"/>
          <p:cNvSpPr txBox="1">
            <a:spLocks noChangeArrowheads="1"/>
          </p:cNvSpPr>
          <p:nvPr/>
        </p:nvSpPr>
        <p:spPr bwMode="auto">
          <a:xfrm>
            <a:off x="4989513" y="4479925"/>
            <a:ext cx="2782887" cy="523875"/>
          </a:xfrm>
          <a:prstGeom prst="rect">
            <a:avLst/>
          </a:prstGeom>
          <a:noFill/>
          <a:ln w="9525">
            <a:noFill/>
            <a:miter lim="800000"/>
            <a:headEnd/>
            <a:tailEnd/>
          </a:ln>
        </p:spPr>
        <p:txBody>
          <a:bodyPr>
            <a:spAutoFit/>
          </a:bodyPr>
          <a:lstStyle/>
          <a:p>
            <a:pPr algn="ctr"/>
            <a:r>
              <a:rPr lang="id-ID" sz="2800"/>
              <a:t>of Patient Care</a:t>
            </a:r>
          </a:p>
        </p:txBody>
      </p:sp>
      <p:sp>
        <p:nvSpPr>
          <p:cNvPr id="16395" name="TextBox 5"/>
          <p:cNvSpPr txBox="1">
            <a:spLocks noChangeArrowheads="1"/>
          </p:cNvSpPr>
          <p:nvPr/>
        </p:nvSpPr>
        <p:spPr bwMode="auto">
          <a:xfrm>
            <a:off x="4497388" y="1143000"/>
            <a:ext cx="3402012" cy="1384300"/>
          </a:xfrm>
          <a:prstGeom prst="rect">
            <a:avLst/>
          </a:prstGeom>
          <a:noFill/>
          <a:ln w="9525">
            <a:noFill/>
            <a:miter lim="800000"/>
            <a:headEnd/>
            <a:tailEnd/>
          </a:ln>
        </p:spPr>
        <p:txBody>
          <a:bodyPr>
            <a:spAutoFit/>
          </a:bodyPr>
          <a:lstStyle/>
          <a:p>
            <a:pPr algn="ctr"/>
            <a:r>
              <a:rPr lang="id-ID" sz="2800" b="1">
                <a:solidFill>
                  <a:srgbClr val="FFFF00"/>
                </a:solidFill>
                <a:latin typeface="Arial Narrow" pitchFamily="34" charset="0"/>
              </a:rPr>
              <a:t>Standar Akreditasi RS</a:t>
            </a:r>
          </a:p>
          <a:p>
            <a:pPr algn="ctr"/>
            <a:r>
              <a:rPr lang="id-ID" sz="2800" b="1">
                <a:solidFill>
                  <a:srgbClr val="FFFF00"/>
                </a:solidFill>
                <a:latin typeface="Arial Narrow" pitchFamily="34" charset="0"/>
              </a:rPr>
              <a:t>p</a:t>
            </a:r>
            <a:r>
              <a:rPr lang="en-US" sz="2800" b="1">
                <a:solidFill>
                  <a:srgbClr val="FFFF00"/>
                </a:solidFill>
                <a:latin typeface="Arial Narrow" pitchFamily="34" charset="0"/>
              </a:rPr>
              <a:t>a</a:t>
            </a:r>
            <a:r>
              <a:rPr lang="id-ID" sz="2800" b="1">
                <a:solidFill>
                  <a:srgbClr val="FFFF00"/>
                </a:solidFill>
                <a:latin typeface="Arial Narrow" pitchFamily="34" charset="0"/>
              </a:rPr>
              <a:t>d</a:t>
            </a:r>
            <a:r>
              <a:rPr lang="en-US" sz="2800" b="1">
                <a:solidFill>
                  <a:srgbClr val="FFFF00"/>
                </a:solidFill>
                <a:latin typeface="Arial Narrow" pitchFamily="34" charset="0"/>
              </a:rPr>
              <a:t>a</a:t>
            </a:r>
            <a:r>
              <a:rPr lang="id-ID" sz="2800" b="1">
                <a:solidFill>
                  <a:srgbClr val="FFFF00"/>
                </a:solidFill>
                <a:latin typeface="Arial Narrow" pitchFamily="34" charset="0"/>
              </a:rPr>
              <a:t> badan Internasional</a:t>
            </a:r>
            <a:endParaRPr lang="id-ID" sz="2800">
              <a:solidFill>
                <a:srgbClr val="FFFF00"/>
              </a:solidFill>
              <a:latin typeface="Arial Narrow" pitchFamily="34" charset="0"/>
            </a:endParaRPr>
          </a:p>
        </p:txBody>
      </p:sp>
      <p:cxnSp>
        <p:nvCxnSpPr>
          <p:cNvPr id="15" name="Straight Arrow Connector 14"/>
          <p:cNvCxnSpPr/>
          <p:nvPr/>
        </p:nvCxnSpPr>
        <p:spPr>
          <a:xfrm>
            <a:off x="6324600" y="2492375"/>
            <a:ext cx="0" cy="4318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1000"/>
                                        <p:tgtEl>
                                          <p:spTgt spid="9"/>
                                        </p:tgtEl>
                                      </p:cBhvr>
                                    </p:animEffect>
                                  </p:childTnLst>
                                </p:cTn>
                              </p:par>
                              <p:par>
                                <p:cTn id="11" presetID="22" presetClass="entr" presetSubtype="8"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22926</TotalTime>
  <Words>1338</Words>
  <Application>Microsoft Office PowerPoint</Application>
  <PresentationFormat>On-screen Show (4:3)</PresentationFormat>
  <Paragraphs>292</Paragraphs>
  <Slides>26</Slides>
  <Notes>5</Notes>
  <HiddenSlides>1</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Apex</vt:lpstr>
      <vt:lpstr>Dr. Rokiah Kusumapradja,SKM, MHA</vt:lpstr>
      <vt:lpstr>Slide 2</vt:lpstr>
      <vt:lpstr>Akreditasi Dalam UU no 44  tentang RS </vt:lpstr>
      <vt:lpstr>Slide 4</vt:lpstr>
      <vt:lpstr>Standar Nasional Akreditasi Rumah Sakit (SNARS) Edisi 1</vt:lpstr>
      <vt:lpstr>Perubahan Paradigma  Standar Akreditasi Baru</vt:lpstr>
      <vt:lpstr>Slide 7</vt:lpstr>
      <vt:lpstr>PARADIGMA BARU PELAYANAN KESEHATAN</vt:lpstr>
      <vt:lpstr>Slide 9</vt:lpstr>
      <vt:lpstr>Slide 10</vt:lpstr>
      <vt:lpstr>Slide 11</vt:lpstr>
      <vt:lpstr>Slide 12</vt:lpstr>
      <vt:lpstr>Slide 13</vt:lpstr>
      <vt:lpstr>Slide 14</vt:lpstr>
      <vt:lpstr>The  Equip  Framework ( the ACHS Standards )</vt:lpstr>
      <vt:lpstr>Akreditasi Sebagai Upaya Peningkatan Mutu Berkesinambungan</vt:lpstr>
      <vt:lpstr>Akreditasi Sebagai Upaya Peningkatan Mutu Berkesinambungan</vt:lpstr>
      <vt:lpstr>STANDAR AKREDITASI  VERSI 2018</vt:lpstr>
      <vt:lpstr>PERUBAHAN CARA DAN PROSES SURVEI</vt:lpstr>
      <vt:lpstr>Slide 20</vt:lpstr>
      <vt:lpstr>Slide 21</vt:lpstr>
      <vt:lpstr>Apa yang dimaksud dg telusur         ( Tracer)?</vt:lpstr>
      <vt:lpstr>Slide 23</vt:lpstr>
      <vt:lpstr>Unsur-unsur dalam tracer :</vt:lpstr>
      <vt:lpstr>Slide 25</vt:lpstr>
      <vt:lpstr>Slide 26</vt:lpstr>
    </vt:vector>
  </TitlesOfParts>
  <Company>Komputer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Making</dc:title>
  <dc:creator>User</dc:creator>
  <cp:lastModifiedBy>RORO</cp:lastModifiedBy>
  <cp:revision>424</cp:revision>
  <dcterms:created xsi:type="dcterms:W3CDTF">2009-10-26T06:33:03Z</dcterms:created>
  <dcterms:modified xsi:type="dcterms:W3CDTF">2019-09-05T13:45:57Z</dcterms:modified>
</cp:coreProperties>
</file>