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36"/>
  </p:notes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DB68C-9312-4754-89FF-56C0C97CD24C}" type="doc">
      <dgm:prSet loTypeId="urn:microsoft.com/office/officeart/2005/8/layout/cycle4#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65C28-011F-4CDC-AC83-F92AA86E32B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KONDISI IDEAL</a:t>
          </a:r>
          <a:endParaRPr lang="en-US" dirty="0"/>
        </a:p>
      </dgm:t>
    </dgm:pt>
    <dgm:pt modelId="{29ED84E3-EC6C-4EA3-91DA-D818FABC760F}" type="parTrans" cxnId="{3EDC664B-11BD-4B42-9124-C7AFC68B02FF}">
      <dgm:prSet/>
      <dgm:spPr/>
      <dgm:t>
        <a:bodyPr/>
        <a:lstStyle/>
        <a:p>
          <a:endParaRPr lang="en-US"/>
        </a:p>
      </dgm:t>
    </dgm:pt>
    <dgm:pt modelId="{2466C2AD-7E7B-4A8F-B7A2-7A3429F5B61B}" type="sibTrans" cxnId="{3EDC664B-11BD-4B42-9124-C7AFC68B02FF}">
      <dgm:prSet/>
      <dgm:spPr/>
      <dgm:t>
        <a:bodyPr/>
        <a:lstStyle/>
        <a:p>
          <a:endParaRPr lang="en-US"/>
        </a:p>
      </dgm:t>
    </dgm:pt>
    <dgm:pt modelId="{61A81AAE-D23C-449C-A89C-97EE3188D3A5}">
      <dgm:prSet phldrT="[Text]" custT="1"/>
      <dgm:spPr>
        <a:solidFill>
          <a:srgbClr val="FF33CC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Arial Narrow" charset="0"/>
            </a:rPr>
            <a:t>Hukum</a:t>
          </a:r>
          <a:r>
            <a:rPr lang="en-US" sz="2400" b="1" dirty="0" smtClean="0">
              <a:solidFill>
                <a:schemeClr val="bg1"/>
              </a:solidFill>
              <a:latin typeface="Arial Narrow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Arial Narrow" charset="0"/>
            </a:rPr>
            <a:t>disiplin</a:t>
          </a:r>
          <a:r>
            <a:rPr lang="en-US" sz="2400" b="1" dirty="0" smtClean="0">
              <a:solidFill>
                <a:schemeClr val="bg1"/>
              </a:solidFill>
              <a:latin typeface="Arial Narrow" charset="0"/>
            </a:rPr>
            <a:t> (+)</a:t>
          </a:r>
          <a:endParaRPr lang="en-US" sz="2400" dirty="0">
            <a:solidFill>
              <a:schemeClr val="bg1"/>
            </a:solidFill>
          </a:endParaRPr>
        </a:p>
      </dgm:t>
    </dgm:pt>
    <dgm:pt modelId="{4F01A04E-1658-499D-9221-ECD53BB4B977}" type="parTrans" cxnId="{8151CC70-61F1-4D31-AF71-A1BD0338C2EA}">
      <dgm:prSet/>
      <dgm:spPr/>
      <dgm:t>
        <a:bodyPr/>
        <a:lstStyle/>
        <a:p>
          <a:endParaRPr lang="en-US"/>
        </a:p>
      </dgm:t>
    </dgm:pt>
    <dgm:pt modelId="{593B7513-D2FA-4001-A7CC-7A6711F641BC}" type="sibTrans" cxnId="{8151CC70-61F1-4D31-AF71-A1BD0338C2EA}">
      <dgm:prSet/>
      <dgm:spPr/>
      <dgm:t>
        <a:bodyPr/>
        <a:lstStyle/>
        <a:p>
          <a:endParaRPr lang="en-US"/>
        </a:p>
      </dgm:t>
    </dgm:pt>
    <dgm:pt modelId="{212F759B-9AF9-4988-8B14-1A51837A2AC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err="1" smtClean="0">
              <a:latin typeface="Arial Narrow" charset="0"/>
            </a:rPr>
            <a:t>Pidana</a:t>
          </a:r>
          <a:r>
            <a:rPr lang="en-US" sz="2400" b="1" dirty="0" smtClean="0">
              <a:latin typeface="Arial Narrow" charset="0"/>
            </a:rPr>
            <a:t> </a:t>
          </a:r>
          <a:r>
            <a:rPr lang="en-US" sz="2400" b="1" dirty="0" err="1" smtClean="0">
              <a:latin typeface="Arial Narrow" charset="0"/>
            </a:rPr>
            <a:t>dan</a:t>
          </a:r>
          <a:r>
            <a:rPr lang="en-US" sz="2400" b="1" dirty="0" smtClean="0">
              <a:latin typeface="Arial Narrow" charset="0"/>
            </a:rPr>
            <a:t>/</a:t>
          </a:r>
          <a:r>
            <a:rPr lang="en-US" sz="2400" b="1" dirty="0" err="1" smtClean="0">
              <a:latin typeface="Arial Narrow" charset="0"/>
            </a:rPr>
            <a:t>atau</a:t>
          </a:r>
          <a:r>
            <a:rPr lang="en-US" sz="2400" b="1" dirty="0" smtClean="0">
              <a:latin typeface="Arial Narrow" charset="0"/>
            </a:rPr>
            <a:t> </a:t>
          </a:r>
          <a:r>
            <a:rPr lang="en-US" sz="2400" b="1" dirty="0" err="1" smtClean="0">
              <a:latin typeface="Arial Narrow" charset="0"/>
            </a:rPr>
            <a:t>perdata</a:t>
          </a:r>
          <a:r>
            <a:rPr lang="en-US" sz="2400" b="1" dirty="0" smtClean="0">
              <a:latin typeface="Arial Narrow" charset="0"/>
            </a:rPr>
            <a:t> (+)</a:t>
          </a:r>
        </a:p>
        <a:p>
          <a:r>
            <a:rPr lang="en-US" sz="2400" b="1" dirty="0" err="1" smtClean="0">
              <a:latin typeface="Arial Narrow" charset="0"/>
            </a:rPr>
            <a:t>Hukum</a:t>
          </a:r>
          <a:r>
            <a:rPr lang="en-US" sz="2400" b="1" dirty="0" smtClean="0">
              <a:latin typeface="Arial Narrow" charset="0"/>
            </a:rPr>
            <a:t> </a:t>
          </a:r>
          <a:r>
            <a:rPr lang="en-US" sz="2400" b="1" dirty="0" err="1" smtClean="0">
              <a:latin typeface="Arial Narrow" charset="0"/>
            </a:rPr>
            <a:t>disiplin</a:t>
          </a:r>
          <a:r>
            <a:rPr lang="en-US" sz="2400" b="1" dirty="0" smtClean="0">
              <a:latin typeface="Arial Narrow" charset="0"/>
            </a:rPr>
            <a:t> (+)</a:t>
          </a:r>
          <a:endParaRPr lang="en-US" sz="2400" dirty="0"/>
        </a:p>
      </dgm:t>
    </dgm:pt>
    <dgm:pt modelId="{830C5462-6FE5-41CD-95F3-2207717961AE}" type="parTrans" cxnId="{BD1A6E1E-4BB4-4BD2-845F-15768DA7590E}">
      <dgm:prSet/>
      <dgm:spPr/>
      <dgm:t>
        <a:bodyPr/>
        <a:lstStyle/>
        <a:p>
          <a:endParaRPr lang="en-US"/>
        </a:p>
      </dgm:t>
    </dgm:pt>
    <dgm:pt modelId="{827DB55C-26DE-4453-B2E8-A31160A1E937}" type="sibTrans" cxnId="{BD1A6E1E-4BB4-4BD2-845F-15768DA7590E}">
      <dgm:prSet/>
      <dgm:spPr/>
      <dgm:t>
        <a:bodyPr/>
        <a:lstStyle/>
        <a:p>
          <a:endParaRPr lang="en-US"/>
        </a:p>
      </dgm:t>
    </dgm:pt>
    <dgm:pt modelId="{98CD692B-BB8C-4F6F-8D25-58EB73DA160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dirty="0" err="1" smtClean="0">
              <a:latin typeface="Arial Narrow" charset="0"/>
            </a:rPr>
            <a:t>Pidana</a:t>
          </a:r>
          <a:r>
            <a:rPr lang="en-US" sz="2400" b="1" dirty="0" smtClean="0">
              <a:latin typeface="Arial Narrow" charset="0"/>
            </a:rPr>
            <a:t> </a:t>
          </a:r>
          <a:r>
            <a:rPr lang="en-US" sz="2400" b="1" dirty="0" err="1" smtClean="0">
              <a:latin typeface="Arial Narrow" charset="0"/>
            </a:rPr>
            <a:t>dan</a:t>
          </a:r>
          <a:r>
            <a:rPr lang="en-US" sz="2400" b="1" dirty="0" smtClean="0">
              <a:latin typeface="Arial Narrow" charset="0"/>
            </a:rPr>
            <a:t>/</a:t>
          </a:r>
          <a:r>
            <a:rPr lang="en-US" sz="2400" b="1" dirty="0" err="1" smtClean="0">
              <a:latin typeface="Arial Narrow" charset="0"/>
            </a:rPr>
            <a:t>atau</a:t>
          </a:r>
          <a:r>
            <a:rPr lang="en-US" sz="2400" b="1" dirty="0" smtClean="0">
              <a:latin typeface="Arial Narrow" charset="0"/>
            </a:rPr>
            <a:t> </a:t>
          </a:r>
          <a:r>
            <a:rPr lang="en-US" sz="2400" b="1" dirty="0" err="1" smtClean="0">
              <a:latin typeface="Arial Narrow" charset="0"/>
            </a:rPr>
            <a:t>perdata</a:t>
          </a:r>
          <a:r>
            <a:rPr lang="en-US" sz="2400" b="1" dirty="0" smtClean="0">
              <a:latin typeface="Arial Narrow" charset="0"/>
            </a:rPr>
            <a:t> (-)</a:t>
          </a:r>
        </a:p>
        <a:p>
          <a:r>
            <a:rPr lang="en-US" sz="2400" b="1" dirty="0" err="1" smtClean="0">
              <a:latin typeface="Arial Narrow" charset="0"/>
            </a:rPr>
            <a:t>Hukum</a:t>
          </a:r>
          <a:r>
            <a:rPr lang="en-US" sz="2400" b="1" dirty="0" smtClean="0">
              <a:latin typeface="Arial Narrow" charset="0"/>
            </a:rPr>
            <a:t> </a:t>
          </a:r>
          <a:r>
            <a:rPr lang="en-US" sz="2400" b="1" dirty="0" err="1" smtClean="0">
              <a:latin typeface="Arial Narrow" charset="0"/>
            </a:rPr>
            <a:t>disiplin</a:t>
          </a:r>
          <a:r>
            <a:rPr lang="en-US" sz="2400" b="1" dirty="0" smtClean="0">
              <a:latin typeface="Arial Narrow" charset="0"/>
            </a:rPr>
            <a:t> (-)</a:t>
          </a:r>
          <a:endParaRPr lang="en-US" sz="2400" dirty="0"/>
        </a:p>
      </dgm:t>
    </dgm:pt>
    <dgm:pt modelId="{442EFDF4-9BDD-4CB4-A5CD-99F71A5EA45D}" type="parTrans" cxnId="{ABEAABD0-870E-485E-BC6C-BF615141D934}">
      <dgm:prSet/>
      <dgm:spPr/>
      <dgm:t>
        <a:bodyPr/>
        <a:lstStyle/>
        <a:p>
          <a:endParaRPr lang="en-US"/>
        </a:p>
      </dgm:t>
    </dgm:pt>
    <dgm:pt modelId="{2E6D6AE5-02A1-41EC-ACED-7B9F67811A64}" type="sibTrans" cxnId="{ABEAABD0-870E-485E-BC6C-BF615141D934}">
      <dgm:prSet/>
      <dgm:spPr/>
      <dgm:t>
        <a:bodyPr/>
        <a:lstStyle/>
        <a:p>
          <a:endParaRPr lang="en-US"/>
        </a:p>
      </dgm:t>
    </dgm:pt>
    <dgm:pt modelId="{75AE1780-7326-41E1-ADFE-0D13A4AF8B9A}" type="pres">
      <dgm:prSet presAssocID="{C09DB68C-9312-4754-89FF-56C0C97CD2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A0898-53F8-4218-8360-2852767E4E4D}" type="pres">
      <dgm:prSet presAssocID="{C09DB68C-9312-4754-89FF-56C0C97CD24C}" presName="children" presStyleCnt="0"/>
      <dgm:spPr/>
    </dgm:pt>
    <dgm:pt modelId="{02352A5C-D5A8-43E9-AF53-153EE7CC3CFA}" type="pres">
      <dgm:prSet presAssocID="{C09DB68C-9312-4754-89FF-56C0C97CD24C}" presName="childPlaceholder" presStyleCnt="0"/>
      <dgm:spPr/>
    </dgm:pt>
    <dgm:pt modelId="{82FA1E1D-EA57-48AF-A7E3-AD1580358596}" type="pres">
      <dgm:prSet presAssocID="{C09DB68C-9312-4754-89FF-56C0C97CD24C}" presName="circle" presStyleCnt="0"/>
      <dgm:spPr/>
    </dgm:pt>
    <dgm:pt modelId="{96690F54-3E6E-4C81-B1D7-3291FB7365C4}" type="pres">
      <dgm:prSet presAssocID="{C09DB68C-9312-4754-89FF-56C0C97CD2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4C338-1822-464C-954A-D96F45EBC175}" type="pres">
      <dgm:prSet presAssocID="{C09DB68C-9312-4754-89FF-56C0C97CD2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AA513-92EF-493C-92FA-5117C35B4A10}" type="pres">
      <dgm:prSet presAssocID="{C09DB68C-9312-4754-89FF-56C0C97CD2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78483-2D21-4097-9C67-A74AB4EFA1C9}" type="pres">
      <dgm:prSet presAssocID="{C09DB68C-9312-4754-89FF-56C0C97CD24C}" presName="quadrant4" presStyleLbl="node1" presStyleIdx="3" presStyleCnt="4" custScaleX="104726" custScaleY="994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3B3A4-5EFB-40DC-9D20-69EED52E3B5C}" type="pres">
      <dgm:prSet presAssocID="{C09DB68C-9312-4754-89FF-56C0C97CD24C}" presName="quadrantPlaceholder" presStyleCnt="0"/>
      <dgm:spPr/>
    </dgm:pt>
    <dgm:pt modelId="{D78B7DEB-94B5-43EE-B6FE-967A9EF200C4}" type="pres">
      <dgm:prSet presAssocID="{C09DB68C-9312-4754-89FF-56C0C97CD24C}" presName="center1" presStyleLbl="fgShp" presStyleIdx="0" presStyleCnt="2"/>
      <dgm:spPr/>
    </dgm:pt>
    <dgm:pt modelId="{F171DFEA-0EC9-429C-A767-5754201617D8}" type="pres">
      <dgm:prSet presAssocID="{C09DB68C-9312-4754-89FF-56C0C97CD24C}" presName="center2" presStyleLbl="fgShp" presStyleIdx="1" presStyleCnt="2"/>
      <dgm:spPr/>
    </dgm:pt>
  </dgm:ptLst>
  <dgm:cxnLst>
    <dgm:cxn modelId="{52BA745A-1D51-40EE-82E8-A4F53F9CFC6E}" type="presOf" srcId="{C09DB68C-9312-4754-89FF-56C0C97CD24C}" destId="{75AE1780-7326-41E1-ADFE-0D13A4AF8B9A}" srcOrd="0" destOrd="0" presId="urn:microsoft.com/office/officeart/2005/8/layout/cycle4#2"/>
    <dgm:cxn modelId="{15AAFA65-6C17-4A69-8004-7E83CB29E70F}" type="presOf" srcId="{212F759B-9AF9-4988-8B14-1A51837A2AC4}" destId="{DECAA513-92EF-493C-92FA-5117C35B4A10}" srcOrd="0" destOrd="0" presId="urn:microsoft.com/office/officeart/2005/8/layout/cycle4#2"/>
    <dgm:cxn modelId="{3EDC664B-11BD-4B42-9124-C7AFC68B02FF}" srcId="{C09DB68C-9312-4754-89FF-56C0C97CD24C}" destId="{EFD65C28-011F-4CDC-AC83-F92AA86E32BC}" srcOrd="0" destOrd="0" parTransId="{29ED84E3-EC6C-4EA3-91DA-D818FABC760F}" sibTransId="{2466C2AD-7E7B-4A8F-B7A2-7A3429F5B61B}"/>
    <dgm:cxn modelId="{754BF4A0-E898-48C5-BDEC-34D2B3B03DEA}" type="presOf" srcId="{61A81AAE-D23C-449C-A89C-97EE3188D3A5}" destId="{3BA4C338-1822-464C-954A-D96F45EBC175}" srcOrd="0" destOrd="0" presId="urn:microsoft.com/office/officeart/2005/8/layout/cycle4#2"/>
    <dgm:cxn modelId="{8151CC70-61F1-4D31-AF71-A1BD0338C2EA}" srcId="{C09DB68C-9312-4754-89FF-56C0C97CD24C}" destId="{61A81AAE-D23C-449C-A89C-97EE3188D3A5}" srcOrd="1" destOrd="0" parTransId="{4F01A04E-1658-499D-9221-ECD53BB4B977}" sibTransId="{593B7513-D2FA-4001-A7CC-7A6711F641BC}"/>
    <dgm:cxn modelId="{ABEAABD0-870E-485E-BC6C-BF615141D934}" srcId="{C09DB68C-9312-4754-89FF-56C0C97CD24C}" destId="{98CD692B-BB8C-4F6F-8D25-58EB73DA1604}" srcOrd="3" destOrd="0" parTransId="{442EFDF4-9BDD-4CB4-A5CD-99F71A5EA45D}" sibTransId="{2E6D6AE5-02A1-41EC-ACED-7B9F67811A64}"/>
    <dgm:cxn modelId="{BD1A6E1E-4BB4-4BD2-845F-15768DA7590E}" srcId="{C09DB68C-9312-4754-89FF-56C0C97CD24C}" destId="{212F759B-9AF9-4988-8B14-1A51837A2AC4}" srcOrd="2" destOrd="0" parTransId="{830C5462-6FE5-41CD-95F3-2207717961AE}" sibTransId="{827DB55C-26DE-4453-B2E8-A31160A1E937}"/>
    <dgm:cxn modelId="{0955AF5F-4B3A-4442-B9FF-88AFDB2048FA}" type="presOf" srcId="{98CD692B-BB8C-4F6F-8D25-58EB73DA1604}" destId="{36E78483-2D21-4097-9C67-A74AB4EFA1C9}" srcOrd="0" destOrd="0" presId="urn:microsoft.com/office/officeart/2005/8/layout/cycle4#2"/>
    <dgm:cxn modelId="{0FAD0475-B49F-47A0-9637-90A1230665E3}" type="presOf" srcId="{EFD65C28-011F-4CDC-AC83-F92AA86E32BC}" destId="{96690F54-3E6E-4C81-B1D7-3291FB7365C4}" srcOrd="0" destOrd="0" presId="urn:microsoft.com/office/officeart/2005/8/layout/cycle4#2"/>
    <dgm:cxn modelId="{1F391451-4064-4635-96DC-CB8635E12085}" type="presParOf" srcId="{75AE1780-7326-41E1-ADFE-0D13A4AF8B9A}" destId="{8F3A0898-53F8-4218-8360-2852767E4E4D}" srcOrd="0" destOrd="0" presId="urn:microsoft.com/office/officeart/2005/8/layout/cycle4#2"/>
    <dgm:cxn modelId="{FDB2F853-0644-4846-B516-367CE781C196}" type="presParOf" srcId="{8F3A0898-53F8-4218-8360-2852767E4E4D}" destId="{02352A5C-D5A8-43E9-AF53-153EE7CC3CFA}" srcOrd="0" destOrd="0" presId="urn:microsoft.com/office/officeart/2005/8/layout/cycle4#2"/>
    <dgm:cxn modelId="{897CD598-7171-484A-AF17-9386C512612B}" type="presParOf" srcId="{75AE1780-7326-41E1-ADFE-0D13A4AF8B9A}" destId="{82FA1E1D-EA57-48AF-A7E3-AD1580358596}" srcOrd="1" destOrd="0" presId="urn:microsoft.com/office/officeart/2005/8/layout/cycle4#2"/>
    <dgm:cxn modelId="{FAAA896E-9670-4096-A51C-200681E61611}" type="presParOf" srcId="{82FA1E1D-EA57-48AF-A7E3-AD1580358596}" destId="{96690F54-3E6E-4C81-B1D7-3291FB7365C4}" srcOrd="0" destOrd="0" presId="urn:microsoft.com/office/officeart/2005/8/layout/cycle4#2"/>
    <dgm:cxn modelId="{2E8A8CE1-A86F-4430-99F1-71D02F52BF48}" type="presParOf" srcId="{82FA1E1D-EA57-48AF-A7E3-AD1580358596}" destId="{3BA4C338-1822-464C-954A-D96F45EBC175}" srcOrd="1" destOrd="0" presId="urn:microsoft.com/office/officeart/2005/8/layout/cycle4#2"/>
    <dgm:cxn modelId="{8C5491F6-D269-4B2E-8136-F4CA04324292}" type="presParOf" srcId="{82FA1E1D-EA57-48AF-A7E3-AD1580358596}" destId="{DECAA513-92EF-493C-92FA-5117C35B4A10}" srcOrd="2" destOrd="0" presId="urn:microsoft.com/office/officeart/2005/8/layout/cycle4#2"/>
    <dgm:cxn modelId="{0FB765F6-64D8-4D69-A738-A3FF6DCC76AA}" type="presParOf" srcId="{82FA1E1D-EA57-48AF-A7E3-AD1580358596}" destId="{36E78483-2D21-4097-9C67-A74AB4EFA1C9}" srcOrd="3" destOrd="0" presId="urn:microsoft.com/office/officeart/2005/8/layout/cycle4#2"/>
    <dgm:cxn modelId="{4D6A2BC5-DF93-49C7-83F6-2130164B810C}" type="presParOf" srcId="{82FA1E1D-EA57-48AF-A7E3-AD1580358596}" destId="{C683B3A4-5EFB-40DC-9D20-69EED52E3B5C}" srcOrd="4" destOrd="0" presId="urn:microsoft.com/office/officeart/2005/8/layout/cycle4#2"/>
    <dgm:cxn modelId="{209F6C48-BA2C-49EC-B632-BB83695CA495}" type="presParOf" srcId="{75AE1780-7326-41E1-ADFE-0D13A4AF8B9A}" destId="{D78B7DEB-94B5-43EE-B6FE-967A9EF200C4}" srcOrd="2" destOrd="0" presId="urn:microsoft.com/office/officeart/2005/8/layout/cycle4#2"/>
    <dgm:cxn modelId="{F1B31D61-79A7-492D-BEA3-A9E0B34EF94B}" type="presParOf" srcId="{75AE1780-7326-41E1-ADFE-0D13A4AF8B9A}" destId="{F171DFEA-0EC9-429C-A767-5754201617D8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90F54-3E6E-4C81-B1D7-3291FB7365C4}">
      <dsp:nvSpPr>
        <dsp:cNvPr id="0" name=""/>
        <dsp:cNvSpPr/>
      </dsp:nvSpPr>
      <dsp:spPr>
        <a:xfrm>
          <a:off x="1455724" y="312724"/>
          <a:ext cx="2375611" cy="2375611"/>
        </a:xfrm>
        <a:prstGeom prst="pieWedg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KONDISI IDEAL</a:t>
          </a:r>
          <a:endParaRPr lang="en-US" sz="2400" kern="1200" dirty="0"/>
        </a:p>
      </dsp:txBody>
      <dsp:txXfrm>
        <a:off x="1455724" y="312724"/>
        <a:ext cx="2375611" cy="2375611"/>
      </dsp:txXfrm>
    </dsp:sp>
    <dsp:sp modelId="{3BA4C338-1822-464C-954A-D96F45EBC175}">
      <dsp:nvSpPr>
        <dsp:cNvPr id="0" name=""/>
        <dsp:cNvSpPr/>
      </dsp:nvSpPr>
      <dsp:spPr>
        <a:xfrm rot="5400000">
          <a:off x="3941064" y="312724"/>
          <a:ext cx="2375611" cy="2375611"/>
        </a:xfrm>
        <a:prstGeom prst="pieWedge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Arial Narrow" charset="0"/>
            </a:rPr>
            <a:t>Hukum</a:t>
          </a:r>
          <a:r>
            <a:rPr lang="en-US" sz="2400" b="1" kern="1200" dirty="0" smtClean="0">
              <a:solidFill>
                <a:schemeClr val="bg1"/>
              </a:solidFill>
              <a:latin typeface="Arial Narrow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rial Narrow" charset="0"/>
            </a:rPr>
            <a:t>disiplin</a:t>
          </a:r>
          <a:r>
            <a:rPr lang="en-US" sz="2400" b="1" kern="1200" dirty="0" smtClean="0">
              <a:solidFill>
                <a:schemeClr val="bg1"/>
              </a:solidFill>
              <a:latin typeface="Arial Narrow" charset="0"/>
            </a:rPr>
            <a:t> (+)</a:t>
          </a:r>
          <a:endParaRPr lang="en-US" sz="2400" kern="1200" dirty="0">
            <a:solidFill>
              <a:schemeClr val="bg1"/>
            </a:solidFill>
          </a:endParaRPr>
        </a:p>
      </dsp:txBody>
      <dsp:txXfrm rot="5400000">
        <a:off x="3941064" y="312724"/>
        <a:ext cx="2375611" cy="2375611"/>
      </dsp:txXfrm>
    </dsp:sp>
    <dsp:sp modelId="{DECAA513-92EF-493C-92FA-5117C35B4A10}">
      <dsp:nvSpPr>
        <dsp:cNvPr id="0" name=""/>
        <dsp:cNvSpPr/>
      </dsp:nvSpPr>
      <dsp:spPr>
        <a:xfrm rot="10800000">
          <a:off x="3941064" y="2798064"/>
          <a:ext cx="2375611" cy="2375611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 Narrow" charset="0"/>
            </a:rPr>
            <a:t>Pidana</a:t>
          </a:r>
          <a:r>
            <a:rPr lang="en-US" sz="2400" b="1" kern="1200" dirty="0" smtClean="0">
              <a:latin typeface="Arial Narrow" charset="0"/>
            </a:rPr>
            <a:t> </a:t>
          </a:r>
          <a:r>
            <a:rPr lang="en-US" sz="2400" b="1" kern="1200" dirty="0" err="1" smtClean="0">
              <a:latin typeface="Arial Narrow" charset="0"/>
            </a:rPr>
            <a:t>dan</a:t>
          </a:r>
          <a:r>
            <a:rPr lang="en-US" sz="2400" b="1" kern="1200" dirty="0" smtClean="0">
              <a:latin typeface="Arial Narrow" charset="0"/>
            </a:rPr>
            <a:t>/</a:t>
          </a:r>
          <a:r>
            <a:rPr lang="en-US" sz="2400" b="1" kern="1200" dirty="0" err="1" smtClean="0">
              <a:latin typeface="Arial Narrow" charset="0"/>
            </a:rPr>
            <a:t>atau</a:t>
          </a:r>
          <a:r>
            <a:rPr lang="en-US" sz="2400" b="1" kern="1200" dirty="0" smtClean="0">
              <a:latin typeface="Arial Narrow" charset="0"/>
            </a:rPr>
            <a:t> </a:t>
          </a:r>
          <a:r>
            <a:rPr lang="en-US" sz="2400" b="1" kern="1200" dirty="0" err="1" smtClean="0">
              <a:latin typeface="Arial Narrow" charset="0"/>
            </a:rPr>
            <a:t>perdata</a:t>
          </a:r>
          <a:r>
            <a:rPr lang="en-US" sz="2400" b="1" kern="1200" dirty="0" smtClean="0">
              <a:latin typeface="Arial Narrow" charset="0"/>
            </a:rPr>
            <a:t> (+)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 Narrow" charset="0"/>
            </a:rPr>
            <a:t>Hukum</a:t>
          </a:r>
          <a:r>
            <a:rPr lang="en-US" sz="2400" b="1" kern="1200" dirty="0" smtClean="0">
              <a:latin typeface="Arial Narrow" charset="0"/>
            </a:rPr>
            <a:t> </a:t>
          </a:r>
          <a:r>
            <a:rPr lang="en-US" sz="2400" b="1" kern="1200" dirty="0" err="1" smtClean="0">
              <a:latin typeface="Arial Narrow" charset="0"/>
            </a:rPr>
            <a:t>disiplin</a:t>
          </a:r>
          <a:r>
            <a:rPr lang="en-US" sz="2400" b="1" kern="1200" dirty="0" smtClean="0">
              <a:latin typeface="Arial Narrow" charset="0"/>
            </a:rPr>
            <a:t> (+)</a:t>
          </a:r>
          <a:endParaRPr lang="en-US" sz="2400" kern="1200" dirty="0"/>
        </a:p>
      </dsp:txBody>
      <dsp:txXfrm rot="10800000">
        <a:off x="3941064" y="2798064"/>
        <a:ext cx="2375611" cy="2375611"/>
      </dsp:txXfrm>
    </dsp:sp>
    <dsp:sp modelId="{36E78483-2D21-4097-9C67-A74AB4EFA1C9}">
      <dsp:nvSpPr>
        <dsp:cNvPr id="0" name=""/>
        <dsp:cNvSpPr/>
      </dsp:nvSpPr>
      <dsp:spPr>
        <a:xfrm rot="16200000">
          <a:off x="1462768" y="2741928"/>
          <a:ext cx="2361523" cy="2487882"/>
        </a:xfrm>
        <a:prstGeom prst="pieWedg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 Narrow" charset="0"/>
            </a:rPr>
            <a:t>Pidana</a:t>
          </a:r>
          <a:r>
            <a:rPr lang="en-US" sz="2400" b="1" kern="1200" dirty="0" smtClean="0">
              <a:latin typeface="Arial Narrow" charset="0"/>
            </a:rPr>
            <a:t> </a:t>
          </a:r>
          <a:r>
            <a:rPr lang="en-US" sz="2400" b="1" kern="1200" dirty="0" err="1" smtClean="0">
              <a:latin typeface="Arial Narrow" charset="0"/>
            </a:rPr>
            <a:t>dan</a:t>
          </a:r>
          <a:r>
            <a:rPr lang="en-US" sz="2400" b="1" kern="1200" dirty="0" smtClean="0">
              <a:latin typeface="Arial Narrow" charset="0"/>
            </a:rPr>
            <a:t>/</a:t>
          </a:r>
          <a:r>
            <a:rPr lang="en-US" sz="2400" b="1" kern="1200" dirty="0" err="1" smtClean="0">
              <a:latin typeface="Arial Narrow" charset="0"/>
            </a:rPr>
            <a:t>atau</a:t>
          </a:r>
          <a:r>
            <a:rPr lang="en-US" sz="2400" b="1" kern="1200" dirty="0" smtClean="0">
              <a:latin typeface="Arial Narrow" charset="0"/>
            </a:rPr>
            <a:t> </a:t>
          </a:r>
          <a:r>
            <a:rPr lang="en-US" sz="2400" b="1" kern="1200" dirty="0" err="1" smtClean="0">
              <a:latin typeface="Arial Narrow" charset="0"/>
            </a:rPr>
            <a:t>perdata</a:t>
          </a:r>
          <a:r>
            <a:rPr lang="en-US" sz="2400" b="1" kern="1200" dirty="0" smtClean="0">
              <a:latin typeface="Arial Narrow" charset="0"/>
            </a:rPr>
            <a:t> (-)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 Narrow" charset="0"/>
            </a:rPr>
            <a:t>Hukum</a:t>
          </a:r>
          <a:r>
            <a:rPr lang="en-US" sz="2400" b="1" kern="1200" dirty="0" smtClean="0">
              <a:latin typeface="Arial Narrow" charset="0"/>
            </a:rPr>
            <a:t> </a:t>
          </a:r>
          <a:r>
            <a:rPr lang="en-US" sz="2400" b="1" kern="1200" dirty="0" err="1" smtClean="0">
              <a:latin typeface="Arial Narrow" charset="0"/>
            </a:rPr>
            <a:t>disiplin</a:t>
          </a:r>
          <a:r>
            <a:rPr lang="en-US" sz="2400" b="1" kern="1200" dirty="0" smtClean="0">
              <a:latin typeface="Arial Narrow" charset="0"/>
            </a:rPr>
            <a:t> (-)</a:t>
          </a:r>
          <a:endParaRPr lang="en-US" sz="2400" kern="1200" dirty="0"/>
        </a:p>
      </dsp:txBody>
      <dsp:txXfrm rot="16200000">
        <a:off x="1462768" y="2741928"/>
        <a:ext cx="2361523" cy="2487882"/>
      </dsp:txXfrm>
    </dsp:sp>
    <dsp:sp modelId="{D78B7DEB-94B5-43EE-B6FE-967A9EF200C4}">
      <dsp:nvSpPr>
        <dsp:cNvPr id="0" name=""/>
        <dsp:cNvSpPr/>
      </dsp:nvSpPr>
      <dsp:spPr>
        <a:xfrm>
          <a:off x="3476091" y="2249424"/>
          <a:ext cx="820216" cy="7132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FEA-0EC9-429C-A767-5754201617D8}">
      <dsp:nvSpPr>
        <dsp:cNvPr id="0" name=""/>
        <dsp:cNvSpPr/>
      </dsp:nvSpPr>
      <dsp:spPr>
        <a:xfrm rot="10800000">
          <a:off x="3476091" y="2523744"/>
          <a:ext cx="820216" cy="7132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8CFBD-33CE-4EE2-9F88-8D734534EEA8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25A7-B96B-4F2B-A076-00F07F3E4243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BAD4A-2FA3-4E4F-9F24-E6C4C95E9D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19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BAD4A-2FA3-4E4F-9F24-E6C4C95E9D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80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0D4F6-57C0-48D2-B93B-AA2902803753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BAD4A-2FA3-4E4F-9F24-E6C4C95E9D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6314-CDC5-4D31-8293-8F96FAA95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0E5F48-00D4-4BD3-ACB0-6DE794BFB9BD}" type="datetimeFigureOut">
              <a:rPr lang="id-ID" smtClean="0"/>
              <a:t>05/09/2019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D66C6E-8173-4F80-8A36-58982EFC45FB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509120"/>
            <a:ext cx="7851648" cy="1152128"/>
          </a:xfrm>
        </p:spPr>
        <p:txBody>
          <a:bodyPr>
            <a:normAutofit/>
          </a:bodyPr>
          <a:lstStyle/>
          <a:p>
            <a:pPr algn="r"/>
            <a:r>
              <a:rPr lang="en-US" sz="2800" cap="none" dirty="0" smtClean="0">
                <a:solidFill>
                  <a:schemeClr val="tx1"/>
                </a:solidFill>
              </a:rPr>
              <a:t>Dr.</a:t>
            </a:r>
            <a:r>
              <a:rPr lang="id-ID" sz="2800" cap="none" dirty="0" smtClean="0">
                <a:solidFill>
                  <a:schemeClr val="tx1"/>
                </a:solidFill>
              </a:rPr>
              <a:t> Rokiah </a:t>
            </a:r>
            <a:r>
              <a:rPr lang="id-ID" sz="2800" cap="none" dirty="0" smtClean="0">
                <a:solidFill>
                  <a:schemeClr val="tx1"/>
                </a:solidFill>
              </a:rPr>
              <a:t>Kusumapradja,SKM</a:t>
            </a:r>
            <a:r>
              <a:rPr lang="id-ID" sz="2800" cap="none" dirty="0" smtClean="0">
                <a:solidFill>
                  <a:schemeClr val="tx1"/>
                </a:solidFill>
              </a:rPr>
              <a:t>, MHA</a:t>
            </a:r>
            <a:endParaRPr lang="en-US" sz="28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80728"/>
            <a:ext cx="8153400" cy="2291716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/>
              <a:t>Modul  2 </a:t>
            </a:r>
          </a:p>
          <a:p>
            <a:pPr algn="ctr"/>
            <a:r>
              <a:rPr lang="en-US" sz="4000" b="1" dirty="0" smtClean="0"/>
              <a:t>PERUBAHAN </a:t>
            </a:r>
            <a:r>
              <a:rPr lang="en-US" sz="4000" b="1" dirty="0" smtClean="0"/>
              <a:t>PARADIGMA  PADA</a:t>
            </a:r>
          </a:p>
          <a:p>
            <a:pPr algn="ctr"/>
            <a:r>
              <a:rPr lang="en-US" sz="4000" b="1" dirty="0" smtClean="0"/>
              <a:t>STANDAR AKREDITASI </a:t>
            </a:r>
            <a:r>
              <a:rPr lang="id-ID" sz="4000" b="1" dirty="0" smtClean="0"/>
              <a:t>NASIONAL (SNARS 1- 2018 )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OPERASI  SALAH ORANG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47" y="1071546"/>
            <a:ext cx="8405357" cy="555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76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9779" y="152400"/>
            <a:ext cx="177042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TIME OUT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90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116433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ENAM AREA DALAM HAND-WASH/RUB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5353080" cy="2786082"/>
          </a:xfrm>
          <a:solidFill>
            <a:schemeClr val="accent1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id-ID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TELAPAK TANGAN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PUNGGUNG TANGAN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SELA- SELA  JARI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PUNGGUNG JARI-JARI (GERAKAN KUNCI)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SEKELILING  IBU JARI (PUTAR- PUTAR)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KUKU DAN  UJUNG JARI (PUTAR-PUTAR)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563469"/>
            <a:ext cx="329942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LAMA CUCI TANGAN:</a:t>
            </a:r>
          </a:p>
          <a:p>
            <a:r>
              <a:rPr lang="en-US" sz="2000" dirty="0" smtClean="0"/>
              <a:t>HAND RUB : 20-30 DETIK</a:t>
            </a:r>
          </a:p>
          <a:p>
            <a:r>
              <a:rPr lang="en-US" sz="2000" dirty="0" smtClean="0"/>
              <a:t>HAND WASH 40-60 DETIK</a:t>
            </a:r>
            <a:endParaRPr lang="en-US" sz="2000" dirty="0"/>
          </a:p>
        </p:txBody>
      </p:sp>
      <p:pic>
        <p:nvPicPr>
          <p:cNvPr id="5" name="Picture 2" descr="http://handbook.muh.ie/Infections/Images/Hand_Washing_Missed_A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62484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620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26"/>
          <p:cNvPicPr>
            <a:picLocks noChangeAspect="1" noChangeArrowheads="1"/>
          </p:cNvPicPr>
          <p:nvPr/>
        </p:nvPicPr>
        <p:blipFill>
          <a:blip r:embed="rId2" cstate="print"/>
          <a:srcRect r="2499"/>
          <a:stretch>
            <a:fillRect/>
          </a:stretch>
        </p:blipFill>
        <p:spPr bwMode="auto">
          <a:xfrm>
            <a:off x="76200" y="131764"/>
            <a:ext cx="9067800" cy="66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1027"/>
          <p:cNvSpPr txBox="1">
            <a:spLocks noChangeArrowheads="1"/>
          </p:cNvSpPr>
          <p:nvPr/>
        </p:nvSpPr>
        <p:spPr bwMode="auto">
          <a:xfrm>
            <a:off x="212482" y="6411913"/>
            <a:ext cx="4578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cs typeface="Arial" charset="0"/>
              </a:rPr>
              <a:t>Acknowledgement : WHO World Alliance for Patient Safety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A5460-7DA7-4B89-AA15-3EACE25AFE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77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68389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77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33825"/>
            <a:ext cx="46148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586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783560"/>
            <a:ext cx="2438400" cy="2102640"/>
          </a:xfrm>
        </p:spPr>
        <p:txBody>
          <a:bodyPr/>
          <a:lstStyle/>
          <a:p>
            <a:r>
              <a:rPr lang="en-US" dirty="0" smtClean="0"/>
              <a:t>Luka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MRSA </a:t>
            </a:r>
            <a:endParaRPr lang="en-US" dirty="0"/>
          </a:p>
        </p:txBody>
      </p:sp>
      <p:pic>
        <p:nvPicPr>
          <p:cNvPr id="19460" name="Picture 4" descr="http://loscuatroojos.com/wp-content/uploads/2009/05/infecc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715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396941"/>
            <a:ext cx="7776864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SETIAP STAF KLINIS HARUS MENCUCI TANGAN SESUAI STANDAR WHO, DAN MENERAPKAN FIVE MOMENT FOR HAND HYGINE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7865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428868"/>
            <a:ext cx="7615262" cy="250033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>KEPATUHAN TERHADAP STANDAR DAN PROSEDUR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59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553480" cy="1368412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Akuntabilitas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Kepatuhan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oprasional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438"/>
            <a:ext cx="8686800" cy="4945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UU RS 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13 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FFC000"/>
              </a:buClr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profesi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FFC000"/>
              </a:buClr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FFC000"/>
              </a:buClr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operasional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berlaku</a:t>
            </a:r>
            <a:endParaRPr lang="en-US" b="1" u="sng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C000"/>
              </a:buClr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Etika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profesi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FFC000"/>
              </a:buClr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Menghormati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FFC000"/>
              </a:buClr>
              <a:defRPr/>
            </a:pP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Mengutamakan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defRPr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UU RS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id-ID" sz="3200" dirty="0" smtClean="0">
                <a:latin typeface="Arial" pitchFamily="34" charset="0"/>
                <a:cs typeface="Arial" pitchFamily="34" charset="0"/>
              </a:rPr>
              <a:t>Pasal 32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Hak Pasien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857364"/>
            <a:ext cx="7929618" cy="1857388"/>
          </a:xfrm>
          <a:noFill/>
        </p:spPr>
        <p:txBody>
          <a:bodyPr>
            <a:noAutofit/>
          </a:bodyPr>
          <a:lstStyle/>
          <a:p>
            <a:pPr algn="just" eaLnBrk="1" hangingPunct="1">
              <a:spcAft>
                <a:spcPts val="1200"/>
              </a:spcAft>
              <a:buFont typeface="Calibri" pitchFamily="34" charset="0"/>
              <a:buAutoNum type="alphaLcPeriod" startAt="17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menggugat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menuntut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diduga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perdata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pidana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596" y="4071942"/>
            <a:ext cx="8501122" cy="24776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2800" dirty="0" err="1">
                <a:solidFill>
                  <a:srgbClr val="FFFF00"/>
                </a:solidFill>
                <a:latin typeface="Franklin Gothic Medium" pitchFamily="34" charset="0"/>
              </a:rPr>
              <a:t>Pasal</a:t>
            </a:r>
            <a:r>
              <a:rPr lang="en-US" sz="2800" dirty="0">
                <a:solidFill>
                  <a:srgbClr val="FFFF00"/>
                </a:solidFill>
                <a:latin typeface="Franklin Gothic Medium" pitchFamily="34" charset="0"/>
              </a:rPr>
              <a:t> 29</a:t>
            </a:r>
          </a:p>
          <a:p>
            <a:pPr lvl="1" algn="just" eaLnBrk="1" hangingPunct="1"/>
            <a:r>
              <a:rPr lang="en-US" sz="2800" dirty="0">
                <a:solidFill>
                  <a:srgbClr val="FFFF00"/>
                </a:solidFill>
              </a:rPr>
              <a:t>s. </a:t>
            </a:r>
            <a:r>
              <a:rPr lang="en-US" sz="2800" b="1" dirty="0" err="1" smtClean="0">
                <a:solidFill>
                  <a:srgbClr val="FFFF00"/>
                </a:solidFill>
              </a:rPr>
              <a:t>melindungi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memberikan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bantuan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hukum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bagi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semua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petugas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Rumah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Sakit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dalam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melaksanakan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tugas</a:t>
            </a:r>
            <a:endParaRPr lang="id-ID" sz="2800" dirty="0" smtClean="0">
              <a:solidFill>
                <a:srgbClr val="FFFF00"/>
              </a:solidFill>
            </a:endParaRPr>
          </a:p>
          <a:p>
            <a:pPr lvl="1" algn="just" eaLnBrk="1" hangingPunct="1"/>
            <a:endParaRPr lang="en-US" sz="28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86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UU PRAKTIK </a:t>
            </a:r>
            <a:r>
              <a:rPr lang="en-US" sz="3600" dirty="0" smtClean="0"/>
              <a:t>KEDOKTERAN</a:t>
            </a:r>
            <a:r>
              <a:rPr lang="id-ID" sz="3600" dirty="0" smtClean="0"/>
              <a:t> </a:t>
            </a:r>
            <a:r>
              <a:rPr lang="en-US" sz="3600" dirty="0" smtClean="0"/>
              <a:t>PASAL 44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071546"/>
            <a:ext cx="8358246" cy="3027362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arenBoth"/>
            </a:pPr>
            <a:r>
              <a:rPr lang="id-ID" sz="2800" dirty="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Dokter atau dokter gigi dalam menyelenggarakan praktik kedokteran </a:t>
            </a:r>
            <a:r>
              <a:rPr lang="id-ID" sz="2800" b="1" u="sng" dirty="0" smtClean="0">
                <a:solidFill>
                  <a:srgbClr val="FFFF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wajib mengikuti standar pelayanan kedokteran </a:t>
            </a:r>
            <a:r>
              <a:rPr lang="id-ID" sz="2800" dirty="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atau kedokteran gigi.</a:t>
            </a:r>
          </a:p>
          <a:p>
            <a:pPr marL="609600" indent="-609600" algn="just" fontAlgn="auto">
              <a:lnSpc>
                <a:spcPct val="80000"/>
              </a:lnSpc>
              <a:spcAft>
                <a:spcPts val="0"/>
              </a:spcAft>
              <a:buFontTx/>
              <a:buAutoNum type="arabicParenBoth"/>
            </a:pPr>
            <a:r>
              <a:rPr lang="id-ID" sz="2800" dirty="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Standar pelayanan sebagaimana dimaksud pada ayat (1) dibedakan </a:t>
            </a:r>
            <a:r>
              <a:rPr lang="id-ID" sz="2800" b="1" u="sng" dirty="0" smtClean="0">
                <a:solidFill>
                  <a:srgbClr val="FFFF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menurut jenis dan strata</a:t>
            </a:r>
            <a:r>
              <a:rPr lang="id-ID" sz="2800" u="sng" dirty="0" smtClean="0">
                <a:solidFill>
                  <a:srgbClr val="FFFF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 sarana pelayanan kesehatan.</a:t>
            </a:r>
          </a:p>
          <a:p>
            <a:pPr marL="609600" indent="-609600" algn="just" fontAlgn="auto">
              <a:lnSpc>
                <a:spcPct val="80000"/>
              </a:lnSpc>
              <a:spcAft>
                <a:spcPts val="0"/>
              </a:spcAft>
              <a:buFontTx/>
              <a:buAutoNum type="arabicParenBoth"/>
            </a:pPr>
            <a:r>
              <a:rPr lang="id-ID" sz="2800" dirty="0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Standar pelayanan untuk dokter atau dokter gigi sebagaimana dimaksud pada ayat (1) dan ayat (2) </a:t>
            </a:r>
            <a:r>
              <a:rPr lang="id-ID" sz="2800" u="sng" dirty="0" smtClean="0">
                <a:solidFill>
                  <a:srgbClr val="FFFF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diatur dengan peraturan Menteri.</a:t>
            </a:r>
            <a:endParaRPr lang="en-US" sz="2800" u="sng" dirty="0" smtClean="0">
              <a:solidFill>
                <a:srgbClr val="FFFF00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85720" y="5143512"/>
            <a:ext cx="8429684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dirty="0" smtClean="0">
                <a:latin typeface="Abadi MT Condensed Extra Bold"/>
                <a:ea typeface="Abadi MT Condensed Extra Bold"/>
                <a:cs typeface="Abadi MT Condensed Extra Bold"/>
              </a:rPr>
              <a:t>PERATURAN MENTERI KESEHATAN  NOMOR 1438/MENKES/PER/IX/2010</a:t>
            </a:r>
          </a:p>
          <a:p>
            <a:pPr algn="ctr"/>
            <a:r>
              <a:rPr lang="en-US" dirty="0" smtClean="0">
                <a:latin typeface="Abadi MT Condensed Extra Bold"/>
                <a:ea typeface="Abadi MT Condensed Extra Bold"/>
                <a:cs typeface="Abadi MT Condensed Extra Bold"/>
              </a:rPr>
              <a:t>TENTANG STANDAR PELAYANAN KEDOKTERAN</a:t>
            </a:r>
            <a:endParaRPr lang="en-US" dirty="0">
              <a:latin typeface="Abadi MT Condensed Extra Bold"/>
              <a:ea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04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226576"/>
            <a:ext cx="7829576" cy="2202556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APA MANFAAT AKREDITASI SECARA NYATA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1981200" cy="13716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>BEKERJA SESUAI SPO,STANDAR PROFESI, KOMPETEN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2397680"/>
              </p:ext>
            </p:extLst>
          </p:nvPr>
        </p:nvGraphicFramePr>
        <p:xfrm>
          <a:off x="1029269" y="838200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391400" y="2971800"/>
            <a:ext cx="16002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BEKERJA MELANGGAR SPO,STANDAR PROFESI, TAK KOMPETEN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467005"/>
            <a:ext cx="486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TAK TERJADI  CEDERA PASIEN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997714"/>
            <a:ext cx="6438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CEDERA </a:t>
            </a:r>
            <a:r>
              <a:rPr lang="en-US" sz="2000" b="1" dirty="0" smtClean="0"/>
              <a:t>PASIEN/</a:t>
            </a:r>
            <a:r>
              <a:rPr lang="id-ID" sz="2000" b="1" dirty="0" smtClean="0"/>
              <a:t> </a:t>
            </a:r>
            <a:r>
              <a:rPr lang="en-US" sz="2000" b="1" dirty="0" smtClean="0"/>
              <a:t>KEGAGALAN MEDIS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1142984"/>
            <a:ext cx="68580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KEPATUHAN TERHADAP STANDAR MENJADI KEHARUSAN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51170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MALPRAKTIK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413629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95276"/>
            <a:ext cx="8186766" cy="1633526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IMPLEMENTASI DAN KEPATUHAN TERHADAP KEBIJAKAN DAN STANDAR MENJADI DASAR BAGI PELAYANAN YANG BERKUALITAS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858280" cy="47863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diantaranya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klinis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memperagakan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APAR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benar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Cuci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standar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patuh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five moment for hand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hygine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Identifkasi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pasien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Read back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RJP/CPR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dll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32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450"/>
            <a:ext cx="8286750" cy="1479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PEDOMAN PENILAIAN</a:t>
            </a:r>
            <a:b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elemen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penilaian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(EP) </a:t>
            </a:r>
            <a:r>
              <a:rPr lang="en-US" sz="32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diberi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skor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satMod val="200000"/>
                  </a:schemeClr>
                </a:solidFill>
              </a:rPr>
            </a:b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 PENUH  (TP)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 SEBAGIAN  (TS)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 TERCAPAI  (TT)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  DAPAT DITERAPKAN  (TDD)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1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tercapai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konsistensi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keseluruhan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skor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masing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ELEMEN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persentase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pencapaian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DALAM STANDAR , BAB , GROUP  = DALAM PERSEN (%)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Skor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nominal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pencapaian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tiap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ELEMEN PENILAIAN  ( 10, 5, 0)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Skor</a:t>
            </a:r>
            <a:r>
              <a:rPr lang="en-US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Penuh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(TP)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NILAI 10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1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dinilai</a:t>
            </a:r>
            <a:r>
              <a:rPr lang="en-US" sz="2800" dirty="0" smtClean="0"/>
              <a:t> “</a:t>
            </a:r>
            <a:r>
              <a:rPr lang="en-US" sz="2800" dirty="0" err="1" smtClean="0"/>
              <a:t>tercapai</a:t>
            </a:r>
            <a:r>
              <a:rPr lang="en-US" sz="2800" dirty="0" smtClean="0"/>
              <a:t> </a:t>
            </a:r>
            <a:r>
              <a:rPr lang="en-US" sz="2800" dirty="0" err="1" smtClean="0"/>
              <a:t>penuh</a:t>
            </a:r>
            <a:r>
              <a:rPr lang="en-US" sz="2800" dirty="0" smtClean="0"/>
              <a:t>”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jawabannya</a:t>
            </a:r>
            <a:r>
              <a:rPr lang="en-US" sz="2800" dirty="0" smtClean="0"/>
              <a:t> “</a:t>
            </a:r>
            <a:r>
              <a:rPr lang="en-US" sz="2800" dirty="0" err="1" smtClean="0"/>
              <a:t>ya</a:t>
            </a:r>
            <a:r>
              <a:rPr lang="en-US" sz="2800" dirty="0" smtClean="0"/>
              <a:t>” </a:t>
            </a:r>
            <a:r>
              <a:rPr lang="en-US" sz="2800" dirty="0" err="1" smtClean="0"/>
              <a:t>atau</a:t>
            </a:r>
            <a:r>
              <a:rPr lang="en-US" sz="2800" dirty="0" smtClean="0"/>
              <a:t> “</a:t>
            </a:r>
            <a:r>
              <a:rPr lang="en-US" sz="2800" dirty="0" err="1" smtClean="0"/>
              <a:t>selalu</a:t>
            </a:r>
            <a:r>
              <a:rPr lang="en-US" sz="2800" dirty="0" smtClean="0"/>
              <a:t>”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diminta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ketentuan</a:t>
            </a:r>
            <a:r>
              <a:rPr lang="en-US" sz="2800" dirty="0" smtClean="0"/>
              <a:t> </a:t>
            </a:r>
            <a:r>
              <a:rPr lang="en-US" sz="2800" dirty="0" err="1" smtClean="0"/>
              <a:t>sbb</a:t>
            </a:r>
            <a:r>
              <a:rPr lang="en-US" sz="2800" dirty="0" smtClean="0"/>
              <a:t>:</a:t>
            </a: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400" dirty="0" err="1" smtClean="0"/>
              <a:t>Temuan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menghalangi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“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”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minimal 4 </a:t>
            </a:r>
            <a:r>
              <a:rPr lang="en-US" sz="2400" dirty="0" err="1" smtClean="0">
                <a:solidFill>
                  <a:srgbClr val="FFFF00"/>
                </a:solidFill>
              </a:rPr>
              <a:t>telusur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pasien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3200" dirty="0" err="1" smtClean="0">
                <a:solidFill>
                  <a:srgbClr val="66FF33"/>
                </a:solidFill>
              </a:rPr>
              <a:t>Jika</a:t>
            </a:r>
            <a:r>
              <a:rPr lang="en-US" sz="3200" dirty="0" smtClean="0">
                <a:solidFill>
                  <a:srgbClr val="66FF33"/>
                </a:solidFill>
              </a:rPr>
              <a:t> </a:t>
            </a:r>
            <a:r>
              <a:rPr lang="id-ID" sz="3200" dirty="0" smtClean="0">
                <a:solidFill>
                  <a:srgbClr val="66FF33"/>
                </a:solidFill>
              </a:rPr>
              <a:t>80-</a:t>
            </a:r>
            <a:r>
              <a:rPr lang="en-US" sz="3200" dirty="0" smtClean="0">
                <a:solidFill>
                  <a:srgbClr val="66FF33"/>
                </a:solidFill>
              </a:rPr>
              <a:t>90% </a:t>
            </a:r>
            <a:r>
              <a:rPr lang="en-US" sz="3200" dirty="0" err="1" smtClean="0">
                <a:solidFill>
                  <a:srgbClr val="66FF33"/>
                </a:solidFill>
              </a:rPr>
              <a:t>atau</a:t>
            </a:r>
            <a:r>
              <a:rPr lang="en-US" sz="3200" dirty="0" smtClean="0">
                <a:solidFill>
                  <a:srgbClr val="66FF33"/>
                </a:solidFill>
              </a:rPr>
              <a:t> </a:t>
            </a:r>
            <a:r>
              <a:rPr lang="en-US" sz="3200" dirty="0" err="1" smtClean="0">
                <a:solidFill>
                  <a:srgbClr val="66FF33"/>
                </a:solidFill>
              </a:rPr>
              <a:t>lebih</a:t>
            </a:r>
            <a:r>
              <a:rPr lang="en-US" sz="3200" dirty="0" smtClean="0">
                <a:solidFill>
                  <a:srgbClr val="66FF33"/>
                </a:solidFill>
              </a:rPr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temuan</a:t>
            </a:r>
            <a:r>
              <a:rPr lang="en-US" sz="2400" dirty="0" smtClean="0"/>
              <a:t>  </a:t>
            </a:r>
            <a:r>
              <a:rPr lang="en-US" sz="2400" dirty="0" err="1" smtClean="0"/>
              <a:t>atau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observasi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 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9 </a:t>
            </a:r>
            <a:r>
              <a:rPr lang="en-US" sz="2400" dirty="0" err="1" smtClean="0">
                <a:solidFill>
                  <a:srgbClr val="FFFF00"/>
                </a:solidFill>
              </a:rPr>
              <a:t>dari</a:t>
            </a:r>
            <a:r>
              <a:rPr lang="en-US" sz="2400" dirty="0" smtClean="0">
                <a:solidFill>
                  <a:srgbClr val="FFFF00"/>
                </a:solidFill>
              </a:rPr>
              <a:t> 10</a:t>
            </a:r>
            <a:r>
              <a:rPr lang="en-US" sz="2400" dirty="0" smtClean="0"/>
              <a:t>) </a:t>
            </a:r>
            <a:r>
              <a:rPr lang="en-US" sz="2400" dirty="0" err="1" smtClean="0"/>
              <a:t>dipenuhi</a:t>
            </a:r>
            <a:endParaRPr lang="en-US" sz="2400" dirty="0" smtClean="0"/>
          </a:p>
          <a:p>
            <a:pPr marL="740664" lvl="1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Catatan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balik</a:t>
            </a:r>
            <a:r>
              <a:rPr lang="en-US" sz="2400" dirty="0" smtClean="0">
                <a:solidFill>
                  <a:srgbClr val="FFFF00"/>
                </a:solidFill>
              </a:rPr>
              <a:t> (track record) “</a:t>
            </a:r>
            <a:r>
              <a:rPr lang="en-US" sz="2400" dirty="0" err="1" smtClean="0">
                <a:solidFill>
                  <a:srgbClr val="FFFF00"/>
                </a:solidFill>
              </a:rPr>
              <a:t>tercapai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penuh</a:t>
            </a:r>
            <a:r>
              <a:rPr lang="en-US" sz="2400" dirty="0" smtClean="0">
                <a:solidFill>
                  <a:srgbClr val="FFFF00"/>
                </a:solidFill>
              </a:rPr>
              <a:t>” </a:t>
            </a:r>
            <a:r>
              <a:rPr lang="en-US" sz="2400" dirty="0" err="1" smtClean="0">
                <a:solidFill>
                  <a:srgbClr val="FFFF00"/>
                </a:solidFill>
              </a:rPr>
              <a:t>adalah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sebagai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berikut</a:t>
            </a:r>
            <a:r>
              <a:rPr lang="en-US" sz="2400" dirty="0" smtClean="0">
                <a:solidFill>
                  <a:srgbClr val="FFFF00"/>
                </a:solidFill>
              </a:rPr>
              <a:t> :</a:t>
            </a:r>
          </a:p>
          <a:p>
            <a:pPr marL="996696" lvl="2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Untuk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survei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awal</a:t>
            </a:r>
            <a:r>
              <a:rPr lang="en-US" sz="2800" dirty="0" smtClean="0">
                <a:solidFill>
                  <a:srgbClr val="FFFF00"/>
                </a:solidFill>
              </a:rPr>
              <a:t> :</a:t>
            </a:r>
            <a:r>
              <a:rPr lang="en-US" sz="2800" dirty="0" err="1" smtClean="0">
                <a:solidFill>
                  <a:srgbClr val="66FF33"/>
                </a:solidFill>
              </a:rPr>
              <a:t>selama</a:t>
            </a:r>
            <a:r>
              <a:rPr lang="en-US" sz="2800" dirty="0" smtClean="0">
                <a:solidFill>
                  <a:srgbClr val="66FF33"/>
                </a:solidFill>
              </a:rPr>
              <a:t>  4 </a:t>
            </a:r>
            <a:r>
              <a:rPr lang="en-US" sz="2800" dirty="0" err="1" smtClean="0">
                <a:solidFill>
                  <a:srgbClr val="66FF33"/>
                </a:solidFill>
              </a:rPr>
              <a:t>bulan</a:t>
            </a:r>
            <a:r>
              <a:rPr lang="en-US" sz="2800" dirty="0" smtClean="0">
                <a:solidFill>
                  <a:srgbClr val="66FF33"/>
                </a:solidFill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</a:rPr>
              <a:t>ke</a:t>
            </a:r>
            <a:r>
              <a:rPr lang="en-US" sz="2800" dirty="0" smtClean="0">
                <a:solidFill>
                  <a:srgbClr val="66FF33"/>
                </a:solidFill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</a:rPr>
              <a:t>belakang</a:t>
            </a:r>
            <a:r>
              <a:rPr lang="en-US" sz="2800" dirty="0" smtClean="0">
                <a:solidFill>
                  <a:srgbClr val="66FF33"/>
                </a:solidFill>
              </a:rPr>
              <a:t> </a:t>
            </a:r>
          </a:p>
          <a:p>
            <a:pPr marL="996696" lvl="2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Survei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lanjutan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</a:rPr>
              <a:t>Selama</a:t>
            </a:r>
            <a:r>
              <a:rPr lang="en-US" sz="2800" dirty="0" smtClean="0">
                <a:solidFill>
                  <a:srgbClr val="FFFF00"/>
                </a:solidFill>
              </a:rPr>
              <a:t> 12 </a:t>
            </a:r>
            <a:r>
              <a:rPr lang="en-US" sz="2800" dirty="0" err="1" smtClean="0">
                <a:solidFill>
                  <a:srgbClr val="FFFF00"/>
                </a:solidFill>
              </a:rPr>
              <a:t>bulan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kebelakang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877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u="sng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Skor</a:t>
            </a:r>
            <a:r>
              <a:rPr lang="en-US" sz="3200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u="sng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32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sz="32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” (TS)</a:t>
            </a:r>
            <a:r>
              <a:rPr lang="id-ID" sz="32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32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en-US" sz="32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dinilai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apabila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jawabannya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selalu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”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kadang-kadang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yang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diminta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EP.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ketentuan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&gt;2</a:t>
            </a:r>
            <a:r>
              <a:rPr lang="en-US" sz="28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en-US" sz="28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sz="28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%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&gt;2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10)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temuan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dicatat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wawancara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observasi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Bukti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dipenuhinya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sebagian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/unit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memuat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catatan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tercapai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penuh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dilaksana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dipertahankan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740664" lvl="1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"/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balik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(track record) “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sbb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539750" lvl="4" indent="-17938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fi-FI" sz="3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1 sampai 3 bulan kebelakang </a:t>
            </a:r>
            <a:r>
              <a:rPr lang="fi-FI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dipenuhinya EP dari survei awal</a:t>
            </a:r>
          </a:p>
          <a:p>
            <a:pPr marL="539750" lvl="4" indent="-17938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fi-FI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sampai 11 bulan  kebelakang dipenuhinya EP dari survei lanjutan</a:t>
            </a:r>
            <a:endParaRPr lang="en-US" sz="2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u="sng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Skor</a:t>
            </a:r>
            <a:r>
              <a:rPr lang="en-US" sz="2800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u="sng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u="sng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” (TT)</a:t>
            </a:r>
            <a:r>
              <a:rPr lang="en-US" sz="28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0</a:t>
            </a:r>
            <a:endParaRPr lang="en-US" sz="28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6019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1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dinilai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jawabannya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‘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jarang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EP</a:t>
            </a: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ketentuan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1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ketentuan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600" b="1" dirty="0" err="1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3600" b="1" dirty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id-ID" sz="3600" b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600" b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id-ID" sz="3600" b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3600" b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% 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temuan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dicatat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wawancara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observasi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100" b="1" dirty="0" err="1">
                <a:latin typeface="Arial" pitchFamily="34" charset="0"/>
                <a:cs typeface="Arial" pitchFamily="34" charset="0"/>
              </a:rPr>
              <a:t>Bukti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dipenuhinya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ditemukan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/unit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1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Kebijakan</a:t>
            </a:r>
            <a:r>
              <a:rPr lang="en-US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/proses 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ditetapkan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balik</a:t>
            </a:r>
            <a:r>
              <a:rPr lang="en-US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(track record) “</a:t>
            </a:r>
            <a:r>
              <a:rPr lang="en-US" sz="31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1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sbb</a:t>
            </a:r>
            <a:r>
              <a:rPr lang="en-US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fi-FI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Kurang atau=  </a:t>
            </a:r>
            <a:r>
              <a:rPr lang="fi-FI" sz="31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1 bulan kebelakang </a:t>
            </a:r>
            <a:r>
              <a:rPr lang="fi-FI" sz="31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dipenuhinya EP dari survei </a:t>
            </a:r>
            <a:r>
              <a:rPr lang="fi-FI" sz="31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awal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fi-FI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Kurang dari 5 bulan  </a:t>
            </a:r>
            <a:r>
              <a:rPr lang="fi-FI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kebelakang dipenuhinya EP dari 3 tahun </a:t>
            </a:r>
            <a:r>
              <a:rPr lang="fi-FI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survei lanjutan</a:t>
            </a:r>
            <a:endParaRPr lang="en-US" sz="3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00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Skor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Diterapkan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” (TDD)</a:t>
            </a:r>
            <a:endParaRPr lang="en-US" sz="3600" dirty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23545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4000" smtClean="0"/>
              <a:t>Sebuah EP dinilai “tidak dapat  diterapkan” jika persyaratan dari EP tidak dapat diterapkan di RS (contohnya, RS tidak melakukan riset, tidak ada donasi organ, tak melakukan pelayanan HIV/AID)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50" y="138113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URUTAN BAB DALAM PENETAPAN KELULUSAN  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6324600"/>
          </a:xfrm>
          <a:solidFill>
            <a:srgbClr val="003300"/>
          </a:solidFill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Sasaran keselamatan pasien rumah sakit</a:t>
            </a:r>
            <a:r>
              <a:rPr lang="en-US" sz="2400" b="1" dirty="0" smtClean="0">
                <a:solidFill>
                  <a:srgbClr val="FFFF00"/>
                </a:solidFill>
              </a:rPr>
              <a:t> (SKP)</a:t>
            </a: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Hak pasien dan keluarga (HPK)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Pendidikan pasien dan keluarga (PPK)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Peningkatan mutu dan keselamatan pasien (PMKP)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Millenium Development Goal’s (MDG’s)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Akses Pelayanan dan Kontinuitas Pelayanan (APK)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Asesmen Pasien (AP)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Pelayanan Pasien (PP)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Pelayanan Anestesi dan Bedah (PAB)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Manajemen Penggunaan Obat (MPO)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Manajemen Komunikasi dan Informasi (MKI)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Kualifikasi dan Pendidikan  Staff (KPS)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Pencegahan dan Pengendalian Infeksi (PPI)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Tata Kelola, Kepemimpinan dan Pengarahan ( TKP)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Manajemen Fasilitas dan Keselamatan</a:t>
            </a:r>
            <a:r>
              <a:rPr lang="en-US" sz="2400" b="1" dirty="0" smtClean="0">
                <a:solidFill>
                  <a:srgbClr val="FFFF00"/>
                </a:solidFill>
              </a:rPr>
              <a:t> (MFK)</a:t>
            </a: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endParaRPr lang="en-US" sz="2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2">
                    <a:satMod val="200000"/>
                  </a:schemeClr>
                </a:solidFill>
              </a:rPr>
              <a:t>Pembagian</a:t>
            </a:r>
            <a: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  <a:t> GROUP </a:t>
            </a:r>
            <a:endParaRPr lang="en-US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Group Mayor </a:t>
            </a:r>
          </a:p>
          <a:p>
            <a:pPr eaLnBrk="1" hangingPunct="1"/>
            <a:r>
              <a:rPr lang="en-US" sz="6000" smtClean="0"/>
              <a:t>Group Minor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66FF33"/>
                </a:solidFill>
              </a:rPr>
              <a:t>Dasar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6553200" cy="2286000"/>
          </a:xfrm>
          <a:solidFill>
            <a:srgbClr val="FFFF00"/>
          </a:solidFill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 typeface="Consolas" pitchFamily="49" charset="0"/>
              <a:buAutoNum type="arabicPeriod"/>
            </a:pPr>
            <a:r>
              <a:rPr lang="id-ID" sz="2400" b="1" smtClean="0">
                <a:solidFill>
                  <a:schemeClr val="bg1"/>
                </a:solidFill>
              </a:rPr>
              <a:t>Sasaran keselamatan pasien rumah sakit</a:t>
            </a:r>
            <a:endParaRPr lang="en-US" sz="2400" b="1" smtClean="0">
              <a:solidFill>
                <a:schemeClr val="bg1"/>
              </a:solidFill>
            </a:endParaRPr>
          </a:p>
          <a:p>
            <a:pPr marL="457200" indent="-457200" eaLnBrk="1" hangingPunct="1">
              <a:buClr>
                <a:srgbClr val="FF0000"/>
              </a:buClr>
              <a:buFont typeface="Consolas" pitchFamily="49" charset="0"/>
              <a:buAutoNum type="arabicPeriod"/>
            </a:pPr>
            <a:r>
              <a:rPr lang="id-ID" sz="2400" b="1" smtClean="0">
                <a:solidFill>
                  <a:schemeClr val="bg1"/>
                </a:solidFill>
              </a:rPr>
              <a:t>Hak pasien dan keluarga (HPK)</a:t>
            </a:r>
            <a:endParaRPr lang="en-US" sz="2400" b="1" smtClean="0">
              <a:solidFill>
                <a:schemeClr val="bg1"/>
              </a:solidFill>
            </a:endParaRPr>
          </a:p>
          <a:p>
            <a:pPr marL="457200" indent="-457200" eaLnBrk="1" hangingPunct="1">
              <a:buClr>
                <a:srgbClr val="FF0000"/>
              </a:buClr>
              <a:buFont typeface="Consolas" pitchFamily="49" charset="0"/>
              <a:buAutoNum type="arabicPeriod"/>
            </a:pPr>
            <a:r>
              <a:rPr lang="id-ID" sz="2400" b="1" smtClean="0">
                <a:solidFill>
                  <a:schemeClr val="bg1"/>
                </a:solidFill>
              </a:rPr>
              <a:t>Pendidikan pasien dan keluarga (PPK)</a:t>
            </a:r>
            <a:endParaRPr lang="en-US" sz="2400" b="1" smtClean="0">
              <a:solidFill>
                <a:schemeClr val="bg1"/>
              </a:solidFill>
            </a:endParaRPr>
          </a:p>
          <a:p>
            <a:pPr marL="457200" indent="-457200" eaLnBrk="1" hangingPunct="1">
              <a:buClr>
                <a:srgbClr val="FF0000"/>
              </a:buClr>
              <a:buFont typeface="Consolas" pitchFamily="49" charset="0"/>
              <a:buAutoNum type="arabicPeriod"/>
            </a:pPr>
            <a:r>
              <a:rPr lang="id-ID" sz="2400" b="1" smtClean="0">
                <a:solidFill>
                  <a:schemeClr val="bg1"/>
                </a:solidFill>
              </a:rPr>
              <a:t>Peningkatan mutu dan keselamatan pasien (PMKP)</a:t>
            </a:r>
            <a:endParaRPr lang="en-US" sz="2400" b="1" smtClean="0">
              <a:solidFill>
                <a:schemeClr val="bg1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6553200" cy="3786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Millenium Development Goal’s (MDG’s)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Akses Pelayanan dan Kontinuitas Pelayanan (APK)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Asesmen Pasien (AP)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Pelayanan Pasien (PP)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Pelayanan Anestesi dan Bedah (PAB)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Manajemen Penggunaan Obat (MPO)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Manajemen Komunikasi dan Informasi (MKI)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Kualifikasi dan Pendidikan  Staff (KPS)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Pencegahan dan Pengendalian Infeksi (PPI)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Tata Kelola, Kepemimpinan dan Pengarahan ( TKP)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Consolas" pitchFamily="49" charset="0"/>
              <a:buAutoNum type="arabicPeriod" startAt="5"/>
              <a:defRPr/>
            </a:pPr>
            <a:r>
              <a:rPr lang="id-ID" sz="2000" dirty="0">
                <a:solidFill>
                  <a:schemeClr val="bg1"/>
                </a:solidFill>
                <a:latin typeface="Arial" charset="0"/>
                <a:cs typeface="Arial" charset="0"/>
              </a:rPr>
              <a:t>Manajemen Fasilitas dan Keselamatan</a:t>
            </a:r>
          </a:p>
          <a:p>
            <a:pPr marL="457200" indent="-457200">
              <a:defRPr/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6934200" y="1654175"/>
            <a:ext cx="2132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66FF33"/>
                </a:solidFill>
              </a:rPr>
              <a:t>Mayor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7086600" y="3711575"/>
            <a:ext cx="2165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FF33"/>
                </a:solidFill>
              </a:rPr>
              <a:t>Minor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9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79248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1" smtClean="0"/>
              <a:t>COLCATA , INDIA , DESEMBER 2011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6787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6988"/>
            <a:ext cx="7772400" cy="9144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Madya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086600" cy="34290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Sasaran keselamatan pasien rumah sakit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 pasien dan keluarga (HPK)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Pendidikan pasien dan keluarga (PPK)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Peningkatan mutu dan keselamatan pasien (PMKP)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Millenium Development Goal’s (MDG’s)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Akses Pelayanan dan Kontinuitas Pelayanan (APK)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Asesmen Pasien (AP)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Pelayanan Pasien (PP)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457200" y="3962400"/>
            <a:ext cx="7086600" cy="2800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Pelayanan Anestesi dan Bedah (PAB)</a:t>
            </a:r>
            <a:endParaRPr lang="en-US" sz="2200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Manajemen Penggunaan Obat (MPO)</a:t>
            </a:r>
            <a:endParaRPr lang="en-US" sz="2200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Manajemen Komunikasi dan Informasi (MKI)</a:t>
            </a:r>
            <a:endParaRPr lang="en-US" sz="2200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Kualifikasi dan Pendidikan  Staff (KPS)</a:t>
            </a:r>
            <a:endParaRPr lang="en-US" sz="2200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Pencegahan dan Pengendalian Infeksi (PPI)</a:t>
            </a:r>
            <a:endParaRPr lang="en-US" sz="2200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Tata Kelola, Kepemimpinan dan Pengarahan ( TKP)</a:t>
            </a:r>
            <a:endParaRPr lang="en-US" sz="2200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9"/>
            </a:pPr>
            <a:r>
              <a:rPr lang="id-ID" sz="2200">
                <a:solidFill>
                  <a:schemeClr val="bg1"/>
                </a:solidFill>
              </a:rPr>
              <a:t>Manajemen Fasilitas dan Keselamatan</a:t>
            </a:r>
          </a:p>
          <a:p>
            <a:pPr marL="457200" indent="-457200"/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7523163" y="1268413"/>
            <a:ext cx="1544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Mayor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7499350" y="4724400"/>
            <a:ext cx="1720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Minor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45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UTAMA  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010400" cy="4800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Sasaran keselamatan pasien rumah sakit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(SKP)</a:t>
            </a: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 pasien dan keluarga (HPK)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Pendidikan pasien dan keluarga (PPK)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Peningkatan mutu dan keselamatan pasien (PMKP)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Millenium Development Goal’s (MDG’s)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Akses Pelayanan dan Kontinuitas Pelayanan (APK)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Asesmen Pasien (AP)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Pelayanan Pasien (PP)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 startAt="9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Pelayanan Anestesi dan Bedah (PAB)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 startAt="9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Manajemen Penggunaan Obat (MPO)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 startAt="9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Manajemen Komunikasi dan Informasi (MKI)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Consolas" pitchFamily="49" charset="0"/>
              <a:buAutoNum type="arabicPeriod" startAt="9"/>
              <a:defRPr/>
            </a:pP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Kualifikasi dan Pendidikan  Staff (KPS)</a:t>
            </a:r>
            <a:endParaRPr lang="en-US" sz="2000" b="1" dirty="0" smtClean="0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81000" y="5562600"/>
            <a:ext cx="7010400" cy="1016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nsolas" pitchFamily="49" charset="0"/>
              <a:buAutoNum type="arabicPeriod" startAt="13"/>
            </a:pPr>
            <a:r>
              <a:rPr lang="id-ID" sz="2000" b="1">
                <a:solidFill>
                  <a:schemeClr val="bg1"/>
                </a:solidFill>
              </a:rPr>
              <a:t>Pencegahan dan Pengendalian Infeksi (PPI)</a:t>
            </a:r>
            <a:endParaRPr lang="en-US" sz="2000" b="1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13"/>
            </a:pPr>
            <a:r>
              <a:rPr lang="id-ID" sz="2000" b="1">
                <a:solidFill>
                  <a:schemeClr val="bg1"/>
                </a:solidFill>
              </a:rPr>
              <a:t>Tata Kelola, Kepemimpinan dan Pengarahan ( TKP)</a:t>
            </a:r>
            <a:endParaRPr lang="en-US" sz="2000" b="1">
              <a:solidFill>
                <a:schemeClr val="bg1"/>
              </a:solidFill>
            </a:endParaRPr>
          </a:p>
          <a:p>
            <a:pPr marL="457200" indent="-457200">
              <a:buFont typeface="Consolas" pitchFamily="49" charset="0"/>
              <a:buAutoNum type="arabicPeriod" startAt="13"/>
            </a:pPr>
            <a:r>
              <a:rPr lang="id-ID" sz="2000" b="1">
                <a:solidFill>
                  <a:schemeClr val="bg1"/>
                </a:solidFill>
              </a:rPr>
              <a:t>Manajemen Fasilitas dan Keselamatan</a:t>
            </a:r>
            <a:r>
              <a:rPr lang="en-US" sz="2000" b="1">
                <a:solidFill>
                  <a:schemeClr val="bg1"/>
                </a:solidFill>
              </a:rPr>
              <a:t> (MFK)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7370763" y="1654175"/>
            <a:ext cx="1544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Mayor</a:t>
            </a: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7165975" y="594360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   Minor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8229600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Paripurna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692150"/>
            <a:ext cx="6858000" cy="6049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Sasaran keselamatan pasien rumah sakit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(SKP)</a:t>
            </a: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 pasien dan keluarga (HPK)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Pendidikan pasien dan keluarga (PPK)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Peningkatan mutu dan keselamatan pasien (PMKP)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Millenium Development Goal’s (MDG’s)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Akses Pelayanan dan Kontinuitas Pelayanan (APK)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Asesmen Pasien (AP)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Pelayanan Pasien (PP)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Pelayanan Anestesi dan Bedah (PAB)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Manajemen Penggunaan Obat (MPO)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Manajemen Komunikasi dan Informasi (MKI)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Kualifikasi dan Pendidikan  Staff (KPS)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Pencegahan dan Pengendalian Infeksi (PPI)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Tata Kelola, Kepemimpinan dan Pengarahan ( TKP)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Manajemen Fasilitas dan Keselamatan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(MFK)</a:t>
            </a:r>
          </a:p>
          <a:p>
            <a:pPr marL="457200" indent="-457200" eaLnBrk="1" fontAlgn="auto" hangingPunct="1">
              <a:spcAft>
                <a:spcPts val="0"/>
              </a:spcAft>
              <a:buFont typeface="Consolas" pitchFamily="49" charset="0"/>
              <a:buAutoNum type="arabicPeriod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391400" y="3429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Mayor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7772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Penilaian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Survei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Akreditasi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Baru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7918450" cy="4708525"/>
        </p:xfrm>
        <a:graphic>
          <a:graphicData uri="http://schemas.openxmlformats.org/presentationml/2006/ole">
            <p:oleObj spid="_x0000_s1026" r:id="rId3" imgW="8212024" imgH="488331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MANFAAT AKREDITASI</a:t>
            </a:r>
            <a:br>
              <a:rPr lang="en-US" sz="3600" b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RS </a:t>
            </a:r>
          </a:p>
          <a:p>
            <a:pPr marL="284163" indent="-21590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aman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efisien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karyawannya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modal </a:t>
            </a:r>
            <a:r>
              <a:rPr lang="en-US" sz="2800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negosiasi</a:t>
            </a:r>
            <a:r>
              <a:rPr lang="en-US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asuransi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/Payer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v-SE" sz="28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Lebih mendengarkan/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Menghormati hak</a:t>
            </a:r>
            <a:r>
              <a:rPr lang="id-ID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v-SE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hak pasien dan keluarga 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serta melibatkan mereka sebagai </a:t>
            </a:r>
            <a:r>
              <a:rPr lang="sv-SE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partner</a:t>
            </a:r>
            <a:r>
              <a:rPr lang="id-ID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/mitra </a:t>
            </a:r>
            <a:r>
              <a:rPr lang="sv-SE" sz="2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dalam proses pelayanan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learning culture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laporan-laporan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nsiden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eselamatan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asien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perbaikan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sistem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685800" y="533400"/>
            <a:ext cx="81534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cap="all" dirty="0" err="1">
                <a:solidFill>
                  <a:srgbClr val="FFFF00"/>
                </a:solidFill>
              </a:rPr>
              <a:t>Proses</a:t>
            </a:r>
            <a:r>
              <a:rPr lang="en-US" sz="2400" cap="all" dirty="0">
                <a:solidFill>
                  <a:srgbClr val="FFFF00"/>
                </a:solidFill>
              </a:rPr>
              <a:t> </a:t>
            </a:r>
            <a:r>
              <a:rPr lang="en-US" sz="2400" cap="all" dirty="0" err="1">
                <a:solidFill>
                  <a:srgbClr val="FFFF00"/>
                </a:solidFill>
              </a:rPr>
              <a:t>akreditasi</a:t>
            </a:r>
            <a:r>
              <a:rPr lang="en-US" sz="2400" cap="all" dirty="0">
                <a:solidFill>
                  <a:srgbClr val="FFFF00"/>
                </a:solidFill>
              </a:rPr>
              <a:t> </a:t>
            </a:r>
            <a:r>
              <a:rPr lang="en-US" sz="2400" cap="all" dirty="0" err="1">
                <a:solidFill>
                  <a:srgbClr val="FFFF00"/>
                </a:solidFill>
              </a:rPr>
              <a:t>dirancang</a:t>
            </a:r>
            <a:r>
              <a:rPr lang="en-US" sz="2400" cap="all" dirty="0">
                <a:solidFill>
                  <a:srgbClr val="FFFF00"/>
                </a:solidFill>
              </a:rPr>
              <a:t> </a:t>
            </a:r>
            <a:r>
              <a:rPr lang="en-US" sz="2400" cap="all" dirty="0" err="1">
                <a:solidFill>
                  <a:srgbClr val="FFFF00"/>
                </a:solidFill>
              </a:rPr>
              <a:t>untuk</a:t>
            </a:r>
            <a:r>
              <a:rPr lang="en-US" sz="2400" cap="all" dirty="0">
                <a:solidFill>
                  <a:srgbClr val="FFFF00"/>
                </a:solidFill>
              </a:rPr>
              <a:t> </a:t>
            </a:r>
            <a:r>
              <a:rPr lang="en-US" sz="2400" cap="all" dirty="0" err="1">
                <a:solidFill>
                  <a:srgbClr val="FFFF00"/>
                </a:solidFill>
              </a:rPr>
              <a:t>menciptakan</a:t>
            </a:r>
            <a:r>
              <a:rPr lang="en-US" sz="2400" cap="all" dirty="0">
                <a:solidFill>
                  <a:srgbClr val="FFFF00"/>
                </a:solidFill>
              </a:rPr>
              <a:t> </a:t>
            </a:r>
            <a:r>
              <a:rPr lang="en-US" sz="2400" cap="all" dirty="0" err="1">
                <a:solidFill>
                  <a:srgbClr val="66FF33"/>
                </a:solidFill>
              </a:rPr>
              <a:t>budaya</a:t>
            </a:r>
            <a:r>
              <a:rPr lang="en-US" sz="2400" cap="all" dirty="0">
                <a:solidFill>
                  <a:srgbClr val="66FF33"/>
                </a:solidFill>
              </a:rPr>
              <a:t> </a:t>
            </a:r>
            <a:r>
              <a:rPr lang="en-US" sz="2400" cap="all" dirty="0" err="1">
                <a:solidFill>
                  <a:srgbClr val="66FF33"/>
                </a:solidFill>
              </a:rPr>
              <a:t>keselamatan</a:t>
            </a:r>
            <a:r>
              <a:rPr lang="en-US" sz="2400" cap="all" dirty="0">
                <a:solidFill>
                  <a:srgbClr val="66FF33"/>
                </a:solidFill>
              </a:rPr>
              <a:t> </a:t>
            </a:r>
            <a:r>
              <a:rPr lang="en-US" sz="2400" cap="all" dirty="0" err="1">
                <a:solidFill>
                  <a:srgbClr val="66FF33"/>
                </a:solidFill>
              </a:rPr>
              <a:t>dan</a:t>
            </a:r>
            <a:r>
              <a:rPr lang="en-US" sz="2400" cap="all" dirty="0">
                <a:solidFill>
                  <a:srgbClr val="66FF33"/>
                </a:solidFill>
              </a:rPr>
              <a:t> </a:t>
            </a:r>
            <a:r>
              <a:rPr lang="en-US" sz="2400" cap="all" dirty="0" err="1">
                <a:solidFill>
                  <a:srgbClr val="66FF33"/>
                </a:solidFill>
              </a:rPr>
              <a:t>budaya</a:t>
            </a:r>
            <a:r>
              <a:rPr lang="en-US" sz="2400" cap="all" dirty="0">
                <a:solidFill>
                  <a:srgbClr val="66FF33"/>
                </a:solidFill>
              </a:rPr>
              <a:t> </a:t>
            </a:r>
            <a:r>
              <a:rPr lang="en-US" sz="2400" cap="all" dirty="0" err="1">
                <a:solidFill>
                  <a:srgbClr val="66FF33"/>
                </a:solidFill>
              </a:rPr>
              <a:t>kualitas</a:t>
            </a:r>
            <a:r>
              <a:rPr lang="en-US" sz="2400" cap="all" dirty="0">
                <a:solidFill>
                  <a:srgbClr val="66FF33"/>
                </a:solidFill>
              </a:rPr>
              <a:t>  </a:t>
            </a:r>
            <a:r>
              <a:rPr lang="en-US" sz="2400" cap="all" dirty="0" err="1">
                <a:solidFill>
                  <a:srgbClr val="66FF33"/>
                </a:solidFill>
              </a:rPr>
              <a:t>di</a:t>
            </a:r>
            <a:r>
              <a:rPr lang="en-US" sz="2400" cap="all" dirty="0">
                <a:solidFill>
                  <a:srgbClr val="66FF33"/>
                </a:solidFill>
              </a:rPr>
              <a:t> RS </a:t>
            </a:r>
            <a:endParaRPr lang="en-US" sz="2400" cap="al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09600"/>
          </a:xfrm>
        </p:spPr>
        <p:txBody>
          <a:bodyPr/>
          <a:lstStyle/>
          <a:p>
            <a:pPr algn="ctr"/>
            <a:r>
              <a:rPr lang="en-US" sz="3200" b="1" dirty="0" smtClean="0"/>
              <a:t>COLCATA , INDIA , DESEMBER 2011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16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127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882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SUTOTO-PERSI</a:t>
            </a:r>
            <a:endParaRPr lang="en-US" altLang="zh-TW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192088"/>
            <a:ext cx="8458200" cy="7080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 b="1"/>
              <a:t>Former doctor guilty of removing Carolyn DeWaegeneire's genitals without consent</a:t>
            </a:r>
          </a:p>
        </p:txBody>
      </p:sp>
    </p:spTree>
    <p:extLst>
      <p:ext uri="{BB962C8B-B14F-4D97-AF65-F5344CB8AC3E}">
        <p14:creationId xmlns:p14="http://schemas.microsoft.com/office/powerpoint/2010/main" xmlns="" val="114652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2984"/>
            <a:ext cx="8396318" cy="56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OPERASI SALAH SISI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4848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1491</Words>
  <Application>Microsoft Office PowerPoint</Application>
  <PresentationFormat>On-screen Show (4:3)</PresentationFormat>
  <Paragraphs>213</Paragraphs>
  <Slides>33</Slides>
  <Notes>4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Apex</vt:lpstr>
      <vt:lpstr>1_Apex</vt:lpstr>
      <vt:lpstr>Dr. Rokiah Kusumapradja,SKM, MHA</vt:lpstr>
      <vt:lpstr>APA MANFAAT AKREDITASI SECARA NYATA ?</vt:lpstr>
      <vt:lpstr>Slide 3</vt:lpstr>
      <vt:lpstr>MANFAAT AKREDITASI </vt:lpstr>
      <vt:lpstr>COLCATA , INDIA , DESEMBER 2011</vt:lpstr>
      <vt:lpstr>Slide 6</vt:lpstr>
      <vt:lpstr>Slide 7</vt:lpstr>
      <vt:lpstr>Slide 8</vt:lpstr>
      <vt:lpstr>Slide 9</vt:lpstr>
      <vt:lpstr>OPERASI  SALAH ORANG</vt:lpstr>
      <vt:lpstr>Slide 11</vt:lpstr>
      <vt:lpstr>ENAM AREA DALAM HAND-WASH/RUB</vt:lpstr>
      <vt:lpstr>Slide 13</vt:lpstr>
      <vt:lpstr>Slide 14</vt:lpstr>
      <vt:lpstr>Slide 15</vt:lpstr>
      <vt:lpstr>KEPATUHAN TERHADAP STANDAR DAN PROSEDUR</vt:lpstr>
      <vt:lpstr>Akuntabilitas tenaga kesehatan: Kepatuhan terhadap Standar Prosedur oprasional</vt:lpstr>
      <vt:lpstr>UU RS  Pasal 32 Hak Pasien</vt:lpstr>
      <vt:lpstr>UU PRAKTIK KEDOKTERAN PASAL 44 </vt:lpstr>
      <vt:lpstr>BEKERJA SESUAI SPO,STANDAR PROFESI, KOMPETEN</vt:lpstr>
      <vt:lpstr>IMPLEMENTASI DAN KEPATUHAN TERHADAP KEBIJAKAN DAN STANDAR MENJADI DASAR BAGI PELAYANAN YANG BERKUALITAS </vt:lpstr>
      <vt:lpstr>PEDOMAN PENILAIAN Setiap elemen penilaian (EP) dari sebuah standar diberi skor   </vt:lpstr>
      <vt:lpstr>Skor “Tercapai Penuh” (TP) NILAI 10</vt:lpstr>
      <vt:lpstr>Skor “Tercapai Sebagian” (TS)  Nilai 5</vt:lpstr>
      <vt:lpstr>Skor “Tidak Tercapai” (TT) Nilai 0</vt:lpstr>
      <vt:lpstr>Skor “Tidak Dapat Diterapkan” (TDD)</vt:lpstr>
      <vt:lpstr>URUTAN BAB DALAM PENETAPAN KELULUSAN  </vt:lpstr>
      <vt:lpstr>Pembagian GROUP </vt:lpstr>
      <vt:lpstr>Dasar </vt:lpstr>
      <vt:lpstr>Madya </vt:lpstr>
      <vt:lpstr>UTAMA   </vt:lpstr>
      <vt:lpstr>Paripurna </vt:lpstr>
      <vt:lpstr>Hasil Penilaian Survei Akreditasi Baru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Rokiah Kusumapradja,SKM, MHA</dc:title>
  <dc:creator>RORO</dc:creator>
  <cp:lastModifiedBy>RORO</cp:lastModifiedBy>
  <cp:revision>1</cp:revision>
  <dcterms:created xsi:type="dcterms:W3CDTF">2019-09-05T13:41:03Z</dcterms:created>
  <dcterms:modified xsi:type="dcterms:W3CDTF">2019-09-05T14:11:22Z</dcterms:modified>
</cp:coreProperties>
</file>