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0C81F-331D-4CD8-BF10-CE51138CD93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2493-B38B-4FFD-8A60-73FD2B2B665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7CB4E-1BC3-0D47-95AB-693C1138DBA1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8625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5093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798E20-DB77-494A-9A3B-67E616D94C8F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41FB09-9842-4086-991E-DDD3059F7168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96C9E66-B40D-42B5-A5CF-0F1A94822791}"/>
              </a:ext>
            </a:extLst>
          </p:cNvPr>
          <p:cNvSpPr/>
          <p:nvPr/>
        </p:nvSpPr>
        <p:spPr>
          <a:xfrm>
            <a:off x="940537" y="1484784"/>
            <a:ext cx="699940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4400" b="1" dirty="0" smtClean="0"/>
              <a:t>Modul 4 </a:t>
            </a:r>
          </a:p>
          <a:p>
            <a:pPr algn="ctr"/>
            <a:r>
              <a:rPr lang="en-US" sz="4400" b="1" dirty="0" smtClean="0"/>
              <a:t>SNARS </a:t>
            </a:r>
            <a:r>
              <a:rPr lang="en-US" sz="4400" b="1" dirty="0"/>
              <a:t>SEBAGAI PILAR MUTU DAN KESELAMATAN PASIEN</a:t>
            </a:r>
          </a:p>
          <a:p>
            <a:pPr algn="ctr"/>
            <a:endParaRPr lang="en-US" sz="4400" b="1" dirty="0"/>
          </a:p>
          <a:p>
            <a:pPr algn="ctr"/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146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cxnSpLocks/>
            <a:stCxn id="5" idx="2"/>
          </p:cNvCxnSpPr>
          <p:nvPr/>
        </p:nvCxnSpPr>
        <p:spPr>
          <a:xfrm>
            <a:off x="2855069" y="3089831"/>
            <a:ext cx="26244" cy="1399621"/>
          </a:xfrm>
          <a:prstGeom prst="line">
            <a:avLst/>
          </a:prstGeom>
          <a:ln w="635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40858" y="158464"/>
            <a:ext cx="4498259" cy="1969770"/>
          </a:xfrm>
          <a:prstGeom prst="rect">
            <a:avLst/>
          </a:prstGeom>
          <a:solidFill>
            <a:srgbClr val="C00000"/>
          </a:solidFill>
          <a:ln w="63500">
            <a:noFill/>
          </a:ln>
          <a:scene3d>
            <a:camera prst="orthographicFront"/>
            <a:lightRig rig="threePt" dir="t"/>
          </a:scene3d>
          <a:sp3d>
            <a:bevelT w="190500" h="63500" prst="slope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en-US" sz="800" kern="0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2000" kern="0" dirty="0" err="1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Konsep</a:t>
            </a:r>
            <a:endParaRPr lang="en-US" sz="2000" kern="0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3200" kern="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Patient </a:t>
            </a:r>
            <a:r>
              <a:rPr lang="en-US" sz="3200" kern="0" dirty="0" err="1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Centred</a:t>
            </a:r>
            <a:r>
              <a:rPr lang="en-US" sz="3200" kern="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Care</a:t>
            </a:r>
          </a:p>
          <a:p>
            <a:pPr algn="ctr">
              <a:defRPr/>
            </a:pPr>
            <a:r>
              <a:rPr lang="en-US" sz="2000" kern="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US" sz="2000" kern="0" dirty="0" err="1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Std</a:t>
            </a:r>
            <a:r>
              <a:rPr lang="en-US" sz="2000" kern="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HPK)</a:t>
            </a:r>
          </a:p>
          <a:p>
            <a:pPr>
              <a:defRPr/>
            </a:pPr>
            <a:endParaRPr lang="en-US" sz="1000" kern="0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7847" y="2135724"/>
            <a:ext cx="2414444" cy="954107"/>
          </a:xfrm>
          <a:prstGeom prst="rect">
            <a:avLst/>
          </a:prstGeom>
          <a:solidFill>
            <a:srgbClr val="0000CC"/>
          </a:solidFill>
          <a:ln w="38100">
            <a:solidFill>
              <a:srgbClr val="66FFFF"/>
            </a:solidFill>
          </a:ln>
          <a:scene3d>
            <a:camera prst="orthographicFront"/>
            <a:lightRig rig="threePt" dir="t"/>
          </a:scene3d>
          <a:sp3d>
            <a:bevelT w="152400" h="127000" prst="artDeco"/>
          </a:sp3d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3200" b="1" kern="0" dirty="0" err="1">
                <a:solidFill>
                  <a:prstClr val="white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Konsep</a:t>
            </a:r>
            <a:r>
              <a:rPr lang="en-US" sz="3200" b="1" kern="0" dirty="0">
                <a:solidFill>
                  <a:prstClr val="white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Inti</a:t>
            </a:r>
          </a:p>
          <a:p>
            <a:pPr algn="ctr">
              <a:defRPr/>
            </a:pPr>
            <a:r>
              <a:rPr lang="en-US" sz="2400" b="1" kern="0" dirty="0">
                <a:solidFill>
                  <a:prstClr val="white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Core Concept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95851" y="2086401"/>
            <a:ext cx="2548521" cy="1077218"/>
          </a:xfrm>
          <a:prstGeom prst="rect">
            <a:avLst/>
          </a:prstGeom>
          <a:solidFill>
            <a:srgbClr val="006600"/>
          </a:solidFill>
          <a:ln w="38100">
            <a:solidFill>
              <a:srgbClr val="66FF33"/>
            </a:solidFill>
          </a:ln>
          <a:scene3d>
            <a:camera prst="orthographicFront"/>
            <a:lightRig rig="threePt" dir="t"/>
          </a:scene3d>
          <a:sp3d>
            <a:bevelT w="152400" h="127000" prst="artDeco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kern="0" dirty="0" err="1">
                <a:solidFill>
                  <a:prstClr val="white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Asuhan</a:t>
            </a:r>
            <a:endParaRPr lang="en-US" sz="3200" b="1" kern="0" dirty="0">
              <a:solidFill>
                <a:prstClr val="white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3200" b="1" kern="0" dirty="0" err="1">
                <a:solidFill>
                  <a:prstClr val="white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Terintegrasi</a:t>
            </a:r>
            <a:endParaRPr lang="en-US" sz="3200" b="1" kern="0" dirty="0">
              <a:solidFill>
                <a:prstClr val="white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8965" y="4728933"/>
            <a:ext cx="3488455" cy="9079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CC"/>
            </a:solidFill>
          </a:ln>
        </p:spPr>
        <p:txBody>
          <a:bodyPr wrap="none" rtlCol="0" anchor="ctr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kern="0" dirty="0" err="1">
                <a:solidFill>
                  <a:prstClr val="black"/>
                </a:solidFill>
                <a:latin typeface="Arial Black" panose="020B0A04020102020204" pitchFamily="34" charset="0"/>
                <a:cs typeface="Arial" pitchFamily="34" charset="0"/>
              </a:rPr>
              <a:t>Perspektif</a:t>
            </a:r>
            <a:r>
              <a:rPr lang="en-US" sz="2400" kern="0" dirty="0">
                <a:solidFill>
                  <a:prstClr val="black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en-US" sz="2400" kern="0" dirty="0" err="1">
                <a:solidFill>
                  <a:prstClr val="black"/>
                </a:solidFill>
                <a:latin typeface="Arial Black" panose="020B0A04020102020204" pitchFamily="34" charset="0"/>
                <a:cs typeface="Arial" pitchFamily="34" charset="0"/>
              </a:rPr>
              <a:t>Pasien</a:t>
            </a:r>
            <a:endParaRPr lang="en-US" sz="2400" kern="0" dirty="0">
              <a:solidFill>
                <a:prstClr val="black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kern="0" dirty="0" err="1">
                <a:solidFill>
                  <a:prstClr val="black"/>
                </a:solidFill>
                <a:latin typeface="Arial Black" panose="020B0A04020102020204" pitchFamily="34" charset="0"/>
                <a:cs typeface="Arial" pitchFamily="34" charset="0"/>
              </a:rPr>
              <a:t>Perspektif</a:t>
            </a:r>
            <a:r>
              <a:rPr lang="en-US" sz="2400" kern="0" dirty="0">
                <a:solidFill>
                  <a:prstClr val="black"/>
                </a:solidFill>
                <a:latin typeface="Arial Black" panose="020B0A04020102020204" pitchFamily="34" charset="0"/>
                <a:cs typeface="Arial" pitchFamily="34" charset="0"/>
              </a:rPr>
              <a:t> PPA</a:t>
            </a:r>
          </a:p>
        </p:txBody>
      </p:sp>
      <p:cxnSp>
        <p:nvCxnSpPr>
          <p:cNvPr id="11" name="Straight Connector 10"/>
          <p:cNvCxnSpPr>
            <a:stCxn id="4" idx="2"/>
          </p:cNvCxnSpPr>
          <p:nvPr/>
        </p:nvCxnSpPr>
        <p:spPr>
          <a:xfrm flipH="1" flipV="1">
            <a:off x="2855071" y="1986116"/>
            <a:ext cx="1834917" cy="142118"/>
          </a:xfrm>
          <a:prstGeom prst="line">
            <a:avLst/>
          </a:prstGeom>
          <a:ln w="1016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</p:cNvCxnSpPr>
          <p:nvPr/>
        </p:nvCxnSpPr>
        <p:spPr>
          <a:xfrm flipV="1">
            <a:off x="4689988" y="1917290"/>
            <a:ext cx="1592825" cy="210944"/>
          </a:xfrm>
          <a:prstGeom prst="line">
            <a:avLst/>
          </a:prstGeom>
          <a:ln w="1016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201712" y="5802192"/>
            <a:ext cx="319330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8738" indent="-587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i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cs typeface="Arial" pitchFamily="34" charset="0"/>
              </a:rPr>
              <a:t>Conway,J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 et al: Partnering with Patients and Families To Design a Patient- and Family-Centered Health Care System, A Roadmap for the Future. Institute for Patient- and Family-Centered Care, 2006</a:t>
            </a:r>
          </a:p>
          <a:p>
            <a:pPr marL="58738" indent="-587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i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cs typeface="Arial" pitchFamily="34" charset="0"/>
              </a:rPr>
              <a:t>Standar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1200" b="1" i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cs typeface="Arial" pitchFamily="34" charset="0"/>
              </a:rPr>
              <a:t>Akreditasi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 RS v.2012, KARS</a:t>
            </a:r>
          </a:p>
          <a:p>
            <a:pPr marL="58738" indent="-5873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i="1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Nico </a:t>
            </a:r>
            <a:r>
              <a:rPr lang="en-US" sz="1200" b="1" i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cs typeface="Arial" pitchFamily="34" charset="0"/>
              </a:rPr>
              <a:t>Lumenta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, </a:t>
            </a:r>
            <a:r>
              <a:rPr lang="en-US" sz="1200" b="1" i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cs typeface="Arial" pitchFamily="34" charset="0"/>
              </a:rPr>
              <a:t>Sintesis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1200" b="1" i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cs typeface="Arial" pitchFamily="34" charset="0"/>
              </a:rPr>
              <a:t>berbagai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1200" b="1" i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cs typeface="Arial" pitchFamily="34" charset="0"/>
              </a:rPr>
              <a:t>literatur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, 2015</a:t>
            </a:r>
            <a:endParaRPr lang="id-ID" sz="1200" b="1" i="1" kern="0" dirty="0">
              <a:solidFill>
                <a:sysClr val="windowText" lastClr="0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028117" y="2343313"/>
            <a:ext cx="733806" cy="48463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333876" y="4511285"/>
          <a:ext cx="3624263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4263">
                  <a:extLst>
                    <a:ext uri="{9D8B030D-6E8A-4147-A177-3AD203B41FA5}">
                      <a16:colId xmlns="" xmlns:a16="http://schemas.microsoft.com/office/drawing/2014/main" val="1671321675"/>
                    </a:ext>
                  </a:extLst>
                </a:gridCol>
              </a:tblGrid>
              <a:tr h="27661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Integrasi</a:t>
                      </a:r>
                      <a:r>
                        <a:rPr kumimoji="0" 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 Intra-Inter PPA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(AP 4, </a:t>
                      </a:r>
                      <a:r>
                        <a:rPr kumimoji="0" lang="id-ID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SKP 2, TKRS 3.2, </a:t>
                      </a: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MK</a:t>
                      </a:r>
                      <a:r>
                        <a:rPr kumimoji="0" lang="id-ID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5)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Integrasi</a:t>
                      </a:r>
                      <a:r>
                        <a:rPr kumimoji="0" 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 Inter Unit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</a:t>
                      </a:r>
                      <a:r>
                        <a:rPr kumimoji="0" lang="id-ID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 2, A</a:t>
                      </a:r>
                      <a:r>
                        <a:rPr kumimoji="0" lang="id-ID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</a:t>
                      </a: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 </a:t>
                      </a:r>
                      <a:r>
                        <a:rPr kumimoji="0" lang="id-ID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</a:t>
                      </a: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id-ID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TKRS 3.2, </a:t>
                      </a: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MK</a:t>
                      </a:r>
                      <a:r>
                        <a:rPr kumimoji="0" lang="id-ID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5)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Integrasi</a:t>
                      </a:r>
                      <a:r>
                        <a:rPr kumimoji="0" 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 PPA-</a:t>
                      </a:r>
                      <a:r>
                        <a:rPr kumimoji="0" lang="en-US" sz="20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Arial" panose="020B0604020202020204" pitchFamily="34" charset="0"/>
                        </a:rPr>
                        <a:t>Pasien</a:t>
                      </a:r>
                      <a:endParaRPr kumimoji="0" lang="en-US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(HPK 2, 2.1, 2.2, AP 4, MKE 6)</a:t>
                      </a: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en-US" sz="2000" b="1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Horizontal &amp; Vertical Integration</a:t>
                      </a:r>
                      <a:endParaRPr kumimoji="0" lang="en-US" sz="2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0854913"/>
                  </a:ext>
                </a:extLst>
              </a:tr>
            </a:tbl>
          </a:graphicData>
        </a:graphic>
      </p:graphicFrame>
      <p:cxnSp>
        <p:nvCxnSpPr>
          <p:cNvPr id="21" name="Straight Connector 20"/>
          <p:cNvCxnSpPr>
            <a:cxnSpLocks/>
          </p:cNvCxnSpPr>
          <p:nvPr/>
        </p:nvCxnSpPr>
        <p:spPr>
          <a:xfrm>
            <a:off x="6174531" y="3096181"/>
            <a:ext cx="26244" cy="1399621"/>
          </a:xfrm>
          <a:prstGeom prst="line">
            <a:avLst/>
          </a:prstGeom>
          <a:ln w="635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DEA027A-5D14-47C0-8C11-B383560D282F}"/>
              </a:ext>
            </a:extLst>
          </p:cNvPr>
          <p:cNvSpPr txBox="1"/>
          <p:nvPr/>
        </p:nvSpPr>
        <p:spPr>
          <a:xfrm rot="20771191">
            <a:off x="435341" y="246897"/>
            <a:ext cx="1359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Arial Black" panose="020B0A04020102020204" pitchFamily="34" charset="0"/>
              </a:rPr>
              <a:t>SNARS Ed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A8070AD-41B8-47FA-BC20-D710F57123D7}"/>
              </a:ext>
            </a:extLst>
          </p:cNvPr>
          <p:cNvSpPr txBox="1"/>
          <p:nvPr/>
        </p:nvSpPr>
        <p:spPr>
          <a:xfrm>
            <a:off x="311085" y="1565005"/>
            <a:ext cx="1817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PPA :PROFESIONAL PEMBERI ASUHAN</a:t>
            </a:r>
          </a:p>
        </p:txBody>
      </p:sp>
    </p:spTree>
    <p:extLst>
      <p:ext uri="{BB962C8B-B14F-4D97-AF65-F5344CB8AC3E}">
        <p14:creationId xmlns="" xmlns:p14="http://schemas.microsoft.com/office/powerpoint/2010/main" val="25767850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38" name="AutoShape 2"/>
          <p:cNvCxnSpPr>
            <a:cxnSpLocks noChangeShapeType="1"/>
          </p:cNvCxnSpPr>
          <p:nvPr/>
        </p:nvCxnSpPr>
        <p:spPr bwMode="auto">
          <a:xfrm>
            <a:off x="2128838" y="1016794"/>
            <a:ext cx="0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4206" y="1289589"/>
            <a:ext cx="8208390" cy="637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02411" indent="-302411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d-ID" sz="2400" b="1" dirty="0">
                <a:cs typeface="Arial" pitchFamily="34" charset="0"/>
              </a:rPr>
              <a:t>Martabat dan R</a:t>
            </a:r>
            <a:r>
              <a:rPr lang="en-US" sz="2400" b="1" dirty="0" err="1">
                <a:cs typeface="Arial" pitchFamily="34" charset="0"/>
              </a:rPr>
              <a:t>espek</a:t>
            </a:r>
            <a:r>
              <a:rPr lang="id-ID" sz="2400" b="1" dirty="0">
                <a:cs typeface="Arial" pitchFamily="34" charset="0"/>
              </a:rPr>
              <a:t>. </a:t>
            </a:r>
            <a:endParaRPr lang="en-US" sz="2400" b="1" dirty="0">
              <a:cs typeface="Arial" pitchFamily="34" charset="0"/>
            </a:endParaRPr>
          </a:p>
          <a:p>
            <a:pPr marL="516718" lvl="2" indent="-173827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>
                <a:cs typeface="Arial" pitchFamily="34" charset="0"/>
              </a:rPr>
              <a:t>PPA </a:t>
            </a:r>
            <a:r>
              <a:rPr lang="id-ID" sz="2000" b="1" u="sng" dirty="0">
                <a:cs typeface="Arial" pitchFamily="34" charset="0"/>
              </a:rPr>
              <a:t>mendengarkan</a:t>
            </a:r>
            <a:r>
              <a:rPr lang="en-US" sz="2000" b="1" u="sng" dirty="0">
                <a:cs typeface="Arial" pitchFamily="34" charset="0"/>
              </a:rPr>
              <a:t>, </a:t>
            </a:r>
            <a:r>
              <a:rPr lang="id-ID" sz="2000" b="1" u="sng" dirty="0">
                <a:cs typeface="Arial" pitchFamily="34" charset="0"/>
              </a:rPr>
              <a:t>menghormati</a:t>
            </a:r>
            <a:r>
              <a:rPr lang="en-US" sz="2000" b="1" u="sng" dirty="0">
                <a:cs typeface="Arial" pitchFamily="34" charset="0"/>
              </a:rPr>
              <a:t> &amp; </a:t>
            </a:r>
            <a:r>
              <a:rPr lang="en-US" sz="2000" b="1" u="sng" dirty="0" err="1">
                <a:cs typeface="Arial" pitchFamily="34" charset="0"/>
              </a:rPr>
              <a:t>menghargai</a:t>
            </a:r>
            <a:r>
              <a:rPr lang="id-ID" sz="2000" b="1" u="sng" dirty="0">
                <a:cs typeface="Arial" pitchFamily="34" charset="0"/>
              </a:rPr>
              <a:t> </a:t>
            </a:r>
            <a:r>
              <a:rPr lang="id-ID" sz="2000" b="1" dirty="0">
                <a:cs typeface="Arial" pitchFamily="34" charset="0"/>
              </a:rPr>
              <a:t>pandangan </a:t>
            </a:r>
            <a:r>
              <a:rPr lang="en-US" sz="2000" b="1" dirty="0" err="1">
                <a:cs typeface="Arial" pitchFamily="34" charset="0"/>
              </a:rPr>
              <a:t>serta</a:t>
            </a:r>
            <a:r>
              <a:rPr lang="en-US" sz="2000" b="1" dirty="0">
                <a:cs typeface="Arial" pitchFamily="34" charset="0"/>
              </a:rPr>
              <a:t> </a:t>
            </a:r>
            <a:r>
              <a:rPr lang="id-ID" sz="2000" b="1" dirty="0">
                <a:cs typeface="Arial" pitchFamily="34" charset="0"/>
              </a:rPr>
              <a:t>pilihan pasien &amp; keluarga. </a:t>
            </a:r>
            <a:endParaRPr lang="en-US" sz="2000" b="1" dirty="0">
              <a:cs typeface="Arial" pitchFamily="34" charset="0"/>
            </a:endParaRPr>
          </a:p>
          <a:p>
            <a:pPr marL="516718" lvl="2" indent="-173827" algn="just" fontAlgn="base">
              <a:spcBef>
                <a:spcPct val="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id-ID" sz="2000" b="1" dirty="0">
                <a:cs typeface="Arial" pitchFamily="34" charset="0"/>
              </a:rPr>
              <a:t>Pengetahuan, nilai-nilai, kepercayaan</a:t>
            </a:r>
            <a:r>
              <a:rPr lang="en-US" sz="2000" b="1" dirty="0">
                <a:cs typeface="Arial" pitchFamily="34" charset="0"/>
              </a:rPr>
              <a:t>,</a:t>
            </a:r>
            <a:r>
              <a:rPr lang="id-ID" sz="2000" b="1" dirty="0">
                <a:cs typeface="Arial" pitchFamily="34" charset="0"/>
              </a:rPr>
              <a:t> latar belakang kultural pasien &amp; keluarga dimasukkan </a:t>
            </a:r>
            <a:r>
              <a:rPr lang="id-ID" sz="2000" b="1" dirty="0" err="1">
                <a:cs typeface="Arial" pitchFamily="34" charset="0"/>
              </a:rPr>
              <a:t>dlm</a:t>
            </a:r>
            <a:r>
              <a:rPr lang="id-ID" sz="2000" b="1" dirty="0">
                <a:cs typeface="Arial" pitchFamily="34" charset="0"/>
              </a:rPr>
              <a:t> perencanaan</a:t>
            </a:r>
            <a:r>
              <a:rPr lang="en-US" sz="2000" b="1" dirty="0">
                <a:cs typeface="Arial" pitchFamily="34" charset="0"/>
              </a:rPr>
              <a:t> </a:t>
            </a:r>
            <a:r>
              <a:rPr lang="en-US" sz="2000" b="1" dirty="0" err="1">
                <a:cs typeface="Arial" pitchFamily="34" charset="0"/>
              </a:rPr>
              <a:t>pelayanan</a:t>
            </a:r>
            <a:r>
              <a:rPr lang="id-ID" sz="2000" b="1" dirty="0">
                <a:cs typeface="Arial" pitchFamily="34" charset="0"/>
              </a:rPr>
              <a:t> dan pemberian </a:t>
            </a:r>
            <a:r>
              <a:rPr lang="en-US" sz="2000" b="1" dirty="0" err="1">
                <a:cs typeface="Arial" pitchFamily="34" charset="0"/>
              </a:rPr>
              <a:t>pelayanan</a:t>
            </a:r>
            <a:r>
              <a:rPr lang="en-US" sz="2000" b="1" dirty="0">
                <a:cs typeface="Arial" pitchFamily="34" charset="0"/>
              </a:rPr>
              <a:t> </a:t>
            </a:r>
            <a:r>
              <a:rPr lang="id-ID" sz="2000" b="1" dirty="0" err="1">
                <a:cs typeface="Arial" pitchFamily="34" charset="0"/>
              </a:rPr>
              <a:t>kes</a:t>
            </a:r>
            <a:r>
              <a:rPr lang="en-US" sz="2000" b="1" dirty="0" err="1">
                <a:cs typeface="Arial" pitchFamily="34" charset="0"/>
              </a:rPr>
              <a:t>ehatan</a:t>
            </a:r>
            <a:endParaRPr lang="id-ID" sz="2000" b="1" dirty="0">
              <a:cs typeface="Arial" pitchFamily="34" charset="0"/>
            </a:endParaRPr>
          </a:p>
          <a:p>
            <a:pPr marL="302411" indent="-302411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id-ID" sz="2400" b="1" dirty="0">
                <a:cs typeface="Arial" pitchFamily="34" charset="0"/>
              </a:rPr>
              <a:t>Berbagi informasi. </a:t>
            </a:r>
            <a:endParaRPr lang="en-US" sz="2400" b="1" dirty="0">
              <a:cs typeface="Arial" pitchFamily="34" charset="0"/>
            </a:endParaRPr>
          </a:p>
          <a:p>
            <a:pPr marL="516718" lvl="1" indent="-173827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u="sng" dirty="0">
                <a:cs typeface="Arial" pitchFamily="34" charset="0"/>
              </a:rPr>
              <a:t>PPA </a:t>
            </a:r>
            <a:r>
              <a:rPr lang="id-ID" sz="2000" b="1" u="sng" dirty="0">
                <a:cs typeface="Arial" pitchFamily="34" charset="0"/>
              </a:rPr>
              <a:t>mengkomunikasikan dan berbagi informasi </a:t>
            </a:r>
            <a:r>
              <a:rPr lang="id-ID" sz="2000" b="1" dirty="0">
                <a:cs typeface="Arial" pitchFamily="34" charset="0"/>
              </a:rPr>
              <a:t>secara lengkap pasien &amp; keluarga. </a:t>
            </a:r>
            <a:endParaRPr lang="en-US" sz="2000" b="1" dirty="0">
              <a:cs typeface="Arial" pitchFamily="34" charset="0"/>
            </a:endParaRPr>
          </a:p>
          <a:p>
            <a:pPr marL="516718" lvl="1" indent="-173827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>
                <a:cs typeface="Arial" pitchFamily="34" charset="0"/>
              </a:rPr>
              <a:t>P</a:t>
            </a:r>
            <a:r>
              <a:rPr lang="id-ID" sz="2000" b="1" dirty="0">
                <a:cs typeface="Arial" pitchFamily="34" charset="0"/>
              </a:rPr>
              <a:t>asien &amp; keluarga menerima informasi tepat waktu, lengkap, dan akurat</a:t>
            </a:r>
            <a:endParaRPr lang="en-US" sz="2000" b="1" dirty="0">
              <a:cs typeface="Arial" pitchFamily="34" charset="0"/>
            </a:endParaRPr>
          </a:p>
          <a:p>
            <a:pPr marL="516718" lvl="1" indent="-173827" fontAlgn="base">
              <a:spcBef>
                <a:spcPct val="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en-US" sz="2000" b="1" dirty="0" err="1">
                <a:cs typeface="Arial" pitchFamily="34" charset="0"/>
              </a:rPr>
              <a:t>Dgn</a:t>
            </a:r>
            <a:r>
              <a:rPr lang="en-US" sz="2000" b="1" dirty="0">
                <a:cs typeface="Arial" pitchFamily="34" charset="0"/>
              </a:rPr>
              <a:t> 3 </a:t>
            </a:r>
            <a:r>
              <a:rPr lang="en-US" sz="2000" b="1" dirty="0" err="1">
                <a:cs typeface="Arial" pitchFamily="34" charset="0"/>
              </a:rPr>
              <a:t>asesmen</a:t>
            </a:r>
            <a:r>
              <a:rPr lang="en-US" sz="2000" b="1" dirty="0">
                <a:cs typeface="Arial" pitchFamily="34" charset="0"/>
              </a:rPr>
              <a:t>: </a:t>
            </a:r>
            <a:r>
              <a:rPr lang="en-US" sz="2000" b="1" dirty="0" err="1">
                <a:cs typeface="Arial" pitchFamily="34" charset="0"/>
              </a:rPr>
              <a:t>metode</a:t>
            </a:r>
            <a:r>
              <a:rPr lang="en-US" sz="2000" b="1" dirty="0">
                <a:cs typeface="Arial" pitchFamily="34" charset="0"/>
              </a:rPr>
              <a:t>, </a:t>
            </a:r>
            <a:r>
              <a:rPr lang="en-US" sz="2000" b="1" dirty="0" err="1">
                <a:cs typeface="Arial" pitchFamily="34" charset="0"/>
              </a:rPr>
              <a:t>substansi</a:t>
            </a:r>
            <a:r>
              <a:rPr lang="en-US" sz="2000" b="1" dirty="0">
                <a:cs typeface="Arial" pitchFamily="34" charset="0"/>
              </a:rPr>
              <a:t>/</a:t>
            </a:r>
            <a:r>
              <a:rPr lang="en-US" sz="2000" b="1" dirty="0" err="1">
                <a:cs typeface="Arial" pitchFamily="34" charset="0"/>
              </a:rPr>
              <a:t>kebutuhan</a:t>
            </a:r>
            <a:r>
              <a:rPr lang="en-US" sz="2000" b="1" dirty="0">
                <a:cs typeface="Arial" pitchFamily="34" charset="0"/>
              </a:rPr>
              <a:t> </a:t>
            </a:r>
            <a:r>
              <a:rPr lang="en-US" sz="2000" b="1" dirty="0" err="1">
                <a:cs typeface="Arial" pitchFamily="34" charset="0"/>
              </a:rPr>
              <a:t>edukasi</a:t>
            </a:r>
            <a:r>
              <a:rPr lang="en-US" sz="2000" b="1" dirty="0">
                <a:cs typeface="Arial" pitchFamily="34" charset="0"/>
              </a:rPr>
              <a:t>, </a:t>
            </a:r>
            <a:r>
              <a:rPr lang="en-US" sz="2000" b="1" dirty="0" err="1">
                <a:cs typeface="Arial" pitchFamily="34" charset="0"/>
              </a:rPr>
              <a:t>konfirmasi</a:t>
            </a:r>
            <a:r>
              <a:rPr lang="id-ID" sz="2000" b="1" dirty="0">
                <a:cs typeface="Arial" pitchFamily="34" charset="0"/>
              </a:rPr>
              <a:t> </a:t>
            </a:r>
            <a:endParaRPr lang="en-US" sz="2000" b="1" dirty="0">
              <a:cs typeface="Arial" pitchFamily="34" charset="0"/>
            </a:endParaRPr>
          </a:p>
          <a:p>
            <a:pPr marL="302411" indent="-302411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id-ID" sz="2400" b="1" dirty="0">
                <a:cs typeface="Arial" pitchFamily="34" charset="0"/>
              </a:rPr>
              <a:t>Partisipasi. </a:t>
            </a:r>
            <a:endParaRPr lang="en-US" sz="2400" b="1" dirty="0">
              <a:cs typeface="Arial" pitchFamily="34" charset="0"/>
            </a:endParaRPr>
          </a:p>
          <a:p>
            <a:pPr marL="516718" lvl="1" indent="-173827" algn="just" fontAlgn="base">
              <a:spcBef>
                <a:spcPct val="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id-ID" sz="2000" b="1" u="sng" dirty="0">
                <a:cs typeface="Arial" pitchFamily="34" charset="0"/>
              </a:rPr>
              <a:t>Pasien &amp; keluarga didorong dan didukung utk berpartisipasi </a:t>
            </a:r>
            <a:r>
              <a:rPr lang="id-ID" sz="2000" b="1" u="sng" dirty="0" err="1">
                <a:cs typeface="Arial" pitchFamily="34" charset="0"/>
              </a:rPr>
              <a:t>dlm</a:t>
            </a:r>
            <a:r>
              <a:rPr lang="id-ID" sz="2000" b="1" u="sng" dirty="0">
                <a:cs typeface="Arial" pitchFamily="34" charset="0"/>
              </a:rPr>
              <a:t> asuhan</a:t>
            </a:r>
            <a:r>
              <a:rPr lang="en-US" sz="2000" b="1" u="sng" dirty="0">
                <a:cs typeface="Arial" pitchFamily="34" charset="0"/>
              </a:rPr>
              <a:t>, </a:t>
            </a:r>
            <a:r>
              <a:rPr lang="id-ID" sz="2000" b="1" u="sng" dirty="0">
                <a:cs typeface="Arial" pitchFamily="34" charset="0"/>
              </a:rPr>
              <a:t>pengambilan </a:t>
            </a:r>
            <a:r>
              <a:rPr lang="en-US" sz="2000" b="1" u="sng" dirty="0" err="1">
                <a:cs typeface="Arial" pitchFamily="34" charset="0"/>
              </a:rPr>
              <a:t>keputusan</a:t>
            </a:r>
            <a:r>
              <a:rPr lang="en-US" sz="2000" b="1" u="sng" dirty="0">
                <a:cs typeface="Arial" pitchFamily="34" charset="0"/>
              </a:rPr>
              <a:t> </a:t>
            </a:r>
            <a:r>
              <a:rPr lang="en-US" sz="2000" b="1" dirty="0">
                <a:cs typeface="Arial" pitchFamily="34" charset="0"/>
              </a:rPr>
              <a:t>&amp; </a:t>
            </a:r>
            <a:r>
              <a:rPr lang="en-US" sz="2000" b="1" dirty="0" err="1">
                <a:cs typeface="Arial" pitchFamily="34" charset="0"/>
              </a:rPr>
              <a:t>pilihan</a:t>
            </a:r>
            <a:r>
              <a:rPr lang="en-US" sz="2000" b="1" dirty="0">
                <a:cs typeface="Arial" pitchFamily="34" charset="0"/>
              </a:rPr>
              <a:t> </a:t>
            </a:r>
            <a:r>
              <a:rPr lang="id-ID" sz="2000" b="1" dirty="0">
                <a:cs typeface="Arial" pitchFamily="34" charset="0"/>
              </a:rPr>
              <a:t>mereka</a:t>
            </a:r>
          </a:p>
          <a:p>
            <a:pPr marL="302411" indent="-302411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id-ID" sz="2400" b="1" dirty="0">
                <a:cs typeface="Arial" pitchFamily="34" charset="0"/>
              </a:rPr>
              <a:t>Kolaborasi / kerjasama. </a:t>
            </a:r>
            <a:endParaRPr lang="en-US" sz="2400" b="1" dirty="0">
              <a:cs typeface="Arial" pitchFamily="34" charset="0"/>
            </a:endParaRPr>
          </a:p>
          <a:p>
            <a:pPr marL="516718" lvl="1" indent="-173827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000" b="1" dirty="0">
                <a:cs typeface="Arial" pitchFamily="34" charset="0"/>
              </a:rPr>
              <a:t>Pimpinan </a:t>
            </a:r>
            <a:r>
              <a:rPr lang="en-US" sz="2000" b="1" dirty="0" err="1">
                <a:cs typeface="Arial" pitchFamily="34" charset="0"/>
              </a:rPr>
              <a:t>pelayanan</a:t>
            </a:r>
            <a:r>
              <a:rPr lang="en-US" sz="2000" b="1" dirty="0">
                <a:cs typeface="Arial" pitchFamily="34" charset="0"/>
              </a:rPr>
              <a:t> </a:t>
            </a:r>
            <a:r>
              <a:rPr lang="id-ID" sz="2000" b="1" dirty="0" err="1">
                <a:cs typeface="Arial" pitchFamily="34" charset="0"/>
              </a:rPr>
              <a:t>kes</a:t>
            </a:r>
            <a:r>
              <a:rPr lang="en-US" sz="2000" b="1" dirty="0" err="1">
                <a:cs typeface="Arial" pitchFamily="34" charset="0"/>
              </a:rPr>
              <a:t>ehatan</a:t>
            </a:r>
            <a:r>
              <a:rPr lang="id-ID" sz="2000" b="1" dirty="0">
                <a:cs typeface="Arial" pitchFamily="34" charset="0"/>
              </a:rPr>
              <a:t> bekerjasama dgn pasien &amp;  keluarga d</a:t>
            </a:r>
            <a:r>
              <a:rPr lang="en-US" sz="2000" b="1" dirty="0" err="1">
                <a:cs typeface="Arial" pitchFamily="34" charset="0"/>
              </a:rPr>
              <a:t>alam</a:t>
            </a:r>
            <a:r>
              <a:rPr lang="en-US" sz="2000" b="1" dirty="0">
                <a:cs typeface="Arial" pitchFamily="34" charset="0"/>
              </a:rPr>
              <a:t> </a:t>
            </a:r>
            <a:r>
              <a:rPr lang="id-ID" sz="2000" b="1" dirty="0">
                <a:cs typeface="Arial" pitchFamily="34" charset="0"/>
              </a:rPr>
              <a:t>pengembangan, implementasi dan evaluasi kebijakan dan program; </a:t>
            </a:r>
          </a:p>
        </p:txBody>
      </p:sp>
      <p:sp>
        <p:nvSpPr>
          <p:cNvPr id="14341" name="Rectangle 1"/>
          <p:cNvSpPr>
            <a:spLocks noChangeArrowheads="1"/>
          </p:cNvSpPr>
          <p:nvPr/>
        </p:nvSpPr>
        <p:spPr bwMode="auto">
          <a:xfrm>
            <a:off x="4095641" y="6413840"/>
            <a:ext cx="3879056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id-ID" sz="1050" i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Partnering with Patients and Families to Design a Patient and Family-Centered Health Care System.</a:t>
            </a:r>
            <a:endParaRPr lang="id-ID" sz="1050" dirty="0">
              <a:solidFill>
                <a:srgbClr val="FFFFFF"/>
              </a:solidFill>
              <a:latin typeface="Arial Narrow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id-ID" sz="1050" i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Johnson, B et al. Institute for Family-Centered Care 2008</a:t>
            </a:r>
            <a:endParaRPr lang="id-ID" sz="1050" dirty="0">
              <a:solidFill>
                <a:srgbClr val="FFFFFF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55470" y="742137"/>
            <a:ext cx="6267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450"/>
              </a:spcAft>
              <a:defRPr/>
            </a:pPr>
            <a:r>
              <a:rPr lang="id-ID" sz="2400" b="1" dirty="0">
                <a:cs typeface="Arial" pitchFamily="34" charset="0"/>
              </a:rPr>
              <a:t>What are the Core Concepts of </a:t>
            </a:r>
            <a:r>
              <a:rPr lang="id-ID" sz="2400" b="1" dirty="0" err="1">
                <a:cs typeface="Arial" pitchFamily="34" charset="0"/>
              </a:rPr>
              <a:t>Patient</a:t>
            </a:r>
            <a:r>
              <a:rPr lang="en-US" sz="2400" b="1" dirty="0">
                <a:cs typeface="Arial" pitchFamily="34" charset="0"/>
              </a:rPr>
              <a:t> C</a:t>
            </a:r>
            <a:r>
              <a:rPr lang="id-ID" sz="2400" b="1" dirty="0">
                <a:cs typeface="Arial" pitchFamily="34" charset="0"/>
              </a:rPr>
              <a:t>entered Care?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03509" y="120247"/>
            <a:ext cx="2333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PCC DARI PERSPEKTIF PASIEN</a:t>
            </a:r>
          </a:p>
        </p:txBody>
      </p:sp>
    </p:spTree>
    <p:extLst>
      <p:ext uri="{BB962C8B-B14F-4D97-AF65-F5344CB8AC3E}">
        <p14:creationId xmlns="" xmlns:p14="http://schemas.microsoft.com/office/powerpoint/2010/main" val="8670886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96C9E66-B40D-42B5-A5CF-0F1A94822791}"/>
              </a:ext>
            </a:extLst>
          </p:cNvPr>
          <p:cNvSpPr/>
          <p:nvPr/>
        </p:nvSpPr>
        <p:spPr>
          <a:xfrm>
            <a:off x="940537" y="2385394"/>
            <a:ext cx="6999402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PARADIGMA ASUHAN PASIEN DALAM SNARS</a:t>
            </a:r>
          </a:p>
          <a:p>
            <a:pPr algn="ctr"/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97474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2176" y="6410325"/>
            <a:ext cx="542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2014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40960" cy="6747638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Rectangle 3"/>
          <p:cNvSpPr/>
          <p:nvPr/>
        </p:nvSpPr>
        <p:spPr>
          <a:xfrm>
            <a:off x="6015449" y="46167"/>
            <a:ext cx="3144243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kern="0" spc="-1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en-US" sz="2000" b="1" kern="0" spc="-16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 spc="-1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</a:t>
            </a:r>
            <a:r>
              <a:rPr lang="en-US" sz="2000" b="1" kern="0" spc="-16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 spc="-2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en-US" sz="2000" b="1" kern="0" spc="-16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 spc="-5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2000" b="1" kern="0" spc="-16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 spc="-2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</a:t>
            </a:r>
            <a:r>
              <a:rPr lang="en-US" sz="2000" b="1" kern="0" spc="-16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 spc="-15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people-</a:t>
            </a:r>
            <a:r>
              <a:rPr lang="en-US" sz="2000" b="1" kern="0" spc="-15" dirty="0" err="1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centred</a:t>
            </a:r>
            <a:r>
              <a:rPr lang="en-US" sz="2000" b="1" kern="0" spc="-16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 spc="-15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en-US" sz="2000" b="1" kern="0" spc="-16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 spc="-15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services:</a:t>
            </a:r>
            <a:r>
              <a:rPr lang="en-US" sz="2000" b="1" kern="0" spc="-16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 spc="-1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en-US" sz="2000" b="1" kern="0" spc="-16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 spc="-15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endParaRPr lang="en-US" sz="2000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3925" y="6537398"/>
            <a:ext cx="5021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b="1" i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(WHO</a:t>
            </a:r>
            <a:r>
              <a:rPr lang="en-US" sz="1400" b="1" i="1" kern="0" spc="28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i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</a:t>
            </a:r>
            <a:r>
              <a:rPr lang="en-US" sz="1400" b="1" i="1" kern="0" spc="28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i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en-US" sz="1400" b="1" i="1" kern="0" spc="28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i="1" kern="0" spc="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1400" b="1" i="1" kern="0" spc="28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i="1" kern="0" spc="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</a:t>
            </a:r>
            <a:r>
              <a:rPr lang="en-US" sz="1400" b="1" i="1" kern="0" spc="12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i="1" kern="0" spc="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people-</a:t>
            </a:r>
            <a:r>
              <a:rPr lang="en-US" sz="1400" b="1" i="1" kern="0" spc="5" dirty="0" err="1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centred</a:t>
            </a:r>
            <a:r>
              <a:rPr lang="en-US" sz="1400" b="1" i="1" kern="0" spc="-11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i="1" kern="0" spc="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en-US" sz="1400" b="1" i="1" kern="0" spc="-10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i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r>
              <a:rPr lang="en-US" sz="1400" b="1" i="1" kern="0" spc="-11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i="1" kern="0" spc="1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</a:t>
            </a:r>
            <a:r>
              <a:rPr lang="en-US" sz="1400" b="1" i="1" kern="0" spc="13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1400" b="1" i="1" kern="0" spc="5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-2026, July 2015)</a:t>
            </a:r>
            <a:endParaRPr lang="en-US" sz="1400" i="1" kern="0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2032" y="107290"/>
            <a:ext cx="1112963" cy="5615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600" y="668792"/>
            <a:ext cx="1231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kern="0" spc="-5" dirty="0">
                <a:solidFill>
                  <a:sysClr val="windowText" lastClr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IPCHS</a:t>
            </a:r>
            <a:endParaRPr lang="en-US" kern="0" dirty="0"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2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/>
          <p:cNvSpPr/>
          <p:nvPr/>
        </p:nvSpPr>
        <p:spPr>
          <a:xfrm>
            <a:off x="1187625" y="5683250"/>
            <a:ext cx="3251026" cy="1054100"/>
          </a:xfrm>
          <a:prstGeom prst="roundRect">
            <a:avLst/>
          </a:prstGeom>
          <a:solidFill>
            <a:srgbClr val="969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14450" y="5766913"/>
            <a:ext cx="3157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Strategic Goal 5</a:t>
            </a:r>
          </a:p>
          <a:p>
            <a:pPr algn="ctr">
              <a:defRPr/>
            </a:pPr>
            <a:r>
              <a:rPr lang="en-ID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Creating an Enabling Environment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1187624" y="3384550"/>
            <a:ext cx="3251027" cy="1054100"/>
          </a:xfrm>
          <a:prstGeom prst="roundRect">
            <a:avLst/>
          </a:prstGeom>
          <a:solidFill>
            <a:srgbClr val="00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7625" y="3505201"/>
            <a:ext cx="32510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Strategic Goal 3</a:t>
            </a:r>
          </a:p>
          <a:p>
            <a:pPr algn="ctr">
              <a:defRPr/>
            </a:pPr>
            <a:r>
              <a:rPr lang="en-ID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Reorienting the Model of Care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1115616" y="2209800"/>
            <a:ext cx="3323034" cy="1054100"/>
          </a:xfrm>
          <a:prstGeom prst="round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2132856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Strategic Goal 2</a:t>
            </a:r>
          </a:p>
          <a:p>
            <a:pPr algn="ctr">
              <a:defRPr/>
            </a:pPr>
            <a:r>
              <a:rPr lang="en-ID" sz="22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Strenghtening</a:t>
            </a:r>
            <a:r>
              <a:rPr lang="en-ID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Governance &amp; </a:t>
            </a:r>
            <a:r>
              <a:rPr lang="en-ID" sz="22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Accountabilty</a:t>
            </a:r>
            <a:endParaRPr lang="en-ID" sz="2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72176" y="6410325"/>
            <a:ext cx="542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2014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2032" y="107290"/>
            <a:ext cx="1112963" cy="5615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44220" y="668792"/>
            <a:ext cx="859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kern="0" spc="-5" dirty="0">
                <a:solidFill>
                  <a:sysClr val="windowText" lastClr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IPCHS</a:t>
            </a:r>
            <a:endParaRPr lang="en-US" kern="0" dirty="0"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: Rounded Corners 9"/>
          <p:cNvSpPr/>
          <p:nvPr/>
        </p:nvSpPr>
        <p:spPr>
          <a:xfrm>
            <a:off x="1187624" y="1028700"/>
            <a:ext cx="3251026" cy="1054100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: Rounded Corners 13"/>
          <p:cNvSpPr/>
          <p:nvPr/>
        </p:nvSpPr>
        <p:spPr>
          <a:xfrm>
            <a:off x="1187625" y="4540250"/>
            <a:ext cx="3251026" cy="1054100"/>
          </a:xfrm>
          <a:prstGeom prst="round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980728"/>
            <a:ext cx="33653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Strategic Goal 1</a:t>
            </a:r>
          </a:p>
          <a:p>
            <a:pPr algn="ctr">
              <a:defRPr/>
            </a:pPr>
            <a:r>
              <a:rPr lang="en-ID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Empowering &amp; Engaging People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87625" y="4682581"/>
            <a:ext cx="3251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Strategic Goal 4</a:t>
            </a:r>
          </a:p>
          <a:p>
            <a:pPr algn="ctr">
              <a:defRPr/>
            </a:pPr>
            <a:r>
              <a:rPr lang="en-ID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Coordinating Services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6016" y="1148551"/>
            <a:ext cx="2808312" cy="1200329"/>
          </a:xfrm>
          <a:prstGeom prst="rect">
            <a:avLst/>
          </a:prstGeom>
          <a:solidFill>
            <a:srgbClr val="FFFFCC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Berdayakan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dan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Libatkan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Pasien-Keluarga</a:t>
            </a:r>
            <a:endParaRPr lang="en-ID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6016" y="2300679"/>
            <a:ext cx="2808312" cy="1200329"/>
          </a:xfrm>
          <a:prstGeom prst="rect">
            <a:avLst/>
          </a:prstGeom>
          <a:solidFill>
            <a:srgbClr val="FFFFCC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Tingkatkan-Perkuat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Kepemimpinan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&amp; </a:t>
            </a: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Akuntablitas</a:t>
            </a:r>
            <a:endParaRPr lang="en-ID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6016" y="3524815"/>
            <a:ext cx="2808312" cy="1200329"/>
          </a:xfrm>
          <a:prstGeom prst="rect">
            <a:avLst/>
          </a:prstGeom>
          <a:solidFill>
            <a:srgbClr val="FFFFCC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Reorientasi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Paradigma</a:t>
            </a:r>
            <a:endParaRPr lang="en-ID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Asuhan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PCC</a:t>
            </a:r>
            <a:endParaRPr lang="en-ID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6016" y="4758243"/>
            <a:ext cx="2808312" cy="830997"/>
          </a:xfrm>
          <a:prstGeom prst="rect">
            <a:avLst/>
          </a:prstGeom>
          <a:solidFill>
            <a:srgbClr val="FFFFCC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Asuhan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Pasien</a:t>
            </a:r>
            <a:endParaRPr lang="en-ID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Terintegrasi</a:t>
            </a:r>
            <a:endParaRPr lang="en-ID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16016" y="5613047"/>
            <a:ext cx="2808312" cy="1200329"/>
          </a:xfrm>
          <a:prstGeom prst="rect">
            <a:avLst/>
          </a:prstGeom>
          <a:solidFill>
            <a:srgbClr val="FFFFCC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Ciptakan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Lingkungan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yg</a:t>
            </a:r>
            <a:r>
              <a:rPr lang="en-ID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Memberdayakan</a:t>
            </a:r>
            <a:r>
              <a:rPr lang="en-ID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/</a:t>
            </a:r>
            <a:r>
              <a:rPr lang="id-ID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ID" sz="24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Kondusif</a:t>
            </a:r>
            <a:endParaRPr lang="en-ID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31950" y="-45110"/>
            <a:ext cx="60284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kern="0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en-US" sz="2400" b="1" i="1" kern="0" spc="28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kern="0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</a:t>
            </a:r>
            <a:r>
              <a:rPr lang="en-US" sz="2400" b="1" i="1" kern="0" spc="28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kern="0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en-US" sz="2400" b="1" i="1" kern="0" spc="28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kern="0" spc="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2400" b="1" i="1" kern="0" spc="28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kern="0" spc="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</a:t>
            </a:r>
            <a:r>
              <a:rPr lang="en-US" sz="2400" b="1" i="1" kern="0" spc="120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kern="0" spc="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people-</a:t>
            </a:r>
            <a:r>
              <a:rPr lang="en-US" sz="2400" b="1" i="1" kern="0" spc="5" dirty="0" err="1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centred</a:t>
            </a:r>
            <a:r>
              <a:rPr lang="en-US" sz="2400" b="1" i="1" kern="0" spc="-110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kern="0" spc="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en-US" sz="2400" b="1" i="1" kern="0" spc="-10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kern="0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r>
              <a:rPr lang="en-US" sz="2400" b="1" i="1" kern="0" spc="-110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kern="0" spc="10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</a:t>
            </a:r>
            <a:r>
              <a:rPr lang="en-US" sz="2400" b="1" i="1" kern="0" spc="13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b="1" i="1" kern="0" spc="5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-2026, July 2015</a:t>
            </a:r>
            <a:endParaRPr lang="en-US" sz="2400" i="1" kern="0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6" y="735087"/>
            <a:ext cx="2316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ID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Rumah</a:t>
            </a:r>
            <a:r>
              <a:rPr lang="en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Sakit</a:t>
            </a:r>
            <a:endParaRPr lang="en-ID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/>
          <p:cNvSpPr/>
          <p:nvPr/>
        </p:nvSpPr>
        <p:spPr>
          <a:xfrm>
            <a:off x="4643439" y="736601"/>
            <a:ext cx="2952898" cy="6121399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205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8767" y="2647951"/>
            <a:ext cx="6079108" cy="101469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2582466" y="2764303"/>
            <a:ext cx="4046934" cy="764989"/>
          </a:xfrm>
          <a:prstGeom prst="rect">
            <a:avLst/>
          </a:prstGeom>
          <a:noFill/>
          <a:ln w="63500" cmpd="thickThin">
            <a:noFill/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800" b="1" dirty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cs typeface="Arial Rounded MT Bold"/>
              </a:rPr>
              <a:t>MENGAPA PCC</a:t>
            </a:r>
            <a:endParaRPr lang="en-US" sz="28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722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835696" y="44624"/>
            <a:ext cx="6120680" cy="2844552"/>
          </a:xfrm>
          <a:prstGeom prst="rect">
            <a:avLst/>
          </a:prstGeom>
          <a:solidFill>
            <a:srgbClr val="FFFF99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defTabSz="762000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id-ID" sz="3200" b="1" dirty="0">
                <a:solidFill>
                  <a:srgbClr val="0000CC"/>
                </a:solidFill>
                <a:cs typeface="Arial" pitchFamily="34" charset="0"/>
              </a:rPr>
              <a:t>Tujuan utama pelayanan kes</a:t>
            </a:r>
            <a:r>
              <a:rPr lang="en-US" sz="3200" b="1" dirty="0" err="1">
                <a:solidFill>
                  <a:srgbClr val="0000CC"/>
                </a:solidFill>
                <a:cs typeface="Arial" pitchFamily="34" charset="0"/>
              </a:rPr>
              <a:t>ehatan</a:t>
            </a:r>
            <a:r>
              <a:rPr lang="id-ID" sz="3200" b="1" dirty="0">
                <a:solidFill>
                  <a:srgbClr val="0000CC"/>
                </a:solidFill>
                <a:cs typeface="Arial" pitchFamily="34" charset="0"/>
              </a:rPr>
              <a:t> R</a:t>
            </a:r>
            <a:r>
              <a:rPr lang="en-US" sz="3200" b="1" dirty="0" err="1">
                <a:solidFill>
                  <a:srgbClr val="0000CC"/>
                </a:solidFill>
                <a:cs typeface="Arial" pitchFamily="34" charset="0"/>
              </a:rPr>
              <a:t>umah</a:t>
            </a:r>
            <a:r>
              <a:rPr lang="en-US" sz="3200" b="1" dirty="0">
                <a:solidFill>
                  <a:srgbClr val="0000CC"/>
                </a:solidFill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cs typeface="Arial" pitchFamily="34" charset="0"/>
              </a:rPr>
              <a:t>Sakit</a:t>
            </a:r>
            <a:r>
              <a:rPr lang="id-ID" sz="3200" b="1" dirty="0">
                <a:solidFill>
                  <a:srgbClr val="0000CC"/>
                </a:solidFill>
                <a:cs typeface="Arial" pitchFamily="34" charset="0"/>
              </a:rPr>
              <a:t> adalah </a:t>
            </a:r>
            <a:r>
              <a:rPr lang="en-US" sz="3200" b="1" dirty="0">
                <a:solidFill>
                  <a:srgbClr val="0000CC"/>
                </a:solidFill>
                <a:cs typeface="Arial" pitchFamily="34" charset="0"/>
              </a:rPr>
              <a:t>P</a:t>
            </a:r>
            <a:r>
              <a:rPr lang="id-ID" sz="3200" b="1" dirty="0" err="1">
                <a:solidFill>
                  <a:srgbClr val="0000CC"/>
                </a:solidFill>
                <a:cs typeface="Arial" pitchFamily="34" charset="0"/>
              </a:rPr>
              <a:t>elayanan</a:t>
            </a:r>
            <a:r>
              <a:rPr lang="en-US" sz="3200" b="1" dirty="0">
                <a:solidFill>
                  <a:srgbClr val="0000CC"/>
                </a:solidFill>
                <a:cs typeface="Arial" pitchFamily="34" charset="0"/>
              </a:rPr>
              <a:t>/</a:t>
            </a:r>
            <a:r>
              <a:rPr lang="en-US" sz="3200" b="1" dirty="0" err="1">
                <a:solidFill>
                  <a:srgbClr val="0000CC"/>
                </a:solidFill>
                <a:cs typeface="Arial" pitchFamily="34" charset="0"/>
              </a:rPr>
              <a:t>Asuhan</a:t>
            </a:r>
            <a:r>
              <a:rPr lang="id-ID" sz="3200" b="1" dirty="0">
                <a:solidFill>
                  <a:srgbClr val="0000CC"/>
                </a:solidFill>
                <a:cs typeface="Arial" pitchFamily="34" charset="0"/>
              </a:rPr>
              <a:t> pasien</a:t>
            </a:r>
            <a:r>
              <a:rPr lang="en-US" sz="3200" b="1" dirty="0">
                <a:solidFill>
                  <a:srgbClr val="0000CC"/>
                </a:solidFill>
                <a:cs typeface="Arial" pitchFamily="34" charset="0"/>
              </a:rPr>
              <a:t>.</a:t>
            </a:r>
          </a:p>
          <a:p>
            <a:pPr algn="ctr" defTabSz="762000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400" i="1" dirty="0">
                <a:solidFill>
                  <a:srgbClr val="0000CC"/>
                </a:solidFill>
                <a:cs typeface="Arial" pitchFamily="34" charset="0"/>
              </a:rPr>
              <a:t>“Core Business RS = Patient Care”</a:t>
            </a:r>
          </a:p>
          <a:p>
            <a:pPr algn="r" defTabSz="762000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US" i="1" dirty="0">
                <a:solidFill>
                  <a:srgbClr val="0000CC"/>
                </a:solidFill>
                <a:cs typeface="Arial" pitchFamily="34" charset="0"/>
              </a:rPr>
              <a:t>(</a:t>
            </a:r>
            <a:r>
              <a:rPr lang="en-US" i="1" dirty="0" err="1">
                <a:solidFill>
                  <a:srgbClr val="0000CC"/>
                </a:solidFill>
                <a:cs typeface="Arial" pitchFamily="34" charset="0"/>
              </a:rPr>
              <a:t>Standar</a:t>
            </a:r>
            <a:r>
              <a:rPr lang="en-US" i="1" dirty="0">
                <a:solidFill>
                  <a:srgbClr val="0000CC"/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00CC"/>
                </a:solidFill>
                <a:cs typeface="Arial" pitchFamily="34" charset="0"/>
              </a:rPr>
              <a:t>Pelayanan</a:t>
            </a:r>
            <a:r>
              <a:rPr lang="en-US" i="1" dirty="0">
                <a:solidFill>
                  <a:srgbClr val="0000CC"/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00CC"/>
                </a:solidFill>
                <a:cs typeface="Arial" pitchFamily="34" charset="0"/>
              </a:rPr>
              <a:t>Pasien</a:t>
            </a:r>
            <a:r>
              <a:rPr lang="en-US" i="1" dirty="0">
                <a:solidFill>
                  <a:srgbClr val="0000CC"/>
                </a:solidFill>
                <a:cs typeface="Arial" pitchFamily="34" charset="0"/>
              </a:rPr>
              <a:t> -PP/COP)</a:t>
            </a:r>
            <a:endParaRPr lang="en-US" sz="2400" i="1" dirty="0">
              <a:solidFill>
                <a:srgbClr val="0000CC"/>
              </a:solidFill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828800" y="3486150"/>
            <a:ext cx="5691522" cy="1219200"/>
          </a:xfrm>
          <a:prstGeom prst="rect">
            <a:avLst/>
          </a:prstGeom>
          <a:solidFill>
            <a:srgbClr val="006600"/>
          </a:solidFill>
          <a:ln w="63500">
            <a:solidFill>
              <a:srgbClr val="CCFF99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defTabSz="762000" fontAlgn="base">
              <a:spcBef>
                <a:spcPct val="0"/>
              </a:spcBef>
              <a:defRPr/>
            </a:pPr>
            <a:r>
              <a:rPr lang="en-US" sz="4400" b="1" dirty="0" err="1">
                <a:solidFill>
                  <a:prstClr val="white"/>
                </a:solidFill>
                <a:latin typeface="Arial Black" pitchFamily="34" charset="0"/>
                <a:cs typeface="Arial" pitchFamily="34" charset="0"/>
              </a:rPr>
              <a:t>Asuhan</a:t>
            </a:r>
            <a:r>
              <a:rPr lang="en-US" sz="4400" b="1" dirty="0">
                <a:solidFill>
                  <a:prstClr val="white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prstClr val="white"/>
                </a:solidFill>
                <a:latin typeface="Arial Black" pitchFamily="34" charset="0"/>
                <a:cs typeface="Arial" pitchFamily="34" charset="0"/>
              </a:rPr>
              <a:t>Pasien</a:t>
            </a:r>
            <a:endParaRPr lang="en-US" sz="4400" b="1" dirty="0">
              <a:solidFill>
                <a:prstClr val="white"/>
              </a:solidFill>
              <a:latin typeface="Arial Black" pitchFamily="34" charset="0"/>
              <a:cs typeface="Arial" pitchFamily="34" charset="0"/>
            </a:endParaRPr>
          </a:p>
          <a:p>
            <a:pPr algn="ctr" defTabSz="762000" fontAlgn="base">
              <a:spcBef>
                <a:spcPct val="0"/>
              </a:spcBef>
              <a:defRPr/>
            </a:pPr>
            <a:r>
              <a:rPr lang="en-US" sz="3200" b="1" i="1" dirty="0">
                <a:solidFill>
                  <a:prstClr val="white"/>
                </a:solidFill>
                <a:cs typeface="Arial" pitchFamily="34" charset="0"/>
              </a:rPr>
              <a:t>(Patient Care)</a:t>
            </a:r>
          </a:p>
        </p:txBody>
      </p:sp>
      <p:sp>
        <p:nvSpPr>
          <p:cNvPr id="5" name="Down Arrow 4"/>
          <p:cNvSpPr/>
          <p:nvPr/>
        </p:nvSpPr>
        <p:spPr>
          <a:xfrm>
            <a:off x="4379977" y="2924944"/>
            <a:ext cx="499205" cy="468117"/>
          </a:xfrm>
          <a:prstGeom prst="down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28800" y="5301208"/>
            <a:ext cx="5691522" cy="104584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defTabSz="762000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Cure           Care</a:t>
            </a:r>
            <a:endParaRPr lang="en-US" sz="3200" b="1" i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3" y="6470416"/>
            <a:ext cx="8113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00"/>
                </a:solidFill>
                <a:latin typeface="Arial Rounded MT Bold" panose="020F0704030504030204" pitchFamily="34" charset="0"/>
                <a:cs typeface="Arial" pitchFamily="34" charset="0"/>
              </a:rPr>
              <a:t>CARE = “Commitment – Attention – </a:t>
            </a:r>
            <a:r>
              <a:rPr lang="en-US" sz="2000" b="1" dirty="0" err="1">
                <a:solidFill>
                  <a:srgbClr val="FFFF00"/>
                </a:solidFill>
                <a:latin typeface="Arial Rounded MT Bold" panose="020F0704030504030204" pitchFamily="34" charset="0"/>
                <a:cs typeface="Arial" pitchFamily="34" charset="0"/>
              </a:rPr>
              <a:t>Respons</a:t>
            </a:r>
            <a:r>
              <a:rPr lang="en-US" sz="2000" b="1" dirty="0">
                <a:solidFill>
                  <a:srgbClr val="FFFF00"/>
                </a:solidFill>
                <a:latin typeface="Arial Rounded MT Bold" panose="020F0704030504030204" pitchFamily="34" charset="0"/>
                <a:cs typeface="Arial" pitchFamily="34" charset="0"/>
              </a:rPr>
              <a:t> – Empathy “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4229100" y="5589240"/>
            <a:ext cx="912114" cy="484632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KARS Dr.Nico Lumenta</a:t>
            </a: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Up-Down Arrow 5"/>
          <p:cNvSpPr/>
          <p:nvPr/>
        </p:nvSpPr>
        <p:spPr>
          <a:xfrm>
            <a:off x="4480944" y="4733927"/>
            <a:ext cx="348231" cy="611759"/>
          </a:xfrm>
          <a:prstGeom prst="upDown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10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2176" y="6410325"/>
            <a:ext cx="542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385352"/>
            <a:ext cx="7776863" cy="4616648"/>
          </a:xfrm>
          <a:prstGeom prst="rect">
            <a:avLst/>
          </a:prstGeom>
          <a:ln w="101600" cmpd="thickThin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14350">
              <a:spcBef>
                <a:spcPts val="600"/>
              </a:spcBef>
              <a:spcAft>
                <a:spcPts val="600"/>
              </a:spcAft>
            </a:pPr>
            <a:endParaRPr lang="en-US" sz="2800" b="1" dirty="0">
              <a:solidFill>
                <a:srgbClr val="A5002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51435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Patient- and family-centered care is a change in thinking :</a:t>
            </a:r>
          </a:p>
          <a:p>
            <a:pPr marL="14287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from </a:t>
            </a:r>
            <a:r>
              <a:rPr lang="en-US" sz="2800" b="1" u="sng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serving</a:t>
            </a:r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patients and families </a:t>
            </a:r>
          </a:p>
          <a:p>
            <a:pPr marL="14287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 </a:t>
            </a:r>
            <a:r>
              <a:rPr lang="en-US" sz="2800" b="1" u="sng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partnering</a:t>
            </a:r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with patients and families.</a:t>
            </a:r>
          </a:p>
          <a:p>
            <a:pPr marL="51435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And that’s a very big difference !!</a:t>
            </a:r>
            <a:endParaRPr lang="en-US" sz="2800" b="1" dirty="0">
              <a:latin typeface="Arial Black" panose="020B0A04020102020204" pitchFamily="34" charset="0"/>
            </a:endParaRPr>
          </a:p>
          <a:p>
            <a:pPr marL="514350">
              <a:spcBef>
                <a:spcPts val="600"/>
              </a:spcBef>
              <a:spcAft>
                <a:spcPts val="600"/>
              </a:spcAft>
            </a:pPr>
            <a:endParaRPr lang="en-US" sz="2000" i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5661249"/>
            <a:ext cx="83529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Arial Narrow" panose="020B0606020202030204" pitchFamily="34" charset="0"/>
                <a:cs typeface="Arial" panose="020B0604020202020204" pitchFamily="34" charset="0"/>
              </a:rPr>
              <a:t>(Senior Vice President, Patient and Family Centered Care, MCG Health System. </a:t>
            </a:r>
            <a:r>
              <a:rPr lang="en-US" sz="1600" i="1" dirty="0">
                <a:latin typeface="Arial Narrow" panose="020B0606020202030204" pitchFamily="34" charset="0"/>
                <a:cs typeface="Arial" panose="020B0604020202020204" pitchFamily="34" charset="0"/>
              </a:rPr>
              <a:t>Strategies for Leadership, ADVANCING THE PRACTICE OF Patient- and Family-Centered Care, A Resource Guide for Hospital S </a:t>
            </a:r>
            <a:r>
              <a:rPr lang="en-US" sz="1600" i="1" dirty="0" err="1">
                <a:latin typeface="Arial Narrow" panose="020B0606020202030204" pitchFamily="34" charset="0"/>
                <a:cs typeface="Arial" panose="020B0604020202020204" pitchFamily="34" charset="0"/>
              </a:rPr>
              <a:t>enior</a:t>
            </a:r>
            <a:r>
              <a:rPr lang="en-US" sz="1600" i="1" dirty="0">
                <a:latin typeface="Arial Narrow" panose="020B0606020202030204" pitchFamily="34" charset="0"/>
                <a:cs typeface="Arial" panose="020B0604020202020204" pitchFamily="34" charset="0"/>
              </a:rPr>
              <a:t> Leaders, Medical Staff and Governing Boards. American Hospital Association and Institute for Family Centered Care, 2004)</a:t>
            </a:r>
          </a:p>
        </p:txBody>
      </p:sp>
    </p:spTree>
    <p:extLst>
      <p:ext uri="{BB962C8B-B14F-4D97-AF65-F5344CB8AC3E}">
        <p14:creationId xmlns="" xmlns:p14="http://schemas.microsoft.com/office/powerpoint/2010/main" val="15383691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0800000">
            <a:off x="2681287" y="1989138"/>
            <a:ext cx="3835004" cy="4608512"/>
          </a:xfrm>
          <a:prstGeom prst="triangle">
            <a:avLst/>
          </a:prstGeom>
          <a:solidFill>
            <a:srgbClr val="0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1600" y="2254252"/>
            <a:ext cx="1538239" cy="1751013"/>
          </a:xfrm>
          <a:prstGeom prst="rect">
            <a:avLst/>
          </a:prstGeom>
          <a:solidFill>
            <a:srgbClr val="00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d-ID" sz="2400">
              <a:solidFill>
                <a:srgbClr val="FFFFFF"/>
              </a:solidFill>
            </a:endParaRPr>
          </a:p>
        </p:txBody>
      </p: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3466135" y="4037310"/>
            <a:ext cx="22188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6600"/>
                </a:solidFill>
                <a:latin typeface="Arial Black" pitchFamily="34" charset="0"/>
              </a:rPr>
              <a:t>Sistem</a:t>
            </a:r>
            <a:endParaRPr lang="en-US" b="1" dirty="0">
              <a:solidFill>
                <a:srgbClr val="FF66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66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Arial Black" pitchFamily="34" charset="0"/>
              </a:rPr>
              <a:t>Manajemen</a:t>
            </a:r>
            <a:endParaRPr lang="en-US" b="1" dirty="0">
              <a:solidFill>
                <a:srgbClr val="FF6600"/>
              </a:solidFill>
              <a:latin typeface="Arial Black" pitchFamily="34" charset="0"/>
            </a:endParaRPr>
          </a:p>
        </p:txBody>
      </p: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3113485" y="2060577"/>
            <a:ext cx="297060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66FF33"/>
                </a:solidFill>
                <a:latin typeface="Arial Black" pitchFamily="34" charset="0"/>
              </a:rPr>
              <a:t>Sistem</a:t>
            </a:r>
            <a:r>
              <a:rPr lang="en-US" b="1" dirty="0">
                <a:solidFill>
                  <a:srgbClr val="66FF33"/>
                </a:solidFill>
                <a:latin typeface="Arial Black" pitchFamily="34" charset="0"/>
              </a:rPr>
              <a:t>  </a:t>
            </a:r>
            <a:r>
              <a:rPr lang="en-US" b="1" dirty="0" err="1">
                <a:solidFill>
                  <a:srgbClr val="66FF33"/>
                </a:solidFill>
                <a:latin typeface="Arial Black" pitchFamily="34" charset="0"/>
              </a:rPr>
              <a:t>Pelayanan</a:t>
            </a:r>
            <a:r>
              <a:rPr lang="en-US" b="1" dirty="0">
                <a:solidFill>
                  <a:srgbClr val="66FF33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66FF33"/>
                </a:solidFill>
                <a:latin typeface="Arial Black" pitchFamily="34" charset="0"/>
              </a:rPr>
              <a:t>Klinis</a:t>
            </a:r>
            <a:endParaRPr lang="en-US" b="1" dirty="0">
              <a:solidFill>
                <a:srgbClr val="66FF33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66FF33"/>
                </a:solidFill>
                <a:latin typeface="Arial Narrow" pitchFamily="34" charset="0"/>
              </a:rPr>
              <a:t> </a:t>
            </a:r>
            <a:r>
              <a:rPr lang="en-US" sz="2000" b="1" i="1" dirty="0" err="1">
                <a:solidFill>
                  <a:srgbClr val="66FF33"/>
                </a:solidFill>
                <a:latin typeface="Arial Narrow" pitchFamily="34" charset="0"/>
              </a:rPr>
              <a:t>Asuhan</a:t>
            </a:r>
            <a:r>
              <a:rPr lang="en-US" sz="2000" b="1" i="1" dirty="0">
                <a:solidFill>
                  <a:srgbClr val="66FF33"/>
                </a:solidFill>
                <a:latin typeface="Arial Narrow" pitchFamily="34" charset="0"/>
              </a:rPr>
              <a:t> </a:t>
            </a:r>
            <a:r>
              <a:rPr lang="en-US" sz="2000" b="1" i="1" dirty="0" err="1">
                <a:solidFill>
                  <a:srgbClr val="66FF33"/>
                </a:solidFill>
                <a:latin typeface="Arial Narrow" pitchFamily="34" charset="0"/>
              </a:rPr>
              <a:t>Pasien</a:t>
            </a:r>
            <a:r>
              <a:rPr lang="en-US" sz="2000" b="1" i="1" dirty="0">
                <a:solidFill>
                  <a:srgbClr val="66FF33"/>
                </a:solidFill>
                <a:latin typeface="Arial Narrow" pitchFamily="34" charset="0"/>
              </a:rPr>
              <a:t> / Patient Care 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2555776" y="1154112"/>
            <a:ext cx="4248472" cy="762719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30092" y="1311277"/>
            <a:ext cx="2124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b="1">
                <a:solidFill>
                  <a:srgbClr val="000000"/>
                </a:solidFill>
                <a:latin typeface="Arial Narrow" pitchFamily="34" charset="0"/>
              </a:rPr>
              <a:t>Quality &amp; Safety</a:t>
            </a: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2681287" y="549275"/>
            <a:ext cx="3835004" cy="522288"/>
          </a:xfrm>
          <a:prstGeom prst="rect">
            <a:avLst/>
          </a:prstGeom>
          <a:solidFill>
            <a:srgbClr val="006600"/>
          </a:solidFill>
          <a:ln w="38100">
            <a:solidFill>
              <a:schemeClr val="bg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Arial Black" pitchFamily="34" charset="0"/>
              </a:rPr>
              <a:t>PASIEN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9592" y="4221165"/>
            <a:ext cx="1800200" cy="2376187"/>
          </a:xfrm>
          <a:prstGeom prst="rect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d-ID" sz="240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1" y="4221165"/>
            <a:ext cx="20350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Standar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Manajemen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PMKP, PPI,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TKRS, MFK,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KKS, MIRM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Sasaran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KP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Sasaran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MDG’s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7585" y="2132856"/>
            <a:ext cx="1800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Std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Yan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Fokus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Pasien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ARK, HPK,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AP, PAP,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PAB, PKPO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MKE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627710" y="4868863"/>
            <a:ext cx="1095205" cy="958850"/>
          </a:xfrm>
          <a:prstGeom prst="rightArrow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615728" y="3141665"/>
            <a:ext cx="444104" cy="484187"/>
          </a:xfrm>
          <a:prstGeom prst="rightArrow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86564" y="2276601"/>
            <a:ext cx="2105916" cy="4464767"/>
          </a:xfrm>
          <a:prstGeom prst="rect">
            <a:avLst/>
          </a:prstGeom>
          <a:solidFill>
            <a:srgbClr val="33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d-ID" sz="240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50944" y="2350035"/>
            <a:ext cx="1481496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Regulasi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:</a:t>
            </a: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Kebijakan</a:t>
            </a:r>
            <a:endParaRPr lang="en-US" b="1" dirty="0">
              <a:solidFill>
                <a:srgbClr val="FFFFFF"/>
              </a:solidFill>
              <a:latin typeface="Arial Narrow" pitchFamily="34" charset="0"/>
              <a:cs typeface="Arial" pitchFamily="34" charset="0"/>
            </a:endParaRP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Pedoman</a:t>
            </a: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,</a:t>
            </a: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Panduan</a:t>
            </a:r>
            <a:endParaRPr lang="en-US" b="1" dirty="0">
              <a:solidFill>
                <a:srgbClr val="FFFFFF"/>
              </a:solidFill>
              <a:latin typeface="Arial Narrow" pitchFamily="34" charset="0"/>
              <a:cs typeface="Arial" pitchFamily="34" charset="0"/>
            </a:endParaRP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SPO</a:t>
            </a: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Program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Indikator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:</a:t>
            </a: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Ind. Area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     </a:t>
            </a:r>
            <a:r>
              <a:rPr lang="en-US" b="1" dirty="0" err="1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Klinis</a:t>
            </a:r>
            <a:endParaRPr lang="en-US" b="1" dirty="0">
              <a:solidFill>
                <a:srgbClr val="FFFFFF"/>
              </a:solidFill>
              <a:latin typeface="Arial Narrow" pitchFamily="34" charset="0"/>
              <a:cs typeface="Arial" pitchFamily="34" charset="0"/>
            </a:endParaRP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Ind SKP</a:t>
            </a: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Ind</a:t>
            </a: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Upaya</a:t>
            </a:r>
            <a:endParaRPr lang="en-US" b="1" dirty="0">
              <a:solidFill>
                <a:srgbClr val="FFFFFF"/>
              </a:solidFill>
              <a:latin typeface="Arial Narrow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     </a:t>
            </a:r>
            <a:r>
              <a:rPr lang="en-US" b="1" dirty="0" err="1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Manajemen</a:t>
            </a:r>
            <a:endParaRPr lang="en-US" b="1" dirty="0">
              <a:solidFill>
                <a:srgbClr val="FFFFFF"/>
              </a:solidFill>
              <a:latin typeface="Arial Narrow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FFFFFF"/>
              </a:solidFill>
              <a:latin typeface="Arial Narrow" pitchFamily="34" charset="0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Dokumen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Implementasi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 rot="10800000">
            <a:off x="5868591" y="2770190"/>
            <a:ext cx="841772" cy="3455987"/>
          </a:xfrm>
          <a:prstGeom prst="rightArrow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4" name="Up-Down Arrow 23"/>
          <p:cNvSpPr/>
          <p:nvPr/>
        </p:nvSpPr>
        <p:spPr>
          <a:xfrm>
            <a:off x="4436363" y="3213101"/>
            <a:ext cx="297656" cy="792163"/>
          </a:xfrm>
          <a:prstGeom prst="upDownArrow">
            <a:avLst/>
          </a:prstGeom>
          <a:noFill/>
          <a:ln w="12700" cmpd="sng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d-ID" sz="2400">
              <a:solidFill>
                <a:srgbClr val="FFFFFF"/>
              </a:solidFill>
            </a:endParaRPr>
          </a:p>
        </p:txBody>
      </p:sp>
      <p:sp>
        <p:nvSpPr>
          <p:cNvPr id="6162" name="TextBox 24"/>
          <p:cNvSpPr txBox="1">
            <a:spLocks noChangeArrowheads="1"/>
          </p:cNvSpPr>
          <p:nvPr/>
        </p:nvSpPr>
        <p:spPr bwMode="auto">
          <a:xfrm>
            <a:off x="323528" y="76562"/>
            <a:ext cx="83529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solidFill>
                  <a:srgbClr val="FFFF00"/>
                </a:solidFill>
                <a:latin typeface="Arial Black" pitchFamily="34" charset="0"/>
              </a:rPr>
              <a:t>TataKelola</a:t>
            </a:r>
            <a:r>
              <a:rPr lang="en-US" sz="2000" b="1" dirty="0">
                <a:solidFill>
                  <a:srgbClr val="FFFF00"/>
                </a:solidFill>
                <a:latin typeface="Arial Black" pitchFamily="34" charset="0"/>
              </a:rPr>
              <a:t> RS &amp; </a:t>
            </a:r>
            <a:r>
              <a:rPr lang="en-US" sz="2000" b="1" dirty="0" err="1">
                <a:solidFill>
                  <a:srgbClr val="FFFF00"/>
                </a:solidFill>
                <a:latin typeface="Arial Black" pitchFamily="34" charset="0"/>
              </a:rPr>
              <a:t>TataKelola</a:t>
            </a:r>
            <a:r>
              <a:rPr lang="en-US" sz="2000" b="1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 Black" pitchFamily="34" charset="0"/>
              </a:rPr>
              <a:t>Klinis</a:t>
            </a:r>
            <a:r>
              <a:rPr lang="en-US" sz="2000" b="1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 Black" pitchFamily="34" charset="0"/>
              </a:rPr>
              <a:t>dlm</a:t>
            </a:r>
            <a:r>
              <a:rPr lang="en-US" sz="2000" b="1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 Black" pitchFamily="34" charset="0"/>
              </a:rPr>
              <a:t>perspektif</a:t>
            </a:r>
            <a:r>
              <a:rPr lang="en-US" sz="2000" b="1" dirty="0">
                <a:solidFill>
                  <a:srgbClr val="FFFF00"/>
                </a:solidFill>
                <a:latin typeface="Arial Black" pitchFamily="34" charset="0"/>
              </a:rPr>
              <a:t> SNARS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71597" y="623590"/>
            <a:ext cx="1328795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UU 44/2009 </a:t>
            </a:r>
            <a:r>
              <a:rPr lang="en-US" sz="1600" b="1" dirty="0" err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ttg</a:t>
            </a:r>
            <a:r>
              <a:rPr lang="en-US" sz="1600" b="1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RS, </a:t>
            </a:r>
            <a:r>
              <a:rPr lang="en-US" sz="1600" b="1" dirty="0" err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Peraturan</a:t>
            </a:r>
            <a:r>
              <a:rPr lang="en-US" sz="1600" b="1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Per UU an </a:t>
            </a:r>
            <a:r>
              <a:rPr lang="en-US" sz="1600" b="1" dirty="0" err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lainnya</a:t>
            </a:r>
            <a:endParaRPr lang="en-US" sz="16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260773" y="1683658"/>
            <a:ext cx="47531" cy="52120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69731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/>
      <p:bldP spid="14" grpId="0" animBg="1"/>
      <p:bldP spid="15" grpId="0"/>
      <p:bldP spid="16" grpId="0"/>
      <p:bldP spid="17" grpId="0" animBg="1"/>
      <p:bldP spid="18" grpId="0" animBg="1"/>
      <p:bldP spid="20" grpId="0" animBg="1"/>
      <p:bldP spid="21" grpId="0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0" y="533400"/>
            <a:ext cx="593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TERMINOLOGI  STAF RS DALAM SNARS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081" y="1131477"/>
            <a:ext cx="7286920" cy="569386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STAF KLINIS 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STAF MEDIS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STAF KEPERAWATAN 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800" b="1" dirty="0"/>
              <a:t>PPA (PROFESIONAL PEMBERI ASUHAN): NERS,NERS </a:t>
            </a:r>
            <a:r>
              <a:rPr lang="en-US" sz="2800" b="1" dirty="0" err="1"/>
              <a:t>Sp</a:t>
            </a:r>
            <a:endParaRPr lang="en-US" sz="2800" b="1" dirty="0"/>
          </a:p>
          <a:p>
            <a:pPr marL="1257300" lvl="2" indent="-342900">
              <a:buFont typeface="+mj-lt"/>
              <a:buAutoNum type="arabicPeriod"/>
            </a:pPr>
            <a:r>
              <a:rPr lang="en-US" sz="2800" b="1" dirty="0"/>
              <a:t>VOKASIONAL : AHLI MADYA, </a:t>
            </a:r>
            <a:r>
              <a:rPr lang="en-US" sz="2800" b="1" dirty="0" err="1"/>
              <a:t>SKep</a:t>
            </a:r>
            <a:r>
              <a:rPr lang="en-US" sz="2800" b="1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STAF KLINIS LAINNYA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800" b="1" dirty="0"/>
              <a:t>PPA (PROFESIONAL PEMBERI ASUHAN): APOTEKER, REGISTERED DIETISIEN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800" b="1" dirty="0"/>
              <a:t>VOKASIONAL : AHLI MADYA /TTK, </a:t>
            </a:r>
            <a:r>
              <a:rPr lang="en-US" sz="2800" b="1" dirty="0" err="1"/>
              <a:t>Sfarm</a:t>
            </a:r>
            <a:r>
              <a:rPr lang="en-US" sz="2800" b="1" dirty="0"/>
              <a:t>, TECHNICAL REGISTERED DIETISIEN. REGISTERED NUTRISIONIS 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STAF NON KLINIS</a:t>
            </a:r>
          </a:p>
        </p:txBody>
      </p:sp>
    </p:spTree>
    <p:extLst>
      <p:ext uri="{BB962C8B-B14F-4D97-AF65-F5344CB8AC3E}">
        <p14:creationId xmlns="" xmlns:p14="http://schemas.microsoft.com/office/powerpoint/2010/main" val="1847223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694</Words>
  <Application>Microsoft Office PowerPoint</Application>
  <PresentationFormat>On-screen Show (4:3)</PresentationFormat>
  <Paragraphs>130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RORO</dc:creator>
  <cp:lastModifiedBy>RORO</cp:lastModifiedBy>
  <cp:revision>1</cp:revision>
  <dcterms:created xsi:type="dcterms:W3CDTF">2019-09-05T13:58:11Z</dcterms:created>
  <dcterms:modified xsi:type="dcterms:W3CDTF">2019-09-05T14:10:50Z</dcterms:modified>
</cp:coreProperties>
</file>