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4"/>
  </p:notesMasterIdLst>
  <p:sldIdLst>
    <p:sldId id="256" r:id="rId2"/>
    <p:sldId id="267" r:id="rId3"/>
    <p:sldId id="262" r:id="rId4"/>
    <p:sldId id="314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8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02B7B-1434-4F40-A779-2DEFB9C991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1F688-E79B-4354-8F13-85D01C512F95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rgbClr val="FFC000"/>
              </a:solidFill>
            </a:rPr>
            <a:t> </a:t>
          </a:r>
          <a:r>
            <a:rPr lang="en-US" sz="2800" b="1" dirty="0" smtClean="0">
              <a:solidFill>
                <a:srgbClr val="FFC000"/>
              </a:solidFill>
            </a:rPr>
            <a:t>ILMU UKUR TANAH</a:t>
          </a:r>
        </a:p>
        <a:p>
          <a:pPr algn="l"/>
          <a:endParaRPr lang="en-US" sz="2000" dirty="0"/>
        </a:p>
      </dgm:t>
    </dgm:pt>
    <dgm:pt modelId="{7BA01932-96D5-477E-A0B4-5DC0BFD8BD75}" type="parTrans" cxnId="{8E8278E9-B591-44DD-B851-49CE442797B2}">
      <dgm:prSet/>
      <dgm:spPr/>
      <dgm:t>
        <a:bodyPr/>
        <a:lstStyle/>
        <a:p>
          <a:endParaRPr lang="en-US"/>
        </a:p>
      </dgm:t>
    </dgm:pt>
    <dgm:pt modelId="{EAB7398B-8E0F-4112-A256-C4C1FD348935}" type="sibTrans" cxnId="{8E8278E9-B591-44DD-B851-49CE442797B2}">
      <dgm:prSet/>
      <dgm:spPr/>
      <dgm:t>
        <a:bodyPr/>
        <a:lstStyle/>
        <a:p>
          <a:endParaRPr lang="en-US"/>
        </a:p>
      </dgm:t>
    </dgm:pt>
    <dgm:pt modelId="{A7D07826-E0D8-4DEC-B5E1-C91FDD43D4B1}">
      <dgm:prSet phldrT="[Text]"/>
      <dgm:spPr/>
      <dgm:t>
        <a:bodyPr/>
        <a:lstStyle/>
        <a:p>
          <a:endParaRPr lang="en-US" dirty="0"/>
        </a:p>
      </dgm:t>
    </dgm:pt>
    <dgm:pt modelId="{6D2B1FE4-3EB0-4975-B1DE-074521C4FD72}" type="parTrans" cxnId="{68C55F0F-72DA-4913-8EDD-D8A09E3A57FF}">
      <dgm:prSet/>
      <dgm:spPr/>
      <dgm:t>
        <a:bodyPr/>
        <a:lstStyle/>
        <a:p>
          <a:endParaRPr lang="en-US"/>
        </a:p>
      </dgm:t>
    </dgm:pt>
    <dgm:pt modelId="{2EC7F605-2884-4A8E-A3C3-E3123DD2AE28}" type="sibTrans" cxnId="{68C55F0F-72DA-4913-8EDD-D8A09E3A57FF}">
      <dgm:prSet/>
      <dgm:spPr/>
      <dgm:t>
        <a:bodyPr/>
        <a:lstStyle/>
        <a:p>
          <a:endParaRPr lang="en-US"/>
        </a:p>
      </dgm:t>
    </dgm:pt>
    <dgm:pt modelId="{1F42EEC3-60B7-48D1-BCD8-AE5EBBD97DDA}">
      <dgm:prSet phldrT="[Text]" custT="1"/>
      <dgm:spPr/>
      <dgm:t>
        <a:bodyPr/>
        <a:lstStyle/>
        <a:p>
          <a:pPr algn="ctr"/>
          <a:r>
            <a:rPr lang="en-US" sz="2000" dirty="0" err="1" smtClean="0"/>
            <a:t>Wa</a:t>
          </a:r>
          <a:r>
            <a:rPr lang="en-US" sz="2000" dirty="0" smtClean="0"/>
            <a:t> Ode </a:t>
          </a:r>
          <a:r>
            <a:rPr lang="en-US" sz="2000" dirty="0" err="1" smtClean="0"/>
            <a:t>Nurhaidar</a:t>
          </a:r>
          <a:r>
            <a:rPr lang="en-US" sz="2000" dirty="0" smtClean="0"/>
            <a:t>, ST., </a:t>
          </a:r>
          <a:r>
            <a:rPr lang="en-US" sz="2000" dirty="0" err="1" smtClean="0"/>
            <a:t>M.Sc</a:t>
          </a:r>
          <a:endParaRPr lang="en-US" sz="2000" dirty="0"/>
        </a:p>
      </dgm:t>
    </dgm:pt>
    <dgm:pt modelId="{DAAFBB23-5839-4F14-9B24-C61FE942365A}" type="parTrans" cxnId="{8F11F30E-FBC9-438C-AE78-9C4C9D04B0BF}">
      <dgm:prSet/>
      <dgm:spPr/>
      <dgm:t>
        <a:bodyPr/>
        <a:lstStyle/>
        <a:p>
          <a:endParaRPr lang="en-US"/>
        </a:p>
      </dgm:t>
    </dgm:pt>
    <dgm:pt modelId="{DEF7F8E3-2F34-46AE-933D-67FDC8B3BFD2}" type="sibTrans" cxnId="{8F11F30E-FBC9-438C-AE78-9C4C9D04B0BF}">
      <dgm:prSet/>
      <dgm:spPr/>
      <dgm:t>
        <a:bodyPr/>
        <a:lstStyle/>
        <a:p>
          <a:endParaRPr lang="en-US"/>
        </a:p>
      </dgm:t>
    </dgm:pt>
    <dgm:pt modelId="{4386F705-ED65-4B4A-98BF-6C735F0FD990}" type="pres">
      <dgm:prSet presAssocID="{51802B7B-1434-4F40-A779-2DEFB9C991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2D95C-936E-4716-8742-16ACDC966F18}" type="pres">
      <dgm:prSet presAssocID="{7F71F688-E79B-4354-8F13-85D01C512F95}" presName="parentText" presStyleLbl="node1" presStyleIdx="0" presStyleCnt="2" custScaleY="122433" custLinFactNeighborX="-65217" custLinFactNeighborY="-31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62A22-1158-4611-A1E3-BF5A84425730}" type="pres">
      <dgm:prSet presAssocID="{7F71F688-E79B-4354-8F13-85D01C512F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8A27-E90A-4EBB-8612-D00FD39AF384}" type="pres">
      <dgm:prSet presAssocID="{1F42EEC3-60B7-48D1-BCD8-AE5EBBD97DDA}" presName="parentText" presStyleLbl="node1" presStyleIdx="1" presStyleCnt="2" custScaleX="100000" custScaleY="1102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72377-DD6D-4280-9DA0-B7BA81AF92D3}" type="presOf" srcId="{7F71F688-E79B-4354-8F13-85D01C512F95}" destId="{3A92D95C-936E-4716-8742-16ACDC966F18}" srcOrd="0" destOrd="0" presId="urn:microsoft.com/office/officeart/2005/8/layout/vList2"/>
    <dgm:cxn modelId="{440F2806-EA4B-4000-B21A-9E88B736B5BF}" type="presOf" srcId="{51802B7B-1434-4F40-A779-2DEFB9C991BA}" destId="{4386F705-ED65-4B4A-98BF-6C735F0FD990}" srcOrd="0" destOrd="0" presId="urn:microsoft.com/office/officeart/2005/8/layout/vList2"/>
    <dgm:cxn modelId="{68C55F0F-72DA-4913-8EDD-D8A09E3A57FF}" srcId="{7F71F688-E79B-4354-8F13-85D01C512F95}" destId="{A7D07826-E0D8-4DEC-B5E1-C91FDD43D4B1}" srcOrd="0" destOrd="0" parTransId="{6D2B1FE4-3EB0-4975-B1DE-074521C4FD72}" sibTransId="{2EC7F605-2884-4A8E-A3C3-E3123DD2AE28}"/>
    <dgm:cxn modelId="{8E8278E9-B591-44DD-B851-49CE442797B2}" srcId="{51802B7B-1434-4F40-A779-2DEFB9C991BA}" destId="{7F71F688-E79B-4354-8F13-85D01C512F95}" srcOrd="0" destOrd="0" parTransId="{7BA01932-96D5-477E-A0B4-5DC0BFD8BD75}" sibTransId="{EAB7398B-8E0F-4112-A256-C4C1FD348935}"/>
    <dgm:cxn modelId="{6863EAA1-4AF7-4080-9DE9-0D073C30FAE0}" type="presOf" srcId="{A7D07826-E0D8-4DEC-B5E1-C91FDD43D4B1}" destId="{AFD62A22-1158-4611-A1E3-BF5A84425730}" srcOrd="0" destOrd="0" presId="urn:microsoft.com/office/officeart/2005/8/layout/vList2"/>
    <dgm:cxn modelId="{8F11F30E-FBC9-438C-AE78-9C4C9D04B0BF}" srcId="{51802B7B-1434-4F40-A779-2DEFB9C991BA}" destId="{1F42EEC3-60B7-48D1-BCD8-AE5EBBD97DDA}" srcOrd="1" destOrd="0" parTransId="{DAAFBB23-5839-4F14-9B24-C61FE942365A}" sibTransId="{DEF7F8E3-2F34-46AE-933D-67FDC8B3BFD2}"/>
    <dgm:cxn modelId="{AD030449-231B-473B-900F-37C279C6043F}" type="presOf" srcId="{1F42EEC3-60B7-48D1-BCD8-AE5EBBD97DDA}" destId="{F6DF8A27-E90A-4EBB-8612-D00FD39AF384}" srcOrd="0" destOrd="0" presId="urn:microsoft.com/office/officeart/2005/8/layout/vList2"/>
    <dgm:cxn modelId="{B3D6D6F5-98DD-4CE4-A899-648B217D8941}" type="presParOf" srcId="{4386F705-ED65-4B4A-98BF-6C735F0FD990}" destId="{3A92D95C-936E-4716-8742-16ACDC966F18}" srcOrd="0" destOrd="0" presId="urn:microsoft.com/office/officeart/2005/8/layout/vList2"/>
    <dgm:cxn modelId="{F9CF8D64-560C-40DD-BABA-BB5B84B2A14F}" type="presParOf" srcId="{4386F705-ED65-4B4A-98BF-6C735F0FD990}" destId="{AFD62A22-1158-4611-A1E3-BF5A84425730}" srcOrd="1" destOrd="0" presId="urn:microsoft.com/office/officeart/2005/8/layout/vList2"/>
    <dgm:cxn modelId="{444BB5F7-05B5-4165-A02B-94FE924DD8EE}" type="presParOf" srcId="{4386F705-ED65-4B4A-98BF-6C735F0FD990}" destId="{F6DF8A27-E90A-4EBB-8612-D00FD39AF384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987E1-42F3-468F-9CE4-D75A6462287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EFAD4A-1F30-4DBF-B8EA-DB278D3CCDA8}">
      <dgm:prSet phldrT="[Text]"/>
      <dgm:spPr/>
      <dgm:t>
        <a:bodyPr/>
        <a:lstStyle/>
        <a:p>
          <a:r>
            <a:rPr lang="en-US" dirty="0" err="1" smtClean="0"/>
            <a:t>Absensi</a:t>
          </a:r>
          <a:r>
            <a:rPr lang="en-US" dirty="0" smtClean="0"/>
            <a:t> </a:t>
          </a:r>
          <a:r>
            <a:rPr lang="en-US" dirty="0" err="1" smtClean="0"/>
            <a:t>kehadiran</a:t>
          </a:r>
          <a:r>
            <a:rPr lang="en-US" dirty="0" smtClean="0"/>
            <a:t>  minimal 75-80%</a:t>
          </a:r>
          <a:endParaRPr lang="en-US" dirty="0"/>
        </a:p>
      </dgm:t>
    </dgm:pt>
    <dgm:pt modelId="{D23D4E14-D629-49C4-99DF-8C4287B906B2}" type="parTrans" cxnId="{A772CFE9-400A-44AA-9979-5AEBEE3E4F03}">
      <dgm:prSet/>
      <dgm:spPr/>
      <dgm:t>
        <a:bodyPr/>
        <a:lstStyle/>
        <a:p>
          <a:endParaRPr lang="en-US"/>
        </a:p>
      </dgm:t>
    </dgm:pt>
    <dgm:pt modelId="{E6631D5F-19DA-4D9C-B6D9-F8CF3E8AC60C}" type="sibTrans" cxnId="{A772CFE9-400A-44AA-9979-5AEBEE3E4F03}">
      <dgm:prSet/>
      <dgm:spPr/>
      <dgm:t>
        <a:bodyPr/>
        <a:lstStyle/>
        <a:p>
          <a:endParaRPr lang="en-US"/>
        </a:p>
      </dgm:t>
    </dgm:pt>
    <dgm:pt modelId="{461918E9-41F0-410A-BA74-F000310ED840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2 x</a:t>
          </a:r>
          <a:endParaRPr lang="en-US" dirty="0"/>
        </a:p>
      </dgm:t>
    </dgm:pt>
    <dgm:pt modelId="{410E2E92-B4B6-4004-95BB-68A6DA1B1CD8}" type="parTrans" cxnId="{30E739DE-C9CC-4667-AC45-83CE074B90B1}">
      <dgm:prSet/>
      <dgm:spPr/>
      <dgm:t>
        <a:bodyPr/>
        <a:lstStyle/>
        <a:p>
          <a:endParaRPr lang="en-US"/>
        </a:p>
      </dgm:t>
    </dgm:pt>
    <dgm:pt modelId="{D77EDD34-DA89-463A-8A55-AE822A7BF87C}" type="sibTrans" cxnId="{30E739DE-C9CC-4667-AC45-83CE074B90B1}">
      <dgm:prSet/>
      <dgm:spPr/>
      <dgm:t>
        <a:bodyPr/>
        <a:lstStyle/>
        <a:p>
          <a:endParaRPr lang="en-US"/>
        </a:p>
      </dgm:t>
    </dgm:pt>
    <dgm:pt modelId="{79369CB6-0596-40D3-8871-FC408C0643F3}">
      <dgm:prSet phldrT="[Text]"/>
      <dgm:spPr/>
      <dgm:t>
        <a:bodyPr/>
        <a:lstStyle/>
        <a:p>
          <a:r>
            <a:rPr lang="en-US" dirty="0" err="1" smtClean="0"/>
            <a:t>Kuis</a:t>
          </a:r>
          <a:r>
            <a:rPr lang="en-US" dirty="0" smtClean="0"/>
            <a:t> 2x</a:t>
          </a:r>
          <a:endParaRPr lang="en-US" dirty="0"/>
        </a:p>
      </dgm:t>
    </dgm:pt>
    <dgm:pt modelId="{526117F9-B6A7-482A-90C4-9791E8FB920F}" type="parTrans" cxnId="{E3398E34-FAE4-47CB-8F2F-9C03206510A5}">
      <dgm:prSet/>
      <dgm:spPr/>
      <dgm:t>
        <a:bodyPr/>
        <a:lstStyle/>
        <a:p>
          <a:endParaRPr lang="en-US"/>
        </a:p>
      </dgm:t>
    </dgm:pt>
    <dgm:pt modelId="{B03FA021-0D33-4FA0-959E-07DA1BA678B4}" type="sibTrans" cxnId="{E3398E34-FAE4-47CB-8F2F-9C03206510A5}">
      <dgm:prSet/>
      <dgm:spPr/>
      <dgm:t>
        <a:bodyPr/>
        <a:lstStyle/>
        <a:p>
          <a:endParaRPr lang="en-US"/>
        </a:p>
      </dgm:t>
    </dgm:pt>
    <dgm:pt modelId="{858957D8-61CD-4A32-AB7F-0E2F0148818B}">
      <dgm:prSet phldrT="[Text]"/>
      <dgm:spPr/>
      <dgm:t>
        <a:bodyPr/>
        <a:lstStyle/>
        <a:p>
          <a:r>
            <a:rPr lang="en-US" dirty="0" smtClean="0"/>
            <a:t>Mid </a:t>
          </a:r>
          <a:r>
            <a:rPr lang="en-US" dirty="0" err="1" smtClean="0"/>
            <a:t>dan</a:t>
          </a:r>
          <a:r>
            <a:rPr lang="en-US" dirty="0" smtClean="0"/>
            <a:t> Final Test</a:t>
          </a:r>
          <a:endParaRPr lang="en-US" dirty="0"/>
        </a:p>
      </dgm:t>
    </dgm:pt>
    <dgm:pt modelId="{D1F03B35-B9F8-47DD-986E-51B4DB54EEEF}" type="parTrans" cxnId="{A0CA0BA3-F536-47A4-847A-72BFB01F9E3E}">
      <dgm:prSet/>
      <dgm:spPr/>
      <dgm:t>
        <a:bodyPr/>
        <a:lstStyle/>
        <a:p>
          <a:endParaRPr lang="en-US"/>
        </a:p>
      </dgm:t>
    </dgm:pt>
    <dgm:pt modelId="{12CFB69F-C6CA-492F-9D1C-80662A3DBB08}" type="sibTrans" cxnId="{A0CA0BA3-F536-47A4-847A-72BFB01F9E3E}">
      <dgm:prSet/>
      <dgm:spPr/>
      <dgm:t>
        <a:bodyPr/>
        <a:lstStyle/>
        <a:p>
          <a:endParaRPr lang="en-US"/>
        </a:p>
      </dgm:t>
    </dgm:pt>
    <dgm:pt modelId="{794CD944-EB50-4810-AE1B-8C77F5FF0BFA}" type="pres">
      <dgm:prSet presAssocID="{CE6987E1-42F3-468F-9CE4-D75A646228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F94F9-4264-438A-87E6-1891F1FEE7BB}" type="pres">
      <dgm:prSet presAssocID="{CE6987E1-42F3-468F-9CE4-D75A64622878}" presName="dummyMaxCanvas" presStyleCnt="0">
        <dgm:presLayoutVars/>
      </dgm:prSet>
      <dgm:spPr/>
    </dgm:pt>
    <dgm:pt modelId="{EBEB299F-6A0C-4A49-B600-1C34BBD5108E}" type="pres">
      <dgm:prSet presAssocID="{CE6987E1-42F3-468F-9CE4-D75A6462287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3DD19-F941-4215-8DD8-40A8CBDAA9FC}" type="pres">
      <dgm:prSet presAssocID="{CE6987E1-42F3-468F-9CE4-D75A6462287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E3FD3-8280-47F2-A0CB-57D18D95EE05}" type="pres">
      <dgm:prSet presAssocID="{CE6987E1-42F3-468F-9CE4-D75A6462287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D2E2A-BB10-4B55-B7A1-DAEBEA1993DA}" type="pres">
      <dgm:prSet presAssocID="{CE6987E1-42F3-468F-9CE4-D75A6462287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36EB2-850E-4C78-82AB-FD313092E864}" type="pres">
      <dgm:prSet presAssocID="{CE6987E1-42F3-468F-9CE4-D75A6462287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684C8-0547-43FF-A07F-49D6D0FCCB69}" type="pres">
      <dgm:prSet presAssocID="{CE6987E1-42F3-468F-9CE4-D75A6462287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B7478-CF57-4807-816A-65209FD3B2D6}" type="pres">
      <dgm:prSet presAssocID="{CE6987E1-42F3-468F-9CE4-D75A6462287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E5B08-E5D5-4A7C-9276-2147C035FBA3}" type="pres">
      <dgm:prSet presAssocID="{CE6987E1-42F3-468F-9CE4-D75A6462287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61B3B-C332-4C49-B5E3-7E04536EC7FA}" type="pres">
      <dgm:prSet presAssocID="{CE6987E1-42F3-468F-9CE4-D75A6462287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A8E21-68C7-424F-9E73-89A47CBE70C4}" type="pres">
      <dgm:prSet presAssocID="{CE6987E1-42F3-468F-9CE4-D75A6462287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2BC1F-16E8-41AA-B70E-80C6A3CFF570}" type="pres">
      <dgm:prSet presAssocID="{CE6987E1-42F3-468F-9CE4-D75A6462287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7FD94-DE96-434F-8EC2-4BAABF2003B6}" type="presOf" srcId="{79369CB6-0596-40D3-8871-FC408C0643F3}" destId="{2D4E3FD3-8280-47F2-A0CB-57D18D95EE05}" srcOrd="0" destOrd="0" presId="urn:microsoft.com/office/officeart/2005/8/layout/vProcess5"/>
    <dgm:cxn modelId="{0C559E74-3A65-4546-BDE7-FDD551DCC5A9}" type="presOf" srcId="{B03FA021-0D33-4FA0-959E-07DA1BA678B4}" destId="{B8CB7478-CF57-4807-816A-65209FD3B2D6}" srcOrd="0" destOrd="0" presId="urn:microsoft.com/office/officeart/2005/8/layout/vProcess5"/>
    <dgm:cxn modelId="{E9E8C8AF-B8BD-4AED-8A81-2DB929B9C498}" type="presOf" srcId="{858957D8-61CD-4A32-AB7F-0E2F0148818B}" destId="{8EF2BC1F-16E8-41AA-B70E-80C6A3CFF570}" srcOrd="1" destOrd="0" presId="urn:microsoft.com/office/officeart/2005/8/layout/vProcess5"/>
    <dgm:cxn modelId="{F797898D-739C-4615-8D6D-2EA346A1037F}" type="presOf" srcId="{D5EFAD4A-1F30-4DBF-B8EA-DB278D3CCDA8}" destId="{E49E5B08-E5D5-4A7C-9276-2147C035FBA3}" srcOrd="1" destOrd="0" presId="urn:microsoft.com/office/officeart/2005/8/layout/vProcess5"/>
    <dgm:cxn modelId="{5DB0A5DD-4FAA-47CA-B2B8-24D87F464C13}" type="presOf" srcId="{461918E9-41F0-410A-BA74-F000310ED840}" destId="{2BF3DD19-F941-4215-8DD8-40A8CBDAA9FC}" srcOrd="0" destOrd="0" presId="urn:microsoft.com/office/officeart/2005/8/layout/vProcess5"/>
    <dgm:cxn modelId="{66BF4052-EAFA-4DD0-9B51-10932C081EB6}" type="presOf" srcId="{D77EDD34-DA89-463A-8A55-AE822A7BF87C}" destId="{883684C8-0547-43FF-A07F-49D6D0FCCB69}" srcOrd="0" destOrd="0" presId="urn:microsoft.com/office/officeart/2005/8/layout/vProcess5"/>
    <dgm:cxn modelId="{A0CA0BA3-F536-47A4-847A-72BFB01F9E3E}" srcId="{CE6987E1-42F3-468F-9CE4-D75A64622878}" destId="{858957D8-61CD-4A32-AB7F-0E2F0148818B}" srcOrd="3" destOrd="0" parTransId="{D1F03B35-B9F8-47DD-986E-51B4DB54EEEF}" sibTransId="{12CFB69F-C6CA-492F-9D1C-80662A3DBB08}"/>
    <dgm:cxn modelId="{E3398E34-FAE4-47CB-8F2F-9C03206510A5}" srcId="{CE6987E1-42F3-468F-9CE4-D75A64622878}" destId="{79369CB6-0596-40D3-8871-FC408C0643F3}" srcOrd="2" destOrd="0" parTransId="{526117F9-B6A7-482A-90C4-9791E8FB920F}" sibTransId="{B03FA021-0D33-4FA0-959E-07DA1BA678B4}"/>
    <dgm:cxn modelId="{ECC58F85-49F7-439F-8F75-2B7DD2F55227}" type="presOf" srcId="{E6631D5F-19DA-4D9C-B6D9-F8CF3E8AC60C}" destId="{1FB36EB2-850E-4C78-82AB-FD313092E864}" srcOrd="0" destOrd="0" presId="urn:microsoft.com/office/officeart/2005/8/layout/vProcess5"/>
    <dgm:cxn modelId="{677A45FF-DB29-45D6-9DCB-86760E647DB2}" type="presOf" srcId="{461918E9-41F0-410A-BA74-F000310ED840}" destId="{34C61B3B-C332-4C49-B5E3-7E04536EC7FA}" srcOrd="1" destOrd="0" presId="urn:microsoft.com/office/officeart/2005/8/layout/vProcess5"/>
    <dgm:cxn modelId="{A772CFE9-400A-44AA-9979-5AEBEE3E4F03}" srcId="{CE6987E1-42F3-468F-9CE4-D75A64622878}" destId="{D5EFAD4A-1F30-4DBF-B8EA-DB278D3CCDA8}" srcOrd="0" destOrd="0" parTransId="{D23D4E14-D629-49C4-99DF-8C4287B906B2}" sibTransId="{E6631D5F-19DA-4D9C-B6D9-F8CF3E8AC60C}"/>
    <dgm:cxn modelId="{FF811CA9-6CC3-4CF2-9294-DD95687F85FD}" type="presOf" srcId="{CE6987E1-42F3-468F-9CE4-D75A64622878}" destId="{794CD944-EB50-4810-AE1B-8C77F5FF0BFA}" srcOrd="0" destOrd="0" presId="urn:microsoft.com/office/officeart/2005/8/layout/vProcess5"/>
    <dgm:cxn modelId="{30E739DE-C9CC-4667-AC45-83CE074B90B1}" srcId="{CE6987E1-42F3-468F-9CE4-D75A64622878}" destId="{461918E9-41F0-410A-BA74-F000310ED840}" srcOrd="1" destOrd="0" parTransId="{410E2E92-B4B6-4004-95BB-68A6DA1B1CD8}" sibTransId="{D77EDD34-DA89-463A-8A55-AE822A7BF87C}"/>
    <dgm:cxn modelId="{4130B435-2CA8-4521-914E-14E9B9FDCB8B}" type="presOf" srcId="{D5EFAD4A-1F30-4DBF-B8EA-DB278D3CCDA8}" destId="{EBEB299F-6A0C-4A49-B600-1C34BBD5108E}" srcOrd="0" destOrd="0" presId="urn:microsoft.com/office/officeart/2005/8/layout/vProcess5"/>
    <dgm:cxn modelId="{4B4E20A6-381F-4624-B7E0-5DA66A3913CA}" type="presOf" srcId="{858957D8-61CD-4A32-AB7F-0E2F0148818B}" destId="{CEED2E2A-BB10-4B55-B7A1-DAEBEA1993DA}" srcOrd="0" destOrd="0" presId="urn:microsoft.com/office/officeart/2005/8/layout/vProcess5"/>
    <dgm:cxn modelId="{6E3648A8-21C7-4A6F-AE1D-E3D5887FCFCC}" type="presOf" srcId="{79369CB6-0596-40D3-8871-FC408C0643F3}" destId="{3AEA8E21-68C7-424F-9E73-89A47CBE70C4}" srcOrd="1" destOrd="0" presId="urn:microsoft.com/office/officeart/2005/8/layout/vProcess5"/>
    <dgm:cxn modelId="{917CE72F-AE5D-4BC0-B86E-D3ACD501F61B}" type="presParOf" srcId="{794CD944-EB50-4810-AE1B-8C77F5FF0BFA}" destId="{FB3F94F9-4264-438A-87E6-1891F1FEE7BB}" srcOrd="0" destOrd="0" presId="urn:microsoft.com/office/officeart/2005/8/layout/vProcess5"/>
    <dgm:cxn modelId="{1801AA9F-0A56-49E5-B42C-EF5C359DCBC1}" type="presParOf" srcId="{794CD944-EB50-4810-AE1B-8C77F5FF0BFA}" destId="{EBEB299F-6A0C-4A49-B600-1C34BBD5108E}" srcOrd="1" destOrd="0" presId="urn:microsoft.com/office/officeart/2005/8/layout/vProcess5"/>
    <dgm:cxn modelId="{C94E11B2-AB3C-48FE-8A8B-A574E216E8FE}" type="presParOf" srcId="{794CD944-EB50-4810-AE1B-8C77F5FF0BFA}" destId="{2BF3DD19-F941-4215-8DD8-40A8CBDAA9FC}" srcOrd="2" destOrd="0" presId="urn:microsoft.com/office/officeart/2005/8/layout/vProcess5"/>
    <dgm:cxn modelId="{B748A135-4BA3-4FCF-8AD2-8E0BFECB2AAD}" type="presParOf" srcId="{794CD944-EB50-4810-AE1B-8C77F5FF0BFA}" destId="{2D4E3FD3-8280-47F2-A0CB-57D18D95EE05}" srcOrd="3" destOrd="0" presId="urn:microsoft.com/office/officeart/2005/8/layout/vProcess5"/>
    <dgm:cxn modelId="{C833FCB8-05D8-408E-98BE-3703EACD6673}" type="presParOf" srcId="{794CD944-EB50-4810-AE1B-8C77F5FF0BFA}" destId="{CEED2E2A-BB10-4B55-B7A1-DAEBEA1993DA}" srcOrd="4" destOrd="0" presId="urn:microsoft.com/office/officeart/2005/8/layout/vProcess5"/>
    <dgm:cxn modelId="{79AE7566-7B50-422F-AD2A-61C015E4D005}" type="presParOf" srcId="{794CD944-EB50-4810-AE1B-8C77F5FF0BFA}" destId="{1FB36EB2-850E-4C78-82AB-FD313092E864}" srcOrd="5" destOrd="0" presId="urn:microsoft.com/office/officeart/2005/8/layout/vProcess5"/>
    <dgm:cxn modelId="{8EC4F476-324B-4FD1-93B4-91AA108D8209}" type="presParOf" srcId="{794CD944-EB50-4810-AE1B-8C77F5FF0BFA}" destId="{883684C8-0547-43FF-A07F-49D6D0FCCB69}" srcOrd="6" destOrd="0" presId="urn:microsoft.com/office/officeart/2005/8/layout/vProcess5"/>
    <dgm:cxn modelId="{297B4BDC-1565-4758-82C5-C12464A6AD6A}" type="presParOf" srcId="{794CD944-EB50-4810-AE1B-8C77F5FF0BFA}" destId="{B8CB7478-CF57-4807-816A-65209FD3B2D6}" srcOrd="7" destOrd="0" presId="urn:microsoft.com/office/officeart/2005/8/layout/vProcess5"/>
    <dgm:cxn modelId="{00153D47-0606-4E44-8682-7CFDA451EAA0}" type="presParOf" srcId="{794CD944-EB50-4810-AE1B-8C77F5FF0BFA}" destId="{E49E5B08-E5D5-4A7C-9276-2147C035FBA3}" srcOrd="8" destOrd="0" presId="urn:microsoft.com/office/officeart/2005/8/layout/vProcess5"/>
    <dgm:cxn modelId="{3332697B-E64E-4F5C-8552-B0E678815560}" type="presParOf" srcId="{794CD944-EB50-4810-AE1B-8C77F5FF0BFA}" destId="{34C61B3B-C332-4C49-B5E3-7E04536EC7FA}" srcOrd="9" destOrd="0" presId="urn:microsoft.com/office/officeart/2005/8/layout/vProcess5"/>
    <dgm:cxn modelId="{2D408F0E-1FBC-4833-9EB7-48D3DD5AFE13}" type="presParOf" srcId="{794CD944-EB50-4810-AE1B-8C77F5FF0BFA}" destId="{3AEA8E21-68C7-424F-9E73-89A47CBE70C4}" srcOrd="10" destOrd="0" presId="urn:microsoft.com/office/officeart/2005/8/layout/vProcess5"/>
    <dgm:cxn modelId="{E80CAFE3-2253-4A69-A3C6-2A503657B142}" type="presParOf" srcId="{794CD944-EB50-4810-AE1B-8C77F5FF0BFA}" destId="{8EF2BC1F-16E8-41AA-B70E-80C6A3CFF570}" srcOrd="11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734F2-AB94-41B4-A28F-7C47CC45D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0D7D-CB96-43D9-A3A0-A4608ADF8040}">
      <dgm:prSet phldrT="[Text]" custT="1"/>
      <dgm:spPr/>
      <dgm:t>
        <a:bodyPr/>
        <a:lstStyle/>
        <a:p>
          <a:r>
            <a:rPr lang="en-US" sz="3600" dirty="0" smtClean="0"/>
            <a:t>KONTRAK PERKULIAHAN</a:t>
          </a:r>
          <a:endParaRPr lang="en-US" sz="3600" dirty="0"/>
        </a:p>
      </dgm:t>
    </dgm:pt>
    <dgm:pt modelId="{4E9164CB-3A3F-4E52-B17F-30C348E8E9F1}" type="parTrans" cxnId="{693A659E-54BF-4D2C-B47A-6868555A23FF}">
      <dgm:prSet/>
      <dgm:spPr/>
      <dgm:t>
        <a:bodyPr/>
        <a:lstStyle/>
        <a:p>
          <a:endParaRPr lang="en-US"/>
        </a:p>
      </dgm:t>
    </dgm:pt>
    <dgm:pt modelId="{F0AF940C-33D6-4363-936F-105531322E76}" type="sibTrans" cxnId="{693A659E-54BF-4D2C-B47A-6868555A23FF}">
      <dgm:prSet/>
      <dgm:spPr/>
      <dgm:t>
        <a:bodyPr/>
        <a:lstStyle/>
        <a:p>
          <a:endParaRPr lang="en-US"/>
        </a:p>
      </dgm:t>
    </dgm:pt>
    <dgm:pt modelId="{52F37D51-6E90-4A17-A3AE-676859F50FD8}" type="pres">
      <dgm:prSet presAssocID="{789734F2-AB94-41B4-A28F-7C47CC45D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BB4B-CC0F-4AC2-9B1E-6CBC3482EAB3}" type="pres">
      <dgm:prSet presAssocID="{30B40D7D-CB96-43D9-A3A0-A4608ADF8040}" presName="parentText" presStyleLbl="node1" presStyleIdx="0" presStyleCnt="1" custScaleY="222028" custLinFactNeighborX="-3750" custLinFactNeighborY="-1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B91A0-D385-486E-B400-B9A11A49590E}" type="presOf" srcId="{789734F2-AB94-41B4-A28F-7C47CC45D0AA}" destId="{52F37D51-6E90-4A17-A3AE-676859F50FD8}" srcOrd="0" destOrd="0" presId="urn:microsoft.com/office/officeart/2005/8/layout/vList2"/>
    <dgm:cxn modelId="{9F4E9AF6-51A1-478D-8412-EB0FEEFC73DC}" type="presOf" srcId="{30B40D7D-CB96-43D9-A3A0-A4608ADF8040}" destId="{635CBB4B-CC0F-4AC2-9B1E-6CBC3482EAB3}" srcOrd="0" destOrd="0" presId="urn:microsoft.com/office/officeart/2005/8/layout/vList2"/>
    <dgm:cxn modelId="{693A659E-54BF-4D2C-B47A-6868555A23FF}" srcId="{789734F2-AB94-41B4-A28F-7C47CC45D0AA}" destId="{30B40D7D-CB96-43D9-A3A0-A4608ADF8040}" srcOrd="0" destOrd="0" parTransId="{4E9164CB-3A3F-4E52-B17F-30C348E8E9F1}" sibTransId="{F0AF940C-33D6-4363-936F-105531322E76}"/>
    <dgm:cxn modelId="{84C6EDCB-AE7A-4617-A50C-A2044DE2521D}" type="presParOf" srcId="{52F37D51-6E90-4A17-A3AE-676859F50FD8}" destId="{635CBB4B-CC0F-4AC2-9B1E-6CBC3482EAB3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B10220-1170-495D-A6EE-724D7D486A84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</dgm:pt>
    <dgm:pt modelId="{56FFA696-A13D-48E3-A294-16422F019744}">
      <dgm:prSet phldrT="[Text]"/>
      <dgm:spPr/>
      <dgm:t>
        <a:bodyPr/>
        <a:lstStyle/>
        <a:p>
          <a:r>
            <a:rPr lang="en-US" dirty="0" smtClean="0"/>
            <a:t>PENGUKURAN PERMUKAAN DAN BAWAH TANAH </a:t>
          </a:r>
          <a:endParaRPr lang="en-US" dirty="0"/>
        </a:p>
      </dgm:t>
    </dgm:pt>
    <dgm:pt modelId="{23A633FF-B210-4575-9470-E8A9D51A3FCA}" type="parTrans" cxnId="{2D56164B-57F7-4C50-AD79-2D06FC1A5264}">
      <dgm:prSet/>
      <dgm:spPr/>
      <dgm:t>
        <a:bodyPr/>
        <a:lstStyle/>
        <a:p>
          <a:endParaRPr lang="en-US"/>
        </a:p>
      </dgm:t>
    </dgm:pt>
    <dgm:pt modelId="{9824B658-BEBB-45A1-A371-251519AA9D64}" type="sibTrans" cxnId="{2D56164B-57F7-4C50-AD79-2D06FC1A5264}">
      <dgm:prSet/>
      <dgm:spPr/>
      <dgm:t>
        <a:bodyPr/>
        <a:lstStyle/>
        <a:p>
          <a:endParaRPr lang="en-US"/>
        </a:p>
      </dgm:t>
    </dgm:pt>
    <dgm:pt modelId="{77CF9450-9D24-4F45-A6AA-8CDB77DF6DA9}">
      <dgm:prSet phldrT="[Text]"/>
      <dgm:spPr/>
      <dgm:t>
        <a:bodyPr/>
        <a:lstStyle/>
        <a:p>
          <a:r>
            <a:rPr lang="en-US" dirty="0" smtClean="0"/>
            <a:t>DAERAH RELATIF SEMPIT</a:t>
          </a:r>
          <a:endParaRPr lang="en-US" dirty="0"/>
        </a:p>
      </dgm:t>
    </dgm:pt>
    <dgm:pt modelId="{E2F2A4E1-568D-41AF-9D41-119C182833CD}" type="parTrans" cxnId="{5518199C-20A7-4291-804F-D55F305A8D60}">
      <dgm:prSet/>
      <dgm:spPr/>
      <dgm:t>
        <a:bodyPr/>
        <a:lstStyle/>
        <a:p>
          <a:endParaRPr lang="en-US"/>
        </a:p>
      </dgm:t>
    </dgm:pt>
    <dgm:pt modelId="{E3E0F80B-87FA-482B-BA7B-1B123E3B26F6}" type="sibTrans" cxnId="{5518199C-20A7-4291-804F-D55F305A8D60}">
      <dgm:prSet/>
      <dgm:spPr/>
      <dgm:t>
        <a:bodyPr/>
        <a:lstStyle/>
        <a:p>
          <a:endParaRPr lang="en-US"/>
        </a:p>
      </dgm:t>
    </dgm:pt>
    <dgm:pt modelId="{12E8CAF9-9B87-4071-90D7-8E5DE61ED12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BAGIAN ILMU GEODESI</a:t>
          </a:r>
        </a:p>
      </dgm:t>
    </dgm:pt>
    <dgm:pt modelId="{9D7AF51C-C21F-4698-A97E-C9BD5ADD4F67}" type="sibTrans" cxnId="{7C332327-DDE8-4D21-865A-A6E6CC0C2322}">
      <dgm:prSet/>
      <dgm:spPr/>
      <dgm:t>
        <a:bodyPr/>
        <a:lstStyle/>
        <a:p>
          <a:endParaRPr lang="en-US"/>
        </a:p>
      </dgm:t>
    </dgm:pt>
    <dgm:pt modelId="{074EAD25-96D5-4BB3-9377-38C0E85F62F3}" type="parTrans" cxnId="{7C332327-DDE8-4D21-865A-A6E6CC0C2322}">
      <dgm:prSet/>
      <dgm:spPr/>
      <dgm:t>
        <a:bodyPr/>
        <a:lstStyle/>
        <a:p>
          <a:endParaRPr lang="en-US"/>
        </a:p>
      </dgm:t>
    </dgm:pt>
    <dgm:pt modelId="{4C72F475-7D6F-4550-9C98-E9CEFF5A583E}" type="pres">
      <dgm:prSet presAssocID="{4FB10220-1170-495D-A6EE-724D7D486A84}" presName="Name0" presStyleCnt="0">
        <dgm:presLayoutVars>
          <dgm:dir/>
          <dgm:resizeHandles val="exact"/>
        </dgm:presLayoutVars>
      </dgm:prSet>
      <dgm:spPr/>
    </dgm:pt>
    <dgm:pt modelId="{F50A3908-DB86-4F72-97EB-BA00479B174A}" type="pres">
      <dgm:prSet presAssocID="{12E8CAF9-9B87-4071-90D7-8E5DE61ED12D}" presName="node" presStyleLbl="node1" presStyleIdx="0" presStyleCnt="3" custLinFactNeighborY="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36E3E-7955-428B-A916-A8991AE556E5}" type="pres">
      <dgm:prSet presAssocID="{9D7AF51C-C21F-4698-A97E-C9BD5ADD4F67}" presName="sibTrans" presStyleCnt="0"/>
      <dgm:spPr/>
    </dgm:pt>
    <dgm:pt modelId="{F85AAA3C-D318-432E-9A6F-38534AA5E81B}" type="pres">
      <dgm:prSet presAssocID="{56FFA696-A13D-48E3-A294-16422F0197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B86C-DBE5-4026-BF2F-32073B6F63E0}" type="pres">
      <dgm:prSet presAssocID="{9824B658-BEBB-45A1-A371-251519AA9D64}" presName="sibTrans" presStyleCnt="0"/>
      <dgm:spPr/>
    </dgm:pt>
    <dgm:pt modelId="{498B0005-D0E1-4AFC-9F75-0428F971A7EB}" type="pres">
      <dgm:prSet presAssocID="{77CF9450-9D24-4F45-A6AA-8CDB77DF6D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8199C-20A7-4291-804F-D55F305A8D60}" srcId="{4FB10220-1170-495D-A6EE-724D7D486A84}" destId="{77CF9450-9D24-4F45-A6AA-8CDB77DF6DA9}" srcOrd="2" destOrd="0" parTransId="{E2F2A4E1-568D-41AF-9D41-119C182833CD}" sibTransId="{E3E0F80B-87FA-482B-BA7B-1B123E3B26F6}"/>
    <dgm:cxn modelId="{199FEB30-4A3F-4CBA-9204-7F6E06E1EE8E}" type="presOf" srcId="{4FB10220-1170-495D-A6EE-724D7D486A84}" destId="{4C72F475-7D6F-4550-9C98-E9CEFF5A583E}" srcOrd="0" destOrd="0" presId="urn:microsoft.com/office/officeart/2005/8/layout/hList6"/>
    <dgm:cxn modelId="{866001F3-CACE-46AC-B95A-D14B57CCC5B6}" type="presOf" srcId="{12E8CAF9-9B87-4071-90D7-8E5DE61ED12D}" destId="{F50A3908-DB86-4F72-97EB-BA00479B174A}" srcOrd="0" destOrd="0" presId="urn:microsoft.com/office/officeart/2005/8/layout/hList6"/>
    <dgm:cxn modelId="{44E031B2-B9E4-46C2-BADC-A292D1C13B0F}" type="presOf" srcId="{56FFA696-A13D-48E3-A294-16422F019744}" destId="{F85AAA3C-D318-432E-9A6F-38534AA5E81B}" srcOrd="0" destOrd="0" presId="urn:microsoft.com/office/officeart/2005/8/layout/hList6"/>
    <dgm:cxn modelId="{2D56164B-57F7-4C50-AD79-2D06FC1A5264}" srcId="{4FB10220-1170-495D-A6EE-724D7D486A84}" destId="{56FFA696-A13D-48E3-A294-16422F019744}" srcOrd="1" destOrd="0" parTransId="{23A633FF-B210-4575-9470-E8A9D51A3FCA}" sibTransId="{9824B658-BEBB-45A1-A371-251519AA9D64}"/>
    <dgm:cxn modelId="{A08AA985-EBA5-4A1A-B1F5-C9F83A785AE9}" type="presOf" srcId="{77CF9450-9D24-4F45-A6AA-8CDB77DF6DA9}" destId="{498B0005-D0E1-4AFC-9F75-0428F971A7EB}" srcOrd="0" destOrd="0" presId="urn:microsoft.com/office/officeart/2005/8/layout/hList6"/>
    <dgm:cxn modelId="{7C332327-DDE8-4D21-865A-A6E6CC0C2322}" srcId="{4FB10220-1170-495D-A6EE-724D7D486A84}" destId="{12E8CAF9-9B87-4071-90D7-8E5DE61ED12D}" srcOrd="0" destOrd="0" parTransId="{074EAD25-96D5-4BB3-9377-38C0E85F62F3}" sibTransId="{9D7AF51C-C21F-4698-A97E-C9BD5ADD4F67}"/>
    <dgm:cxn modelId="{1DDF15A7-6D67-4520-9D0A-B4D5FD89B007}" type="presParOf" srcId="{4C72F475-7D6F-4550-9C98-E9CEFF5A583E}" destId="{F50A3908-DB86-4F72-97EB-BA00479B174A}" srcOrd="0" destOrd="0" presId="urn:microsoft.com/office/officeart/2005/8/layout/hList6"/>
    <dgm:cxn modelId="{3FEB06E7-AF8F-400A-A4EC-BA00671C07A3}" type="presParOf" srcId="{4C72F475-7D6F-4550-9C98-E9CEFF5A583E}" destId="{81E36E3E-7955-428B-A916-A8991AE556E5}" srcOrd="1" destOrd="0" presId="urn:microsoft.com/office/officeart/2005/8/layout/hList6"/>
    <dgm:cxn modelId="{33F57150-0331-43DC-98D0-B267EB21BA17}" type="presParOf" srcId="{4C72F475-7D6F-4550-9C98-E9CEFF5A583E}" destId="{F85AAA3C-D318-432E-9A6F-38534AA5E81B}" srcOrd="2" destOrd="0" presId="urn:microsoft.com/office/officeart/2005/8/layout/hList6"/>
    <dgm:cxn modelId="{101EF307-47AD-4716-9F55-F7DBF473A13D}" type="presParOf" srcId="{4C72F475-7D6F-4550-9C98-E9CEFF5A583E}" destId="{CE92B86C-DBE5-4026-BF2F-32073B6F63E0}" srcOrd="3" destOrd="0" presId="urn:microsoft.com/office/officeart/2005/8/layout/hList6"/>
    <dgm:cxn modelId="{53507F04-2B6A-4F1A-9A85-9834A0B59456}" type="presParOf" srcId="{4C72F475-7D6F-4550-9C98-E9CEFF5A583E}" destId="{498B0005-D0E1-4AFC-9F75-0428F971A7EB}" srcOrd="4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9734F2-AB94-41B4-A28F-7C47CC45D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0D7D-CB96-43D9-A3A0-A4608ADF8040}">
      <dgm:prSet phldrT="[Text]" custT="1"/>
      <dgm:spPr/>
      <dgm:t>
        <a:bodyPr/>
        <a:lstStyle/>
        <a:p>
          <a:r>
            <a:rPr lang="en-US" sz="3600" dirty="0" smtClean="0"/>
            <a:t>ILMU UKUR TANAH</a:t>
          </a:r>
          <a:endParaRPr lang="en-US" sz="3600" dirty="0"/>
        </a:p>
      </dgm:t>
    </dgm:pt>
    <dgm:pt modelId="{4E9164CB-3A3F-4E52-B17F-30C348E8E9F1}" type="parTrans" cxnId="{693A659E-54BF-4D2C-B47A-6868555A23FF}">
      <dgm:prSet/>
      <dgm:spPr/>
      <dgm:t>
        <a:bodyPr/>
        <a:lstStyle/>
        <a:p>
          <a:endParaRPr lang="en-US"/>
        </a:p>
      </dgm:t>
    </dgm:pt>
    <dgm:pt modelId="{F0AF940C-33D6-4363-936F-105531322E76}" type="sibTrans" cxnId="{693A659E-54BF-4D2C-B47A-6868555A23FF}">
      <dgm:prSet/>
      <dgm:spPr/>
      <dgm:t>
        <a:bodyPr/>
        <a:lstStyle/>
        <a:p>
          <a:endParaRPr lang="en-US"/>
        </a:p>
      </dgm:t>
    </dgm:pt>
    <dgm:pt modelId="{52F37D51-6E90-4A17-A3AE-676859F50FD8}" type="pres">
      <dgm:prSet presAssocID="{789734F2-AB94-41B4-A28F-7C47CC45D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BB4B-CC0F-4AC2-9B1E-6CBC3482EAB3}" type="pres">
      <dgm:prSet presAssocID="{30B40D7D-CB96-43D9-A3A0-A4608ADF8040}" presName="parentText" presStyleLbl="node1" presStyleIdx="0" presStyleCnt="1" custScaleY="222028" custLinFactNeighborX="-1250" custLinFactNeighborY="15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4752F-B4F3-48C7-8220-9630EF116C9F}" type="presOf" srcId="{30B40D7D-CB96-43D9-A3A0-A4608ADF8040}" destId="{635CBB4B-CC0F-4AC2-9B1E-6CBC3482EAB3}" srcOrd="0" destOrd="0" presId="urn:microsoft.com/office/officeart/2005/8/layout/vList2"/>
    <dgm:cxn modelId="{E65566B1-2030-4C20-B41A-D6F987D062DB}" type="presOf" srcId="{789734F2-AB94-41B4-A28F-7C47CC45D0AA}" destId="{52F37D51-6E90-4A17-A3AE-676859F50FD8}" srcOrd="0" destOrd="0" presId="urn:microsoft.com/office/officeart/2005/8/layout/vList2"/>
    <dgm:cxn modelId="{693A659E-54BF-4D2C-B47A-6868555A23FF}" srcId="{789734F2-AB94-41B4-A28F-7C47CC45D0AA}" destId="{30B40D7D-CB96-43D9-A3A0-A4608ADF8040}" srcOrd="0" destOrd="0" parTransId="{4E9164CB-3A3F-4E52-B17F-30C348E8E9F1}" sibTransId="{F0AF940C-33D6-4363-936F-105531322E76}"/>
    <dgm:cxn modelId="{A6E06DCC-C88A-4B8A-9322-66CF1D4B71D9}" type="presParOf" srcId="{52F37D51-6E90-4A17-A3AE-676859F50FD8}" destId="{635CBB4B-CC0F-4AC2-9B1E-6CBC3482EAB3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7CB4B6-5DBF-48DB-8779-B1891B53AC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E04B66-BA42-4139-B15C-4E5F6B6CF588}">
      <dgm:prSet phldrT="[Text]" custT="1"/>
      <dgm:spPr/>
      <dgm:t>
        <a:bodyPr/>
        <a:lstStyle/>
        <a:p>
          <a:r>
            <a:rPr lang="en-US" sz="2200" dirty="0" err="1" smtClean="0"/>
            <a:t>Baik</a:t>
          </a:r>
          <a:r>
            <a:rPr lang="en-US" sz="2200" dirty="0" smtClean="0"/>
            <a:t>  </a:t>
          </a:r>
          <a:r>
            <a:rPr lang="en-US" sz="2200" dirty="0" err="1" smtClean="0"/>
            <a:t>gambar</a:t>
          </a:r>
          <a:r>
            <a:rPr lang="en-US" sz="2200" dirty="0" smtClean="0"/>
            <a:t> </a:t>
          </a:r>
          <a:r>
            <a:rPr lang="en-US" sz="2200" dirty="0" err="1" smtClean="0"/>
            <a:t>rencana</a:t>
          </a:r>
          <a:r>
            <a:rPr lang="en-US" sz="2200" dirty="0" smtClean="0"/>
            <a:t> </a:t>
          </a:r>
          <a:r>
            <a:rPr lang="en-US" sz="2200" dirty="0" err="1" smtClean="0"/>
            <a:t>maupun</a:t>
          </a:r>
          <a:r>
            <a:rPr lang="en-US" sz="2200" dirty="0" smtClean="0"/>
            <a:t>  </a:t>
          </a:r>
          <a:r>
            <a:rPr lang="en-US" sz="2200" dirty="0" err="1" smtClean="0"/>
            <a:t>peta</a:t>
          </a:r>
          <a:r>
            <a:rPr lang="en-US" sz="2200" dirty="0" smtClean="0"/>
            <a:t>  </a:t>
          </a:r>
          <a:r>
            <a:rPr lang="en-US" sz="2200" dirty="0" err="1" smtClean="0"/>
            <a:t>merupakan</a:t>
          </a:r>
          <a:r>
            <a:rPr lang="en-US" sz="2200" dirty="0" smtClean="0"/>
            <a:t> </a:t>
          </a:r>
          <a:r>
            <a:rPr lang="en-US" sz="2200" dirty="0" err="1" smtClean="0"/>
            <a:t>representasi</a:t>
          </a:r>
          <a:r>
            <a:rPr lang="en-US" sz="2200" dirty="0" smtClean="0"/>
            <a:t>  </a:t>
          </a:r>
          <a:r>
            <a:rPr lang="en-US" sz="2200" dirty="0" err="1" smtClean="0"/>
            <a:t>grafis</a:t>
          </a:r>
          <a:r>
            <a:rPr lang="en-US" sz="2200" dirty="0" smtClean="0"/>
            <a:t> </a:t>
          </a:r>
          <a:r>
            <a:rPr lang="en-US" sz="2200" dirty="0" err="1" smtClean="0"/>
            <a:t>dari</a:t>
          </a:r>
          <a:r>
            <a:rPr lang="en-US" sz="2200" dirty="0" smtClean="0"/>
            <a:t> </a:t>
          </a:r>
          <a:r>
            <a:rPr lang="en-US" sz="2200" dirty="0" err="1" smtClean="0"/>
            <a:t>bidang</a:t>
          </a:r>
          <a:r>
            <a:rPr lang="en-US" sz="2200" dirty="0" smtClean="0"/>
            <a:t> </a:t>
          </a:r>
          <a:r>
            <a:rPr lang="en-US" sz="2200" dirty="0" err="1" smtClean="0"/>
            <a:t>horisontal</a:t>
          </a:r>
          <a:r>
            <a:rPr lang="en-US" sz="2200" dirty="0" smtClean="0"/>
            <a:t> yang </a:t>
          </a:r>
          <a:r>
            <a:rPr lang="en-US" sz="2200" dirty="0" err="1" smtClean="0"/>
            <a:t>di</a:t>
          </a:r>
          <a:r>
            <a:rPr lang="en-US" sz="2200" dirty="0" smtClean="0"/>
            <a:t> </a:t>
          </a:r>
          <a:r>
            <a:rPr lang="en-US" sz="2800" b="1" dirty="0" err="1" smtClean="0"/>
            <a:t>skala</a:t>
          </a:r>
          <a:r>
            <a:rPr lang="en-US" sz="2200" dirty="0" err="1" smtClean="0"/>
            <a:t>kan</a:t>
          </a:r>
          <a:r>
            <a:rPr lang="en-US" sz="2200" dirty="0" smtClean="0"/>
            <a:t>. </a:t>
          </a:r>
          <a:endParaRPr lang="en-US" sz="2200" dirty="0"/>
        </a:p>
      </dgm:t>
    </dgm:pt>
    <dgm:pt modelId="{FBCF4F9B-F644-4966-8ACD-A38E3C32CC04}" type="parTrans" cxnId="{C00B05E3-5E95-420F-AD76-418C6C3B19AA}">
      <dgm:prSet/>
      <dgm:spPr/>
      <dgm:t>
        <a:bodyPr/>
        <a:lstStyle/>
        <a:p>
          <a:endParaRPr lang="en-US"/>
        </a:p>
      </dgm:t>
    </dgm:pt>
    <dgm:pt modelId="{62781C33-63AF-4295-ACE1-1C33D209AA3D}" type="sibTrans" cxnId="{C00B05E3-5E95-420F-AD76-418C6C3B19AA}">
      <dgm:prSet/>
      <dgm:spPr/>
      <dgm:t>
        <a:bodyPr/>
        <a:lstStyle/>
        <a:p>
          <a:endParaRPr lang="en-US"/>
        </a:p>
      </dgm:t>
    </dgm:pt>
    <dgm:pt modelId="{AAC67294-15E0-437F-A469-742DCD5D7A1C}">
      <dgm:prSet phldrT="[Text]"/>
      <dgm:spPr/>
      <dgm:t>
        <a:bodyPr/>
        <a:lstStyle/>
        <a:p>
          <a:endParaRPr lang="en-US" dirty="0"/>
        </a:p>
      </dgm:t>
    </dgm:pt>
    <dgm:pt modelId="{C3E8EB9E-3F41-477A-BAA8-CF83C4C40F8D}" type="parTrans" cxnId="{A0D4DB88-62A0-4428-8568-09F63A7DD79B}">
      <dgm:prSet/>
      <dgm:spPr/>
      <dgm:t>
        <a:bodyPr/>
        <a:lstStyle/>
        <a:p>
          <a:endParaRPr lang="en-US"/>
        </a:p>
      </dgm:t>
    </dgm:pt>
    <dgm:pt modelId="{CF59E609-FDB8-4303-AD98-9733B2C5CCFD}" type="sibTrans" cxnId="{A0D4DB88-62A0-4428-8568-09F63A7DD79B}">
      <dgm:prSet/>
      <dgm:spPr/>
      <dgm:t>
        <a:bodyPr/>
        <a:lstStyle/>
        <a:p>
          <a:endParaRPr lang="en-US"/>
        </a:p>
      </dgm:t>
    </dgm:pt>
    <dgm:pt modelId="{34610FE7-FE2A-4667-984B-5FEBB66CAAAD}" type="pres">
      <dgm:prSet presAssocID="{587CB4B6-5DBF-48DB-8779-B1891B53A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6215A-840F-4519-8D05-7CCAAF23507C}" type="pres">
      <dgm:prSet presAssocID="{36E04B66-BA42-4139-B15C-4E5F6B6CF5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BC3E0-3718-4D7A-AD1A-86C10A8A23C9}" type="pres">
      <dgm:prSet presAssocID="{36E04B66-BA42-4139-B15C-4E5F6B6CF5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4DB88-62A0-4428-8568-09F63A7DD79B}" srcId="{36E04B66-BA42-4139-B15C-4E5F6B6CF588}" destId="{AAC67294-15E0-437F-A469-742DCD5D7A1C}" srcOrd="0" destOrd="0" parTransId="{C3E8EB9E-3F41-477A-BAA8-CF83C4C40F8D}" sibTransId="{CF59E609-FDB8-4303-AD98-9733B2C5CCFD}"/>
    <dgm:cxn modelId="{51AD3AF4-A497-45AA-A4A2-10B6986D05CC}" type="presOf" srcId="{AAC67294-15E0-437F-A469-742DCD5D7A1C}" destId="{D7DBC3E0-3718-4D7A-AD1A-86C10A8A23C9}" srcOrd="0" destOrd="0" presId="urn:microsoft.com/office/officeart/2005/8/layout/vList2"/>
    <dgm:cxn modelId="{32636618-4487-416F-89FC-AA5261CEDE7F}" type="presOf" srcId="{36E04B66-BA42-4139-B15C-4E5F6B6CF588}" destId="{DA96215A-840F-4519-8D05-7CCAAF23507C}" srcOrd="0" destOrd="0" presId="urn:microsoft.com/office/officeart/2005/8/layout/vList2"/>
    <dgm:cxn modelId="{77C2D13D-C42E-484C-8EAA-B796E8F8A36F}" type="presOf" srcId="{587CB4B6-5DBF-48DB-8779-B1891B53AC4E}" destId="{34610FE7-FE2A-4667-984B-5FEBB66CAAAD}" srcOrd="0" destOrd="0" presId="urn:microsoft.com/office/officeart/2005/8/layout/vList2"/>
    <dgm:cxn modelId="{C00B05E3-5E95-420F-AD76-418C6C3B19AA}" srcId="{587CB4B6-5DBF-48DB-8779-B1891B53AC4E}" destId="{36E04B66-BA42-4139-B15C-4E5F6B6CF588}" srcOrd="0" destOrd="0" parTransId="{FBCF4F9B-F644-4966-8ACD-A38E3C32CC04}" sibTransId="{62781C33-63AF-4295-ACE1-1C33D209AA3D}"/>
    <dgm:cxn modelId="{50A94F21-3B77-46AD-95E9-FEE340BC5E4E}" type="presParOf" srcId="{34610FE7-FE2A-4667-984B-5FEBB66CAAAD}" destId="{DA96215A-840F-4519-8D05-7CCAAF23507C}" srcOrd="0" destOrd="0" presId="urn:microsoft.com/office/officeart/2005/8/layout/vList2"/>
    <dgm:cxn modelId="{BD311842-FDA3-4465-80F6-A38E949CA622}" type="presParOf" srcId="{34610FE7-FE2A-4667-984B-5FEBB66CAAAD}" destId="{D7DBC3E0-3718-4D7A-AD1A-86C10A8A23C9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31484-5547-4C70-B141-CA0AB5153F4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544D2-B1A8-4C2B-BA2B-8E7B6F589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44D2-B1A8-4C2B-BA2B-8E7B6F5895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851648" cy="1219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DASAR PENGUKURAN TANAH</a:t>
            </a:r>
            <a:endParaRPr 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886200" y="2057400"/>
          <a:ext cx="525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urveyor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228600" y="1981200"/>
            <a:ext cx="3548768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teleskop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 </a:t>
            </a:r>
            <a:r>
              <a:rPr lang="en-US" dirty="0" err="1" smtClean="0"/>
              <a:t>tambang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 peep sight 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bidik</a:t>
            </a:r>
            <a:r>
              <a:rPr lang="en-US" dirty="0" smtClean="0"/>
              <a:t> 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instrumen</a:t>
            </a:r>
            <a:r>
              <a:rPr lang="en-US" dirty="0" smtClean="0"/>
              <a:t>  </a:t>
            </a:r>
            <a:r>
              <a:rPr lang="en-US" dirty="0" err="1" smtClean="0"/>
              <a:t>tersebut</a:t>
            </a:r>
            <a:r>
              <a:rPr lang="en-US" dirty="0" smtClean="0"/>
              <a:t>   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circumferentor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95600"/>
            <a:ext cx="2818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76600"/>
            <a:ext cx="34194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90800" y="5791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Circumferentor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Tahun</a:t>
            </a:r>
            <a:r>
              <a:rPr lang="en-US" dirty="0" smtClean="0"/>
              <a:t> 1830,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, </a:t>
            </a:r>
            <a:r>
              <a:rPr lang="en-US" dirty="0" err="1" smtClean="0"/>
              <a:t>ditandai</a:t>
            </a:r>
            <a:r>
              <a:rPr lang="en-US" dirty="0" smtClean="0"/>
              <a:t> Draper </a:t>
            </a:r>
            <a:r>
              <a:rPr lang="en-US" dirty="0" err="1" smtClean="0"/>
              <a:t>dan</a:t>
            </a:r>
            <a:r>
              <a:rPr lang="en-US" dirty="0" smtClean="0"/>
              <a:t> Young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sudut</a:t>
            </a:r>
            <a:r>
              <a:rPr lang="en-US" dirty="0" smtClean="0"/>
              <a:t>  yang 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diputar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sumbunya</a:t>
            </a:r>
            <a:r>
              <a:rPr lang="en-US" dirty="0" smtClean="0"/>
              <a:t>  </a:t>
            </a:r>
            <a:r>
              <a:rPr lang="en-US" dirty="0" err="1" smtClean="0"/>
              <a:t>tanpa</a:t>
            </a:r>
            <a:r>
              <a:rPr lang="en-US" dirty="0" smtClean="0"/>
              <a:t>  </a:t>
            </a:r>
            <a:r>
              <a:rPr lang="en-US" dirty="0" err="1" smtClean="0"/>
              <a:t>harus</a:t>
            </a:r>
            <a:r>
              <a:rPr lang="en-US" dirty="0" smtClean="0"/>
              <a:t>  </a:t>
            </a:r>
            <a:r>
              <a:rPr lang="en-US" dirty="0" err="1" smtClean="0"/>
              <a:t>melepaskannya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Instrumen</a:t>
            </a:r>
            <a:r>
              <a:rPr lang="en-US" dirty="0" smtClean="0"/>
              <a:t>   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 transit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teodolit</a:t>
            </a:r>
            <a:r>
              <a:rPr lang="en-US" dirty="0" smtClean="0"/>
              <a:t>, </a:t>
            </a:r>
            <a:r>
              <a:rPr lang="en-US" dirty="0" err="1" smtClean="0"/>
              <a:t>teleskopnya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diputar</a:t>
            </a:r>
            <a:r>
              <a:rPr lang="en-US" dirty="0" smtClean="0"/>
              <a:t>  180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horisontalnya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posisinya</a:t>
            </a:r>
            <a:r>
              <a:rPr lang="en-US" dirty="0" smtClean="0"/>
              <a:t>  </a:t>
            </a:r>
            <a:r>
              <a:rPr lang="en-US" dirty="0" err="1" smtClean="0"/>
              <a:t>menjadi</a:t>
            </a:r>
            <a:r>
              <a:rPr lang="en-US" dirty="0" smtClean="0"/>
              <a:t>  </a:t>
            </a:r>
            <a:r>
              <a:rPr lang="en-US" dirty="0" err="1" smtClean="0"/>
              <a:t>berlawanan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teleskop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diputar</a:t>
            </a:r>
            <a:r>
              <a:rPr lang="en-US" dirty="0" smtClean="0"/>
              <a:t> 180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teodolit</a:t>
            </a:r>
            <a:r>
              <a:rPr lang="en-US" dirty="0" smtClean="0"/>
              <a:t> non transit.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2667000" cy="34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1718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18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AS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Mulanya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transit </a:t>
            </a:r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menyebut</a:t>
            </a:r>
            <a:r>
              <a:rPr lang="en-US" dirty="0" smtClean="0"/>
              <a:t> instrument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-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Namun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perkembangannya</a:t>
            </a:r>
            <a:r>
              <a:rPr lang="en-US" dirty="0" smtClean="0"/>
              <a:t>,  </a:t>
            </a:r>
            <a:r>
              <a:rPr lang="en-US" dirty="0" err="1" smtClean="0"/>
              <a:t>orang-orang</a:t>
            </a:r>
            <a:r>
              <a:rPr lang="en-US" dirty="0" smtClean="0"/>
              <a:t>  </a:t>
            </a:r>
            <a:r>
              <a:rPr lang="en-US" dirty="0" err="1" smtClean="0"/>
              <a:t>Eropa</a:t>
            </a:r>
            <a:r>
              <a:rPr lang="en-US" dirty="0" smtClean="0"/>
              <a:t>  </a:t>
            </a:r>
            <a:r>
              <a:rPr lang="en-US" dirty="0" err="1" smtClean="0"/>
              <a:t>menyebutnya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 ‘</a:t>
            </a:r>
            <a:r>
              <a:rPr lang="en-US" dirty="0" err="1" smtClean="0"/>
              <a:t>teodolit</a:t>
            </a:r>
            <a:r>
              <a:rPr lang="en-US" dirty="0" smtClean="0"/>
              <a:t>’  </a:t>
            </a:r>
            <a:r>
              <a:rPr lang="en-US" dirty="0" err="1" smtClean="0"/>
              <a:t>saja</a:t>
            </a:r>
            <a:r>
              <a:rPr lang="en-US" dirty="0" smtClean="0"/>
              <a:t>  </a:t>
            </a:r>
            <a:r>
              <a:rPr lang="en-US" dirty="0" err="1" smtClean="0"/>
              <a:t>sedangkan</a:t>
            </a:r>
            <a:r>
              <a:rPr lang="en-US" dirty="0" smtClean="0"/>
              <a:t>  </a:t>
            </a:r>
            <a:r>
              <a:rPr lang="en-US" dirty="0" err="1" smtClean="0"/>
              <a:t>orang-orang</a:t>
            </a:r>
            <a:r>
              <a:rPr lang="en-US" dirty="0" smtClean="0"/>
              <a:t> 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meyebutnya</a:t>
            </a:r>
            <a:r>
              <a:rPr lang="en-US" dirty="0" smtClean="0"/>
              <a:t>  </a:t>
            </a:r>
            <a:r>
              <a:rPr lang="en-US" dirty="0" err="1" smtClean="0"/>
              <a:t>sebagai</a:t>
            </a:r>
            <a:r>
              <a:rPr lang="en-US" dirty="0" smtClean="0"/>
              <a:t>  ‘transit’ 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Teodolit</a:t>
            </a:r>
            <a:r>
              <a:rPr lang="en-US" dirty="0" smtClean="0"/>
              <a:t>  </a:t>
            </a:r>
            <a:r>
              <a:rPr lang="en-US" dirty="0" err="1" smtClean="0"/>
              <a:t>ditemukan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 Roemer,  </a:t>
            </a:r>
            <a:r>
              <a:rPr lang="en-US" dirty="0" err="1" smtClean="0"/>
              <a:t>seorang</a:t>
            </a:r>
            <a:r>
              <a:rPr lang="en-US" dirty="0" smtClean="0"/>
              <a:t>  </a:t>
            </a:r>
            <a:r>
              <a:rPr lang="en-US" dirty="0" err="1" smtClean="0"/>
              <a:t>Astronom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Denmark, </a:t>
            </a:r>
            <a:r>
              <a:rPr lang="en-US" dirty="0" err="1" smtClean="0"/>
              <a:t>pada</a:t>
            </a:r>
            <a:r>
              <a:rPr lang="en-US" dirty="0" smtClean="0"/>
              <a:t> 1690.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penambahan-penambahan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 </a:t>
            </a:r>
            <a:r>
              <a:rPr lang="en-US" dirty="0" err="1" smtClean="0"/>
              <a:t>pengukuran-pengukuran</a:t>
            </a:r>
            <a:r>
              <a:rPr lang="en-US" dirty="0" smtClean="0"/>
              <a:t>  </a:t>
            </a:r>
            <a:r>
              <a:rPr lang="en-US" dirty="0" err="1" smtClean="0"/>
              <a:t>lainnya</a:t>
            </a:r>
            <a:r>
              <a:rPr lang="en-US" dirty="0" smtClean="0"/>
              <a:t>  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kaitannya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sudut</a:t>
            </a:r>
            <a:r>
              <a:rPr lang="en-US" dirty="0" smtClean="0"/>
              <a:t>-</a:t>
            </a:r>
            <a:r>
              <a:rPr lang="en-US" dirty="0" err="1" smtClean="0"/>
              <a:t>sudut</a:t>
            </a:r>
            <a:r>
              <a:rPr lang="en-US" dirty="0" smtClean="0"/>
              <a:t> 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horisontal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Teodolit</a:t>
            </a:r>
            <a:r>
              <a:rPr lang="en-US" dirty="0" smtClean="0"/>
              <a:t>  modern  </a:t>
            </a:r>
            <a:r>
              <a:rPr lang="en-US" dirty="0" err="1" smtClean="0"/>
              <a:t>bersifat</a:t>
            </a:r>
            <a:r>
              <a:rPr lang="en-US" dirty="0" smtClean="0"/>
              <a:t>  </a:t>
            </a:r>
            <a:r>
              <a:rPr lang="en-US" dirty="0" err="1" smtClean="0"/>
              <a:t>kompak</a:t>
            </a:r>
            <a:r>
              <a:rPr lang="en-US" dirty="0" smtClean="0"/>
              <a:t>,  </a:t>
            </a:r>
            <a:r>
              <a:rPr lang="en-US" dirty="0" err="1" smtClean="0"/>
              <a:t>ringan</a:t>
            </a:r>
            <a:r>
              <a:rPr lang="en-US" dirty="0" smtClean="0"/>
              <a:t>, 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tahan</a:t>
            </a:r>
            <a:r>
              <a:rPr lang="en-US" dirty="0" smtClean="0"/>
              <a:t>  </a:t>
            </a:r>
            <a:r>
              <a:rPr lang="en-US" dirty="0" err="1" smtClean="0"/>
              <a:t>banting</a:t>
            </a:r>
            <a:r>
              <a:rPr lang="en-US" dirty="0" smtClean="0"/>
              <a:t>.    </a:t>
            </a:r>
            <a:r>
              <a:rPr lang="en-US" dirty="0" err="1" smtClean="0"/>
              <a:t>Bagian-bagian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skalanya</a:t>
            </a:r>
            <a:r>
              <a:rPr lang="en-US" dirty="0" smtClean="0"/>
              <a:t>  </a:t>
            </a:r>
            <a:r>
              <a:rPr lang="en-US" dirty="0" err="1" smtClean="0"/>
              <a:t>tertutup</a:t>
            </a:r>
            <a:r>
              <a:rPr lang="en-US" dirty="0" smtClean="0"/>
              <a:t>, </a:t>
            </a:r>
            <a:r>
              <a:rPr lang="en-US" dirty="0" err="1" smtClean="0"/>
              <a:t>kedap</a:t>
            </a:r>
            <a:r>
              <a:rPr lang="en-US" dirty="0" smtClean="0"/>
              <a:t>  </a:t>
            </a:r>
            <a:r>
              <a:rPr lang="en-US" dirty="0" err="1" smtClean="0"/>
              <a:t>debu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kelembaban</a:t>
            </a:r>
            <a:r>
              <a:rPr lang="en-US" dirty="0" smtClean="0"/>
              <a:t>.    </a:t>
            </a:r>
            <a:r>
              <a:rPr lang="en-US" dirty="0" err="1" smtClean="0"/>
              <a:t>Ukuran</a:t>
            </a:r>
            <a:r>
              <a:rPr lang="en-US" dirty="0" smtClean="0"/>
              <a:t>  </a:t>
            </a:r>
            <a:r>
              <a:rPr lang="en-US" dirty="0" err="1" smtClean="0"/>
              <a:t>teodolit</a:t>
            </a:r>
            <a:r>
              <a:rPr lang="en-US" dirty="0" smtClean="0"/>
              <a:t>  </a:t>
            </a:r>
            <a:r>
              <a:rPr lang="en-US" dirty="0" err="1" smtClean="0"/>
              <a:t>ditentukan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 </a:t>
            </a:r>
            <a:r>
              <a:rPr lang="en-US" dirty="0" err="1" smtClean="0"/>
              <a:t>piringan</a:t>
            </a:r>
            <a:r>
              <a:rPr lang="en-US" dirty="0" smtClean="0"/>
              <a:t>  </a:t>
            </a:r>
            <a:r>
              <a:rPr lang="en-US" dirty="0" err="1" smtClean="0"/>
              <a:t>bawahnya</a:t>
            </a:r>
            <a:r>
              <a:rPr lang="en-US" dirty="0" smtClean="0"/>
              <a:t>.  </a:t>
            </a:r>
            <a:r>
              <a:rPr lang="en-US" dirty="0" err="1" smtClean="0"/>
              <a:t>Sebagai</a:t>
            </a:r>
            <a:r>
              <a:rPr lang="en-US" dirty="0" smtClean="0"/>
              <a:t>  </a:t>
            </a:r>
            <a:r>
              <a:rPr lang="en-US" dirty="0" err="1" smtClean="0"/>
              <a:t>contoh</a:t>
            </a:r>
            <a:r>
              <a:rPr lang="en-US" dirty="0" smtClean="0"/>
              <a:t>,    20  cm  </a:t>
            </a:r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 diameter  </a:t>
            </a:r>
            <a:r>
              <a:rPr lang="en-US" dirty="0" err="1" smtClean="0"/>
              <a:t>piringan</a:t>
            </a:r>
            <a:r>
              <a:rPr lang="en-US" dirty="0" smtClean="0"/>
              <a:t>  </a:t>
            </a:r>
            <a:r>
              <a:rPr lang="en-US" dirty="0" err="1" smtClean="0"/>
              <a:t>bawahnya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 20  cm.   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 </a:t>
            </a:r>
            <a:r>
              <a:rPr lang="en-US" dirty="0" err="1" smtClean="0"/>
              <a:t>itu</a:t>
            </a:r>
            <a:r>
              <a:rPr lang="en-US" dirty="0" smtClean="0"/>
              <a:t>,  </a:t>
            </a:r>
            <a:r>
              <a:rPr lang="en-US" dirty="0" err="1" smtClean="0"/>
              <a:t>ukuran</a:t>
            </a:r>
            <a:r>
              <a:rPr lang="en-US" dirty="0" smtClean="0"/>
              <a:t>  </a:t>
            </a:r>
            <a:r>
              <a:rPr lang="en-US" dirty="0" err="1" smtClean="0"/>
              <a:t>teodolit</a:t>
            </a:r>
            <a:r>
              <a:rPr lang="en-US" dirty="0" smtClean="0"/>
              <a:t>  </a:t>
            </a:r>
            <a:r>
              <a:rPr lang="en-US" dirty="0" err="1" smtClean="0"/>
              <a:t>bervariasi</a:t>
            </a:r>
            <a:r>
              <a:rPr lang="en-US" dirty="0" smtClean="0"/>
              <a:t>  </a:t>
            </a:r>
            <a:r>
              <a:rPr lang="en-US" dirty="0" err="1" smtClean="0"/>
              <a:t>antara</a:t>
            </a:r>
            <a:r>
              <a:rPr lang="en-US" dirty="0" smtClean="0"/>
              <a:t>  8 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25 cm.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KLASIFIKASI SURVEI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garis</a:t>
            </a:r>
            <a:r>
              <a:rPr lang="en-US" dirty="0" smtClean="0"/>
              <a:t>  </a:t>
            </a:r>
            <a:r>
              <a:rPr lang="en-US" dirty="0" err="1" smtClean="0"/>
              <a:t>besar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:  </a:t>
            </a:r>
          </a:p>
          <a:p>
            <a:pPr>
              <a:buNone/>
            </a:pPr>
            <a:r>
              <a:rPr lang="en-US" dirty="0" smtClean="0"/>
              <a:t>1.   </a:t>
            </a:r>
            <a:r>
              <a:rPr lang="en-US" dirty="0" err="1" smtClean="0"/>
              <a:t>Akurasi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2.  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3.   </a:t>
            </a:r>
            <a:r>
              <a:rPr lang="en-US" dirty="0" err="1" smtClean="0"/>
              <a:t>Instrumen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4.  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survei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5.  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Klasifikasi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Survei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 smtClean="0"/>
              <a:t>Akurasi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61772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en-US" sz="6700" b="1" dirty="0" err="1" smtClean="0"/>
              <a:t>Survei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planimetris</a:t>
            </a:r>
            <a:endParaRPr lang="id-ID" sz="6700" b="1" dirty="0" smtClean="0"/>
          </a:p>
          <a:p>
            <a:pPr marL="514350" indent="-514350">
              <a:buAutoNum type="arabicPeriod"/>
            </a:pPr>
            <a:endParaRPr lang="id-ID" sz="4400" dirty="0" smtClean="0"/>
          </a:p>
          <a:p>
            <a:pPr marL="514350" indent="-514350">
              <a:buNone/>
            </a:pPr>
            <a:r>
              <a:rPr lang="id-ID" sz="4400" dirty="0" smtClean="0"/>
              <a:t>	Asumsinya permukaan bumi datar dan tidak melengkung, akan tetapi kenyataannya permukaan bumi melengkung (tidak memperhatikan kelengkungan bumi) . </a:t>
            </a:r>
          </a:p>
          <a:p>
            <a:pPr marL="514350" indent="-514350">
              <a:buNone/>
            </a:pPr>
            <a:r>
              <a:rPr lang="id-ID" sz="4400" dirty="0" smtClean="0"/>
              <a:t>	Pendekatan yang digunakan dalam survei ini adalah: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4400" dirty="0" smtClean="0"/>
              <a:t>Garis level dianggap sebagai garis lurus, sehingga  garis unting-unting     (plumb line) di suatu titik dianggap paralel dengan di titik lainnya.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4400" dirty="0" smtClean="0"/>
              <a:t>Sudut   yang dibentuk oleh kedua garis semacam itu merupakan   sudut pada bidang datar bukan sudut pada bidang bola.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4400" dirty="0" smtClean="0"/>
              <a:t>Meridian yang melalui dua garis berupa garis paralel</a:t>
            </a:r>
            <a:r>
              <a:rPr lang="id-ID" dirty="0" smtClean="0"/>
              <a:t>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	Survei ini cocok bagi pengukuran yang </a:t>
            </a:r>
            <a:r>
              <a:rPr lang="id-ID" b="1" dirty="0" smtClean="0"/>
              <a:t>tidak terlalu luas</a:t>
            </a:r>
            <a:r>
              <a:rPr lang="id-ID" dirty="0" smtClean="0"/>
              <a:t>. </a:t>
            </a:r>
          </a:p>
          <a:p>
            <a:pPr>
              <a:buNone/>
            </a:pPr>
            <a:r>
              <a:rPr lang="id-ID" dirty="0" smtClean="0"/>
              <a:t>	Sebagai gambaran:</a:t>
            </a:r>
          </a:p>
          <a:p>
            <a:pPr>
              <a:buNone/>
            </a:pPr>
            <a:r>
              <a:rPr lang="id-ID" dirty="0" smtClean="0"/>
              <a:t>	- 	Untuk panjang busur 18,5 km, kesalahan yang 	terjadi 1,52 cm lebih besar. </a:t>
            </a:r>
          </a:p>
          <a:p>
            <a:pPr>
              <a:buNone/>
            </a:pPr>
            <a:r>
              <a:rPr lang="id-ID" dirty="0" smtClean="0"/>
              <a:t>	- 	Selisih sudut pengukuran segitiga datar dan bola 	hanya 1” untuk rata- rata luasan 195,5 km2. </a:t>
            </a:r>
          </a:p>
          <a:p>
            <a:pPr>
              <a:buNone/>
            </a:pPr>
            <a:r>
              <a:rPr lang="id-ID" dirty="0" smtClean="0"/>
              <a:t>	Survei planimetris ini tidak digunakan untuk proyek-proyek </a:t>
            </a:r>
            <a:r>
              <a:rPr lang="id-ID" b="1" dirty="0" smtClean="0"/>
              <a:t>luasan besar </a:t>
            </a:r>
            <a:r>
              <a:rPr lang="id-ID" dirty="0" smtClean="0"/>
              <a:t>seperti:</a:t>
            </a:r>
          </a:p>
          <a:p>
            <a:pPr>
              <a:buNone/>
            </a:pPr>
            <a:r>
              <a:rPr lang="id-ID" dirty="0" smtClean="0"/>
              <a:t>	- 	 pabrik-pabrik</a:t>
            </a:r>
          </a:p>
          <a:p>
            <a:pPr>
              <a:buNone/>
            </a:pPr>
            <a:r>
              <a:rPr lang="id-ID" dirty="0" smtClean="0"/>
              <a:t>	- 	 jembatan</a:t>
            </a:r>
          </a:p>
          <a:p>
            <a:pPr>
              <a:buNone/>
            </a:pPr>
            <a:r>
              <a:rPr lang="id-ID" dirty="0" smtClean="0"/>
              <a:t>	-	 dam</a:t>
            </a:r>
          </a:p>
          <a:p>
            <a:pPr>
              <a:buNone/>
            </a:pPr>
            <a:r>
              <a:rPr lang="id-ID" dirty="0" smtClean="0"/>
              <a:t>	-	 kanal</a:t>
            </a:r>
          </a:p>
          <a:p>
            <a:pPr>
              <a:buNone/>
            </a:pPr>
            <a:r>
              <a:rPr lang="id-ID" dirty="0" smtClean="0"/>
              <a:t>	-	 jembatan layang</a:t>
            </a:r>
          </a:p>
          <a:p>
            <a:pPr>
              <a:buNone/>
            </a:pPr>
            <a:r>
              <a:rPr lang="id-ID" dirty="0" smtClean="0"/>
              <a:t>	- 	rel kereta</a:t>
            </a:r>
          </a:p>
          <a:p>
            <a:pPr>
              <a:buNone/>
            </a:pPr>
            <a:r>
              <a:rPr lang="id-ID" dirty="0" smtClean="0"/>
              <a:t>	-	tidak juga untuk menentukan batas-batas. 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r>
              <a:rPr lang="id-ID" sz="3200" b="1" dirty="0" smtClean="0"/>
              <a:t>Survei Geodetis</a:t>
            </a:r>
          </a:p>
          <a:p>
            <a:pPr>
              <a:buNone/>
            </a:pPr>
            <a:r>
              <a:rPr lang="id-ID" dirty="0" smtClean="0"/>
              <a:t>	Asumsinya memperhitungkan bentuk kelengkungan  bumi dan melakukan pengukuran jarak-jarak dan sudut-sudut ketelitian tinggi.</a:t>
            </a:r>
          </a:p>
          <a:p>
            <a:pPr>
              <a:buNone/>
            </a:pPr>
            <a:r>
              <a:rPr lang="id-ID" dirty="0" smtClean="0"/>
              <a:t> </a:t>
            </a:r>
          </a:p>
          <a:p>
            <a:pPr>
              <a:buNone/>
            </a:pPr>
            <a:r>
              <a:rPr lang="id-ID" dirty="0" smtClean="0"/>
              <a:t>	Survei ini diterapkan untuk lokasi </a:t>
            </a:r>
            <a:r>
              <a:rPr lang="id-ID" b="1" dirty="0" smtClean="0"/>
              <a:t>yang luas, </a:t>
            </a:r>
            <a:r>
              <a:rPr lang="id-ID" dirty="0" smtClean="0"/>
              <a:t>didasarkan pada ilmu geodesi, yaitu ilmu yang mempelajari bentuk dan dimensi bumi, yang merupakan bagian dari prinsip-prinsip dan prosedur-prosedur matematis untuk penentuan posisi titik-titik di permukaan bumi.</a:t>
            </a:r>
          </a:p>
          <a:p>
            <a:pPr>
              <a:buNone/>
            </a:pPr>
            <a:r>
              <a:rPr lang="id-ID" dirty="0" smtClean="0"/>
              <a:t>	Bisa pada rentang jarak titik-titik antara benua satu dengan lainnya.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 	Survei geodetis sering digunakan untuk pengadaan titik-titik kontrol teknologi ruang angkasa (spaced control points) yang selanjutnya akan digunakan untuk titik-titik ikat bagi titik-titik minor pada survei planimetris.</a:t>
            </a:r>
          </a:p>
          <a:p>
            <a:pPr>
              <a:buNone/>
            </a:pPr>
            <a:r>
              <a:rPr lang="id-ID" dirty="0" smtClean="0"/>
              <a:t>	Di Indonesia pengukuran titik-titik kontrol dilakukan  oleh:</a:t>
            </a:r>
          </a:p>
          <a:p>
            <a:pPr>
              <a:buNone/>
            </a:pPr>
            <a:r>
              <a:rPr lang="id-ID" dirty="0" smtClean="0"/>
              <a:t>	1.  	Badan Informasi Geospasial (BIG)/Badan 	Koordinasi Survei dan Pemetaan Nasional 	(Bakosurtanal) </a:t>
            </a:r>
          </a:p>
          <a:p>
            <a:pPr>
              <a:buNone/>
            </a:pPr>
            <a:r>
              <a:rPr lang="id-ID" dirty="0" smtClean="0"/>
              <a:t>	2. 	Badan Pertanahan Nasional (BPN). 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rveying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04800" y="2133600"/>
            <a:ext cx="3465739" cy="396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/>
        </p:nvGraphicFramePr>
        <p:xfrm>
          <a:off x="3124200" y="1371600"/>
          <a:ext cx="5486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286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2.Klasifikasi Survei Atas Dasar Metode Penentuan Posisi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Survei Terestris</a:t>
            </a:r>
          </a:p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sv-SE" dirty="0" smtClean="0"/>
              <a:t>Metoda terestris dilakukan berdasarkan pengukuran dan pengamatan yang semuanya dilakukan di permukaan bumi. </a:t>
            </a:r>
            <a:endParaRPr lang="id-ID" dirty="0" smtClean="0"/>
          </a:p>
          <a:p>
            <a:pPr marL="514350" indent="-514350">
              <a:buAutoNum type="arabicPeriod" startAt="2"/>
            </a:pPr>
            <a:r>
              <a:rPr lang="id-ID" dirty="0" smtClean="0"/>
              <a:t>Survei Ekstraterestris</a:t>
            </a:r>
          </a:p>
          <a:p>
            <a:pPr marL="514350" indent="-514350">
              <a:buNone/>
            </a:pPr>
            <a:r>
              <a:rPr lang="id-ID" dirty="0" smtClean="0"/>
              <a:t>	Metoda ekstraterestris dilakukan berdasarkan pengukuran dan pengamatan dilakukan ke objek atau benda angkasa, baik yang alamiah (bulan, bintang, quasar) maupun yang buatan (satelit). Contoh: </a:t>
            </a:r>
          </a:p>
          <a:p>
            <a:pPr marL="514350" indent="-514350">
              <a:buNone/>
            </a:pPr>
            <a:endParaRPr lang="id-ID" dirty="0" smtClean="0"/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id-ID" sz="3600" dirty="0" smtClean="0"/>
              <a:t>Contoh pengukuran ekstraterestris: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astronomi geodesi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fotografi satelit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SLR (Satellite Laser Ranging)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LLR (Lunar Laser Ranging)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VLBI (Very Long Baseline Interferometry)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Transit (doppler)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GPS (Global Positioning System).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id-ID" sz="4000" dirty="0" smtClean="0"/>
              <a:t>3. Klasifikasi Survei Atas Dasar Instrumen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id-ID" sz="5100" b="1" dirty="0" smtClean="0"/>
              <a:t>Survei Chain</a:t>
            </a:r>
          </a:p>
          <a:p>
            <a:pPr marL="514350" indent="-514350">
              <a:buNone/>
            </a:pPr>
            <a:endParaRPr lang="id-ID" sz="3600" b="1" dirty="0" smtClean="0"/>
          </a:p>
          <a:p>
            <a:pPr>
              <a:buNone/>
            </a:pPr>
            <a:r>
              <a:rPr lang="id-ID" sz="3100" dirty="0" smtClean="0"/>
              <a:t>	  	Dilakukan pada luasan yang sempit-terbuka dan 	pekerjaan 	lapangannya hanya dilakukan dengan 	pengukuran-	pengukuran linear (jarak-jarak 	dengan alat meteran). </a:t>
            </a:r>
          </a:p>
          <a:p>
            <a:pPr>
              <a:buNone/>
            </a:pPr>
            <a:r>
              <a:rPr lang="id-ID" sz="3100" dirty="0" smtClean="0"/>
              <a:t>Kelemahannya: </a:t>
            </a:r>
          </a:p>
          <a:p>
            <a:pPr>
              <a:buNone/>
            </a:pPr>
            <a:r>
              <a:rPr lang="id-ID" sz="3100" dirty="0" smtClean="0"/>
              <a:t>		survei sulit dilakukan pada tempat yang banyak hambatan 	seperti pepohonan dan sulit dilakukan pada tempat-tempat 	padat. </a:t>
            </a:r>
          </a:p>
          <a:p>
            <a:pPr>
              <a:buNone/>
            </a:pPr>
            <a:r>
              <a:rPr lang="id-ID" sz="3100" dirty="0" smtClean="0"/>
              <a:t>Survei ini direkomendasikan untuk :</a:t>
            </a:r>
          </a:p>
          <a:p>
            <a:pPr>
              <a:buNone/>
            </a:pPr>
            <a:r>
              <a:rPr lang="id-ID" sz="3100" dirty="0" smtClean="0"/>
              <a:t>	a. perencanaan pembangunan gedung</a:t>
            </a:r>
          </a:p>
          <a:p>
            <a:pPr>
              <a:buNone/>
            </a:pPr>
            <a:r>
              <a:rPr lang="id-ID" sz="3100" dirty="0" smtClean="0"/>
              <a:t>	b. Jalan</a:t>
            </a:r>
          </a:p>
          <a:p>
            <a:pPr>
              <a:buNone/>
            </a:pPr>
            <a:r>
              <a:rPr lang="id-ID" sz="3100" dirty="0" smtClean="0"/>
              <a:t>	c. Irigasi</a:t>
            </a:r>
          </a:p>
          <a:p>
            <a:pPr>
              <a:buNone/>
            </a:pPr>
            <a:r>
              <a:rPr lang="id-ID" sz="3100" dirty="0" smtClean="0"/>
              <a:t>	d. saluran limbah. </a:t>
            </a:r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2. Survei Tranverse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	Digunakan untuk pengukuran yang melibatkan 	pengukuran jarak-jarak dengan meteran atau chain, 	arah-arah dan sudut-sudut dengan kompas, atau 	teodolit.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Survei traverse cocok untuk proyek-proyek besar seperti:</a:t>
            </a:r>
          </a:p>
          <a:p>
            <a:pPr marL="514350" indent="-514350">
              <a:buAutoNum type="alphaLcPeriod"/>
            </a:pPr>
            <a:r>
              <a:rPr lang="id-ID" dirty="0" smtClean="0"/>
              <a:t>pembangunan waduk</a:t>
            </a:r>
          </a:p>
          <a:p>
            <a:pPr marL="514350" indent="-514350">
              <a:buAutoNum type="alphaLcPeriod"/>
            </a:pPr>
            <a:r>
              <a:rPr lang="id-ID" dirty="0" smtClean="0"/>
              <a:t>dam.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3. Survei Tacimetri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Digunakan untuk survei-survei yang menggunakan metoda pengukuran jarak-jarak horisontal dan vertikal dengan pengamatan rambu melalui teodolit berteleskop khusus yang dilengkapi benang-benang stadia dan lens.lensa analitis. </a:t>
            </a:r>
          </a:p>
          <a:p>
            <a:pPr>
              <a:buNone/>
            </a:pPr>
            <a:r>
              <a:rPr lang="id-ID" dirty="0" smtClean="0"/>
              <a:t>	Metoda ini sangat berguna bagi lokasi sulit jangkau dalam melekukan pengukuran jarak horisontal langsung. </a:t>
            </a:r>
          </a:p>
          <a:p>
            <a:pPr>
              <a:buNone/>
            </a:pPr>
            <a:r>
              <a:rPr lang="id-ID" dirty="0" smtClean="0"/>
              <a:t>	Survei ini cocok untuk membuat </a:t>
            </a:r>
            <a:r>
              <a:rPr lang="id-ID" b="1" dirty="0" smtClean="0"/>
              <a:t>kontur</a:t>
            </a:r>
            <a:r>
              <a:rPr lang="id-ID" dirty="0" smtClean="0"/>
              <a:t> bagi :</a:t>
            </a:r>
          </a:p>
          <a:p>
            <a:pPr marL="514350" indent="-514350">
              <a:buAutoNum type="alphaLcPeriod"/>
            </a:pPr>
            <a:r>
              <a:rPr lang="id-ID" dirty="0" smtClean="0"/>
              <a:t>pembangunan perumahan</a:t>
            </a:r>
          </a:p>
          <a:p>
            <a:pPr marL="514350" indent="-514350">
              <a:buAutoNum type="alphaLcPeriod"/>
            </a:pPr>
            <a:r>
              <a:rPr lang="id-ID" dirty="0" smtClean="0"/>
              <a:t>bendungan dsb.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600" b="1" dirty="0" smtClean="0"/>
              <a:t>4. Survei Penyipat Datar (Leveling)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Digunakan untuk survei pengukuran ketinggian vertikal relatif titik-titik dengan suatu sipatdatar (waterpass) dan rambu. </a:t>
            </a:r>
          </a:p>
          <a:p>
            <a:pPr>
              <a:buNone/>
            </a:pPr>
            <a:r>
              <a:rPr lang="id-ID" dirty="0" smtClean="0"/>
              <a:t>	Survei ini digunakan untuk mengukur tinggi relatif permukaan tanah dengan penyipatdatar seperti</a:t>
            </a:r>
          </a:p>
          <a:p>
            <a:pPr marL="514350" indent="-514350">
              <a:buAutoNum type="alphaLcPeriod"/>
            </a:pPr>
            <a:r>
              <a:rPr lang="id-ID" dirty="0" smtClean="0"/>
              <a:t>Menentukan beda tinggi</a:t>
            </a:r>
          </a:p>
          <a:p>
            <a:pPr marL="514350" indent="-514350">
              <a:buAutoNum type="alphaLcPeriod"/>
            </a:pPr>
            <a:r>
              <a:rPr lang="id-ID" dirty="0" smtClean="0"/>
              <a:t>Cut and fill</a:t>
            </a:r>
          </a:p>
          <a:p>
            <a:pPr marL="514350" indent="-514350">
              <a:buAutoNum type="alphaLcPeriod"/>
            </a:pPr>
            <a:r>
              <a:rPr lang="id-ID" dirty="0" smtClean="0"/>
              <a:t>Volume galian, dll</a:t>
            </a:r>
          </a:p>
          <a:p>
            <a:pPr>
              <a:buNone/>
            </a:pPr>
            <a:r>
              <a:rPr lang="id-ID" dirty="0" smtClean="0"/>
              <a:t>	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5. Plane Tabling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Digunakan untuk pengukuran grafis yang dilakukan secara serentak antara pekerjaan lapangan dan ploting. </a:t>
            </a:r>
          </a:p>
          <a:p>
            <a:pPr>
              <a:buNone/>
            </a:pPr>
            <a:r>
              <a:rPr lang="id-ID" dirty="0" smtClean="0"/>
              <a:t>	Keuntungan survei ini, kecil kemungkinan dijumpai data pengukuran yang tertinggal atau terlupakan karena dilakukan ploting langsung di lapangan sedangkan kelemahannya: tidak direkomendasikan pada </a:t>
            </a:r>
            <a:r>
              <a:rPr lang="id-ID" b="1" dirty="0" smtClean="0"/>
              <a:t>medan beriklim lembab.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4. Klasifikasi Survei Atas Dasar 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3600" b="1" dirty="0" smtClean="0"/>
              <a:t>Survei Rekayasa</a:t>
            </a:r>
          </a:p>
          <a:p>
            <a:pPr>
              <a:buNone/>
            </a:pPr>
            <a:r>
              <a:rPr lang="id-ID" dirty="0" smtClean="0"/>
              <a:t>	Survei dilakukan untuk penyediaan data yang lengkap untuk </a:t>
            </a:r>
            <a:r>
              <a:rPr lang="id-ID" b="1" dirty="0" smtClean="0"/>
              <a:t>desain rekayasa</a:t>
            </a:r>
            <a:r>
              <a:rPr lang="id-ID" dirty="0" smtClean="0"/>
              <a:t>, seperti: </a:t>
            </a:r>
          </a:p>
          <a:p>
            <a:pPr>
              <a:buNone/>
            </a:pPr>
            <a:r>
              <a:rPr lang="id-ID" dirty="0" smtClean="0"/>
              <a:t>	a. jalan layang</a:t>
            </a:r>
          </a:p>
          <a:p>
            <a:pPr>
              <a:buNone/>
            </a:pPr>
            <a:r>
              <a:rPr lang="id-ID" dirty="0" smtClean="0"/>
              <a:t>	b. rel kereta</a:t>
            </a:r>
          </a:p>
          <a:p>
            <a:pPr>
              <a:buNone/>
            </a:pPr>
            <a:r>
              <a:rPr lang="id-ID" dirty="0" smtClean="0"/>
              <a:t>	c. saluran air</a:t>
            </a:r>
          </a:p>
          <a:p>
            <a:pPr>
              <a:buNone/>
            </a:pPr>
            <a:r>
              <a:rPr lang="id-ID" dirty="0" smtClean="0"/>
              <a:t>	d. saluran limbah</a:t>
            </a:r>
          </a:p>
          <a:p>
            <a:pPr>
              <a:buNone/>
            </a:pPr>
            <a:r>
              <a:rPr lang="id-ID" dirty="0" smtClean="0"/>
              <a:t>	e. Bendungan</a:t>
            </a:r>
          </a:p>
          <a:p>
            <a:pPr>
              <a:buNone/>
            </a:pPr>
            <a:r>
              <a:rPr lang="id-ID" dirty="0" smtClean="0"/>
              <a:t>	f. jembatan, dsb. </a:t>
            </a:r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Survei ini terdiri atas tahap-tahap: </a:t>
            </a:r>
          </a:p>
          <a:p>
            <a:pPr>
              <a:buNone/>
            </a:pPr>
            <a:r>
              <a:rPr lang="id-ID" dirty="0" smtClean="0"/>
              <a:t>	1. Survei topografi</a:t>
            </a:r>
          </a:p>
          <a:p>
            <a:pPr>
              <a:buNone/>
            </a:pPr>
            <a:r>
              <a:rPr lang="id-ID" dirty="0" smtClean="0"/>
              <a:t>	2. pengukuran kerja lapang</a:t>
            </a:r>
          </a:p>
          <a:p>
            <a:pPr>
              <a:buNone/>
            </a:pPr>
            <a:r>
              <a:rPr lang="id-ID" dirty="0" smtClean="0"/>
              <a:t>	3. penyediaan spesifikasi kualitas</a:t>
            </a:r>
          </a:p>
          <a:p>
            <a:pPr>
              <a:buNone/>
            </a:pPr>
            <a:r>
              <a:rPr lang="id-ID" dirty="0" smtClean="0"/>
              <a:t>	4. pelaksanaan pengukuran sampai pekerjaan selesai.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Survei ini, sering juga disebut </a:t>
            </a:r>
            <a:r>
              <a:rPr lang="id-ID" b="1" dirty="0" smtClean="0"/>
              <a:t>survei konstruksi.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sz="3900" b="1" dirty="0" smtClean="0"/>
              <a:t>2. Survei Pertanahan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Survei ini menjadi bagian sangat </a:t>
            </a:r>
            <a:r>
              <a:rPr lang="id-ID" b="1" dirty="0" smtClean="0"/>
              <a:t>penting bagi militer</a:t>
            </a:r>
            <a:r>
              <a:rPr lang="id-ID" dirty="0" smtClean="0"/>
              <a:t>. </a:t>
            </a:r>
          </a:p>
          <a:p>
            <a:pPr>
              <a:buNone/>
            </a:pPr>
            <a:r>
              <a:rPr lang="id-ID" dirty="0" smtClean="0"/>
              <a:t>	Hasil survei ini akan menyediakan informasi strategis yang dapat dijadikan putusan kebijakan jalannya peperangan. </a:t>
            </a:r>
          </a:p>
          <a:p>
            <a:pPr>
              <a:buNone/>
            </a:pPr>
            <a:r>
              <a:rPr lang="id-ID" dirty="0" smtClean="0"/>
              <a:t>	Hasil surivei ini berupa </a:t>
            </a:r>
            <a:r>
              <a:rPr lang="id-ID" b="1" dirty="0" smtClean="0"/>
              <a:t>Pet.peta, foto udara dan topografi </a:t>
            </a:r>
            <a:r>
              <a:rPr lang="id-ID" dirty="0" smtClean="0"/>
              <a:t>untuk mengindikasikan jalur-jalur penting seperti lokasi bandara, pabrik-pabrik, tempat peluncuran rudal, pemantau atau radar, posisi penangkis serangan udara, dan kenampakan- kenampakan topografis lainnya dapat disiapkan melaui survei ini. </a:t>
            </a:r>
          </a:p>
          <a:p>
            <a:pPr>
              <a:buNone/>
            </a:pPr>
            <a:r>
              <a:rPr lang="id-ID" dirty="0" smtClean="0"/>
              <a:t>	Untuk Foto udara dapat menyediakan informasi penting tentang konsentrasi dan pergerakan pasukan-pasukan atau peralatan perang. Informasi ini berguna untuk perencanaan strategis dan taktis untuk tetap bertahan atau menyerang. 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VEI ANIM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54114" y="2133600"/>
            <a:ext cx="2489886" cy="472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609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28600" y="4572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3.  Survei Geologi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Dilakukan baik dipermukaan maupun sub-permukaan bumi untuk menentukan lokasi, volume dan cadangan mineral-mineral dan tipe-tipe batuan. </a:t>
            </a:r>
          </a:p>
          <a:p>
            <a:pPr>
              <a:buNone/>
            </a:pPr>
            <a:r>
              <a:rPr lang="id-ID" dirty="0" smtClean="0"/>
              <a:t>	Dengan penentuan perbedaan struktur, seperti lipatan-lipatan, patahan-patahan dan keganjilan-keganjilan formasi, dapat ditentukan kemungkinan adanya mineral-mineral berharga 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4. Survei Geografi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Dilakukan untuk penyediaan data dalam rangka pembuatan peta geografi. </a:t>
            </a:r>
          </a:p>
          <a:p>
            <a:pPr>
              <a:buNone/>
            </a:pPr>
            <a:r>
              <a:rPr lang="id-ID" dirty="0" smtClean="0"/>
              <a:t>	Contoh Pemanfaatan peta :</a:t>
            </a:r>
          </a:p>
          <a:p>
            <a:pPr>
              <a:buNone/>
            </a:pPr>
            <a:r>
              <a:rPr lang="id-ID" dirty="0" smtClean="0"/>
              <a:t>	1. untuk efisiensi atau analisis tataguna tanah</a:t>
            </a:r>
          </a:p>
          <a:p>
            <a:pPr>
              <a:buNone/>
            </a:pPr>
            <a:r>
              <a:rPr lang="id-ID" dirty="0" smtClean="0"/>
              <a:t>	2. sumber dan itensitas irigasi</a:t>
            </a:r>
          </a:p>
          <a:p>
            <a:pPr>
              <a:buNone/>
            </a:pPr>
            <a:r>
              <a:rPr lang="id-ID" dirty="0" smtClean="0"/>
              <a:t>	3. lokasi-lokasi fisiografis termasuk air terjun, drainase permukaan, kurva kemiringan, profil kemiringan dan kontur, juga termasuk keadaan geologisnya secara umum. 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sz="3600" b="1" dirty="0" smtClean="0"/>
              <a:t>5. Survei Tambang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   Survei dilakukan pada permukaaan maupun bawah permukaan yang terdiri atas:</a:t>
            </a:r>
          </a:p>
          <a:p>
            <a:pPr>
              <a:buNone/>
            </a:pPr>
            <a:r>
              <a:rPr lang="id-ID" dirty="0" smtClean="0"/>
              <a:t>	1. 	survei topografi terhadap kepemilikan tambang 	dan pembuatan peta permukaan</a:t>
            </a:r>
          </a:p>
          <a:p>
            <a:pPr>
              <a:buNone/>
            </a:pPr>
            <a:r>
              <a:rPr lang="id-ID" dirty="0" smtClean="0"/>
              <a:t>	2. 	pembuatan peta bawah tanah untuk mendelineasi 	secara menyeluruh pekerjaan dan konstruksi 	rencana bawah tanah</a:t>
            </a:r>
          </a:p>
          <a:p>
            <a:pPr>
              <a:buNone/>
            </a:pPr>
            <a:r>
              <a:rPr lang="id-ID" dirty="0" smtClean="0"/>
              <a:t>	3. 	penetapan posisi dan arah terowongan</a:t>
            </a:r>
          </a:p>
          <a:p>
            <a:pPr>
              <a:buNone/>
            </a:pPr>
            <a:r>
              <a:rPr lang="id-ID" dirty="0" smtClean="0"/>
              <a:t>	4. 	lubang udara</a:t>
            </a:r>
          </a:p>
          <a:p>
            <a:pPr>
              <a:buNone/>
            </a:pPr>
            <a:r>
              <a:rPr lang="id-ID" dirty="0" smtClean="0"/>
              <a:t>	5. 	arah aliran </a:t>
            </a:r>
          </a:p>
          <a:p>
            <a:pPr>
              <a:buNone/>
            </a:pPr>
            <a:r>
              <a:rPr lang="id-ID" dirty="0" smtClean="0"/>
              <a:t>	6. 	persiapan peta geologisnya </a:t>
            </a:r>
          </a:p>
          <a:p>
            <a:pPr>
              <a:buNone/>
            </a:pPr>
            <a:endParaRPr lang="id-ID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6.  Survei Arkeologi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Dilakukan untuk pengungkapan relik-relik (barang peninggalan) antik, peradaban, kerajaan, kota, kampung, benteng, candi dsb, yang terkubur akibat gempa bumi, longsor, atau bencana lainnya, dan semuanya itu dilokalisir, ditandai dan diidentifikasi.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3900" b="1" dirty="0" smtClean="0"/>
              <a:t>7. Survei Route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Dilakukan untuk menempatkan dan mengeset garis-garis di permukaan tanah untuk keperluan jalan raya, rel kereta dan untuk mengambil data yang perlu. </a:t>
            </a:r>
          </a:p>
          <a:p>
            <a:pPr>
              <a:buNone/>
            </a:pPr>
            <a:r>
              <a:rPr lang="id-ID" dirty="0" smtClean="0"/>
              <a:t>	Secara garis besar, urutan survei ini: </a:t>
            </a:r>
          </a:p>
          <a:p>
            <a:pPr>
              <a:buNone/>
            </a:pPr>
            <a:r>
              <a:rPr lang="id-ID" dirty="0" smtClean="0"/>
              <a:t>	(1) 	Survei pendahuluan, dilakukan untuk memperoleh 	pet.peta terkait, atau bila perlu dilakukan survei 	secara kasar,</a:t>
            </a:r>
          </a:p>
          <a:p>
            <a:pPr>
              <a:buNone/>
            </a:pPr>
            <a:r>
              <a:rPr lang="id-ID" dirty="0" smtClean="0"/>
              <a:t>	(2) 	survei awal, yaitu survei topografi untuk 	mendapatkan lokasi kenampakan-kenampakan, bila 	perlu dengan pemotretan udara</a:t>
            </a:r>
          </a:p>
          <a:p>
            <a:pPr>
              <a:buNone/>
            </a:pPr>
            <a:r>
              <a:rPr lang="id-ID" dirty="0" smtClean="0"/>
              <a:t>	 (3) 	survei kontrol, berupa triangulasi atau traverse 	(poligon)</a:t>
            </a:r>
          </a:p>
          <a:p>
            <a:pPr>
              <a:buNone/>
            </a:pPr>
            <a:r>
              <a:rPr lang="id-ID" dirty="0" smtClean="0"/>
              <a:t>	(4) 	survei lokasi, yaitu penempatan titik-titik di lapangan. 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5. Klasifikasi Survei atas Dasar Tempat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id-ID" sz="4600" b="1" dirty="0" smtClean="0"/>
              <a:t>Survei Tanah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pPr>
              <a:buNone/>
            </a:pPr>
            <a:r>
              <a:rPr lang="id-ID" dirty="0" smtClean="0"/>
              <a:t>	Contoh survei ini di antaranya adalah </a:t>
            </a:r>
          </a:p>
          <a:p>
            <a:pPr>
              <a:buNone/>
            </a:pPr>
            <a:r>
              <a:rPr lang="id-ID" dirty="0" smtClean="0"/>
              <a:t>	1. pengukuran garis batas tanah</a:t>
            </a:r>
          </a:p>
          <a:p>
            <a:pPr>
              <a:buNone/>
            </a:pPr>
            <a:r>
              <a:rPr lang="id-ID" dirty="0" smtClean="0"/>
              <a:t>	2. penentuan jarak dan asimutnya</a:t>
            </a:r>
          </a:p>
          <a:p>
            <a:pPr>
              <a:buNone/>
            </a:pPr>
            <a:r>
              <a:rPr lang="id-ID" dirty="0" smtClean="0"/>
              <a:t>	3. pembagian tanah atas dasar bentuk, ukuran</a:t>
            </a:r>
          </a:p>
          <a:p>
            <a:pPr>
              <a:buNone/>
            </a:pPr>
            <a:r>
              <a:rPr lang="id-ID" dirty="0" smtClean="0"/>
              <a:t>	4. penghitungan luas</a:t>
            </a:r>
          </a:p>
          <a:p>
            <a:pPr>
              <a:buNone/>
            </a:pPr>
            <a:r>
              <a:rPr lang="id-ID" dirty="0" smtClean="0"/>
              <a:t>	5. pemasangan patok batas bidang tanah dan penentuan lokasinya.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Yang termasuk survei ini adalah </a:t>
            </a:r>
          </a:p>
          <a:p>
            <a:pPr>
              <a:buNone/>
            </a:pPr>
            <a:r>
              <a:rPr lang="id-ID" dirty="0" smtClean="0"/>
              <a:t>	1. survei topografi</a:t>
            </a:r>
          </a:p>
          <a:p>
            <a:pPr>
              <a:buNone/>
            </a:pPr>
            <a:r>
              <a:rPr lang="id-ID" dirty="0" smtClean="0"/>
              <a:t>	2. survei kadastral </a:t>
            </a:r>
          </a:p>
          <a:p>
            <a:pPr>
              <a:buNone/>
            </a:pPr>
            <a:r>
              <a:rPr lang="id-ID" dirty="0" smtClean="0"/>
              <a:t>	3. survei perkotaan. </a:t>
            </a:r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Survei topografi </a:t>
            </a:r>
            <a:r>
              <a:rPr lang="id-ID" dirty="0" smtClean="0"/>
              <a:t>menghasilkan peta yang menggambarkan perbedaan-perbedaan permukaan tanah dari hasil pengukuran elevasi dan menggambarkan lokasi kenampakan-kenampakan alam atau buatan manusia (detail-detail).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Survei kadastral </a:t>
            </a:r>
            <a:r>
              <a:rPr lang="id-ID" dirty="0" smtClean="0"/>
              <a:t>disebut juga survei tanah </a:t>
            </a:r>
          </a:p>
          <a:p>
            <a:pPr>
              <a:buNone/>
            </a:pPr>
            <a:r>
              <a:rPr lang="id-ID" dirty="0" smtClean="0"/>
              <a:t>	publik, yaitu survei batas-batas bidang tanah, rumah-rumah dan properti lainya yang dilakukan di perdesaan maupun perkotaan. 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Survei perkotaan </a:t>
            </a:r>
            <a:r>
              <a:rPr lang="id-ID" dirty="0" smtClean="0"/>
              <a:t>hampir sama dengan survei kadastral kecuali dalam hal penyesuaian pengukuran dilakukan proporsional dengan harga tanah tempat survei dilakukan.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d-ID" sz="3600" b="1" dirty="0" smtClean="0"/>
              <a:t>2. Survei Hidrologi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pPr>
              <a:buNone/>
            </a:pPr>
            <a:r>
              <a:rPr lang="id-ID" dirty="0" smtClean="0"/>
              <a:t>	Survei ini berkaitan dengan badan air, seperti</a:t>
            </a:r>
          </a:p>
          <a:p>
            <a:pPr>
              <a:buNone/>
            </a:pPr>
            <a:r>
              <a:rPr lang="id-ID" dirty="0" smtClean="0"/>
              <a:t>	1. sungai</a:t>
            </a:r>
          </a:p>
          <a:p>
            <a:pPr>
              <a:buNone/>
            </a:pPr>
            <a:r>
              <a:rPr lang="id-ID" dirty="0" smtClean="0"/>
              <a:t>	2. danau</a:t>
            </a:r>
          </a:p>
          <a:p>
            <a:pPr>
              <a:buNone/>
            </a:pPr>
            <a:r>
              <a:rPr lang="id-ID" dirty="0" smtClean="0"/>
              <a:t>	3. perairan pantai</a:t>
            </a:r>
          </a:p>
          <a:p>
            <a:pPr>
              <a:buNone/>
            </a:pPr>
            <a:r>
              <a:rPr lang="id-ID" dirty="0" smtClean="0"/>
              <a:t>	4. pengambilan data garis pasang surut (pantai) dari badan air tersebut.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Selain itu, termasuk dalam survei ini adalah penentuan bentuk permukaan di bawah air untuk menilai faktor-faktor yang mempengaruhi navigasi (pelayaran), keperluan air, kontruksi bangunan air, dsb.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3. Survei Bawah Tanah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Dipersiapkan untuk:</a:t>
            </a:r>
          </a:p>
          <a:p>
            <a:pPr>
              <a:buNone/>
            </a:pPr>
            <a:r>
              <a:rPr lang="id-ID" dirty="0" smtClean="0"/>
              <a:t>	1.  perencanaan bawah tanah</a:t>
            </a:r>
          </a:p>
          <a:p>
            <a:pPr>
              <a:buNone/>
            </a:pPr>
            <a:r>
              <a:rPr lang="id-ID" dirty="0" smtClean="0"/>
              <a:t>	2. penempatan titik-titik</a:t>
            </a:r>
          </a:p>
          <a:p>
            <a:pPr>
              <a:buNone/>
            </a:pPr>
            <a:r>
              <a:rPr lang="id-ID" dirty="0" smtClean="0"/>
              <a:t>	3. arah terowongan</a:t>
            </a:r>
          </a:p>
          <a:p>
            <a:pPr>
              <a:buNone/>
            </a:pPr>
            <a:r>
              <a:rPr lang="id-ID" dirty="0" smtClean="0"/>
              <a:t>	4. lubang udara</a:t>
            </a:r>
          </a:p>
          <a:p>
            <a:pPr>
              <a:buNone/>
            </a:pPr>
            <a:r>
              <a:rPr lang="id-ID" dirty="0" smtClean="0"/>
              <a:t>	5. arah aliran, dsb. </a:t>
            </a:r>
          </a:p>
          <a:p>
            <a:pPr>
              <a:buNone/>
            </a:pPr>
            <a:r>
              <a:rPr lang="id-ID" dirty="0" smtClean="0"/>
              <a:t>	Termasuk di dalamnya adalah pekerjaan tranformasi koordinat dan bearing dari baseline permukaan tanah ke baseline bawah tanah. Salah satu contohnya: survei tambang 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4. Survei Udara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Survei ini dilakukan dengan pemotretan dari pesawat berkamera. </a:t>
            </a:r>
          </a:p>
          <a:p>
            <a:pPr>
              <a:buNone/>
            </a:pPr>
            <a:r>
              <a:rPr lang="id-ID" dirty="0" smtClean="0"/>
              <a:t>	Survei ini sangat berguna untuk pengadaan peta </a:t>
            </a:r>
            <a:r>
              <a:rPr lang="id-ID" b="1" dirty="0" smtClean="0"/>
              <a:t>skala besar</a:t>
            </a:r>
            <a:r>
              <a:rPr lang="id-ID" dirty="0" smtClean="0"/>
              <a:t>. Meskipun survei ini mahal, direkomendasikan untuk proyek-proyek pengembangan wilayah, karena survei dari permukaan tanah lambat dan sulit dilakukan bagi wilayah yang padat dan rumit.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A. PENGUKURAN TANAH (</a:t>
            </a:r>
            <a:r>
              <a:rPr lang="en-US" sz="3600" b="1" i="1" dirty="0" smtClean="0"/>
              <a:t>SURVEYING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 </a:t>
            </a:r>
            <a:r>
              <a:rPr lang="en-US" b="1" dirty="0" err="1" smtClean="0"/>
              <a:t>pada</a:t>
            </a:r>
            <a:r>
              <a:rPr lang="en-US" dirty="0" smtClean="0"/>
              <a:t>,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b="1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 </a:t>
            </a:r>
            <a:r>
              <a:rPr lang="en-US" dirty="0" err="1" smtClean="0"/>
              <a:t>berkenaan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jarak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sudut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 </a:t>
            </a:r>
            <a:r>
              <a:rPr lang="en-US" dirty="0" err="1" smtClean="0"/>
              <a:t>vertikal</a:t>
            </a:r>
            <a:r>
              <a:rPr lang="en-US" dirty="0" smtClean="0"/>
              <a:t>  </a:t>
            </a:r>
            <a:r>
              <a:rPr lang="en-US" dirty="0" err="1" smtClean="0"/>
              <a:t>mau</a:t>
            </a:r>
            <a:r>
              <a:rPr lang="en-US" dirty="0" smtClean="0"/>
              <a:t>  pun </a:t>
            </a:r>
            <a:r>
              <a:rPr lang="en-US" dirty="0" err="1" smtClean="0"/>
              <a:t>horisontal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Kompotensi Surveyor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 	Merupakan  kemampuan minimal surveyor yang wajib dimilikinya agar dapat bekerja dengan baik dan profesional, meliputi </a:t>
            </a:r>
          </a:p>
          <a:p>
            <a:pPr>
              <a:buNone/>
            </a:pPr>
            <a:r>
              <a:rPr lang="id-ID" dirty="0" smtClean="0"/>
              <a:t>	1. pengetahuan akademik</a:t>
            </a:r>
          </a:p>
          <a:p>
            <a:pPr>
              <a:buNone/>
            </a:pPr>
            <a:r>
              <a:rPr lang="id-ID" dirty="0" smtClean="0"/>
              <a:t>	2. ketrampilan teknis </a:t>
            </a:r>
          </a:p>
          <a:p>
            <a:pPr>
              <a:buNone/>
            </a:pPr>
            <a:r>
              <a:rPr lang="id-ID" dirty="0" smtClean="0"/>
              <a:t>	3. karakternya. </a:t>
            </a:r>
            <a:endParaRPr lang="id-ID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Surveyor </a:t>
            </a:r>
            <a:r>
              <a:rPr lang="id-ID" dirty="0" smtClean="0"/>
              <a:t>kompeten harus memiliki pengetahuan tentang teori-teori pengukuran dan ketrampilan-ketrampilan praktis. 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karakter </a:t>
            </a:r>
            <a:r>
              <a:rPr lang="id-ID" dirty="0" smtClean="0"/>
              <a:t>dan pola fikir surveyor merupakan faktor-faktor potensial yang lebih penting daripada sekedar pengetahuan-pengetahuan teknis. </a:t>
            </a:r>
            <a:endParaRPr lang="id-ID" dirty="0" smtClean="0"/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Surveyor </a:t>
            </a:r>
            <a:r>
              <a:rPr lang="id-ID" dirty="0" smtClean="0"/>
              <a:t>harus bisa memutuskan sesuatu dengan tepat dan </a:t>
            </a:r>
            <a:r>
              <a:rPr lang="id-ID" dirty="0" smtClean="0"/>
              <a:t>rasional</a:t>
            </a:r>
            <a:r>
              <a:rPr lang="id-ID" dirty="0" smtClean="0"/>
              <a:t>, </a:t>
            </a:r>
            <a:r>
              <a:rPr lang="id-ID" dirty="0" smtClean="0"/>
              <a:t>harus </a:t>
            </a:r>
            <a:r>
              <a:rPr lang="id-ID" dirty="0" smtClean="0"/>
              <a:t>memiliki kendali emosi, cepat tanggap terhadap rekan-rekan kerjanya, membantu anak buahnya dan memperhatikan keperluan-keperluan kerja rekan-rekannya itu</a:t>
            </a:r>
            <a:r>
              <a:rPr lang="id-ID" dirty="0" smtClean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algn="ctr">
              <a:buNone/>
            </a:pPr>
            <a:r>
              <a:rPr lang="id-ID" sz="6000" b="1" dirty="0" smtClean="0"/>
              <a:t>TERIMA KASIH</a:t>
            </a:r>
            <a:endParaRPr lang="id-ID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52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ukuran-ukuran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kontur</a:t>
            </a:r>
            <a:r>
              <a:rPr lang="en-US" dirty="0" smtClean="0"/>
              <a:t>  </a:t>
            </a:r>
            <a:r>
              <a:rPr lang="en-US" dirty="0" err="1" smtClean="0"/>
              <a:t>permukaan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gambar-rencana</a:t>
            </a:r>
            <a:r>
              <a:rPr lang="en-US" dirty="0" smtClean="0"/>
              <a:t> (plan)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menarik</a:t>
            </a:r>
            <a:r>
              <a:rPr lang="en-US" dirty="0" smtClean="0"/>
              <a:t>  </a:t>
            </a:r>
            <a:r>
              <a:rPr lang="en-US" dirty="0" err="1" smtClean="0"/>
              <a:t>garis</a:t>
            </a:r>
            <a:r>
              <a:rPr lang="en-US" dirty="0" smtClean="0"/>
              <a:t>  </a:t>
            </a:r>
            <a:r>
              <a:rPr lang="en-US" dirty="0" err="1" smtClean="0"/>
              <a:t>batas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mengukur</a:t>
            </a:r>
            <a:r>
              <a:rPr lang="en-US" dirty="0" smtClean="0"/>
              <a:t>  </a:t>
            </a:r>
            <a:r>
              <a:rPr lang="en-US" dirty="0" err="1" smtClean="0"/>
              <a:t>luasan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volume  </a:t>
            </a:r>
            <a:r>
              <a:rPr lang="en-US" dirty="0" err="1" smtClean="0"/>
              <a:t>tanah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</a:t>
            </a:r>
            <a:r>
              <a:rPr lang="en-US" dirty="0" err="1" smtClean="0"/>
              <a:t>memilih</a:t>
            </a:r>
            <a:r>
              <a:rPr lang="en-US" dirty="0" smtClean="0"/>
              <a:t>  </a:t>
            </a:r>
            <a:r>
              <a:rPr lang="en-US" dirty="0" err="1" smtClean="0"/>
              <a:t>tempat</a:t>
            </a:r>
            <a:r>
              <a:rPr lang="en-US" dirty="0" smtClean="0"/>
              <a:t>  yang 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suatu</a:t>
            </a:r>
            <a:r>
              <a:rPr lang="en-US" dirty="0" smtClean="0"/>
              <a:t>  </a:t>
            </a:r>
            <a:r>
              <a:rPr lang="en-US" dirty="0" err="1" smtClean="0"/>
              <a:t>proyek</a:t>
            </a:r>
            <a:r>
              <a:rPr lang="en-US" dirty="0" smtClean="0"/>
              <a:t>  </a:t>
            </a:r>
            <a:r>
              <a:rPr lang="en-US" dirty="0" err="1" smtClean="0"/>
              <a:t>rekayasa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4953000"/>
          <a:ext cx="7696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(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Skala</a:t>
            </a:r>
            <a:r>
              <a:rPr lang="en-US" dirty="0" smtClean="0"/>
              <a:t>  1  :  500cm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artinya</a:t>
            </a:r>
            <a:r>
              <a:rPr lang="en-US" dirty="0" smtClean="0"/>
              <a:t>  1  cm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500 cm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(</a:t>
            </a:r>
            <a:r>
              <a:rPr lang="en-US" dirty="0" err="1" smtClean="0"/>
              <a:t>lapangan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Sering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kerangka</a:t>
            </a:r>
            <a:r>
              <a:rPr lang="en-US" dirty="0" smtClean="0"/>
              <a:t>  yang  </a:t>
            </a:r>
            <a:r>
              <a:rPr lang="en-US" dirty="0" err="1" smtClean="0"/>
              <a:t>telah</a:t>
            </a:r>
            <a:r>
              <a:rPr lang="en-US" dirty="0" smtClean="0"/>
              <a:t>  </a:t>
            </a:r>
            <a:r>
              <a:rPr lang="en-US" dirty="0" err="1" smtClean="0"/>
              <a:t>ada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kepraktisan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membawanya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Instrument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 </a:t>
            </a:r>
            <a:r>
              <a:rPr lang="en-US" dirty="0" err="1" smtClean="0"/>
              <a:t>perkembangan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terlepas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ilmu-ilmu</a:t>
            </a:r>
            <a:r>
              <a:rPr lang="en-US" dirty="0" smtClean="0"/>
              <a:t>  </a:t>
            </a:r>
            <a:r>
              <a:rPr lang="en-US" dirty="0" err="1" smtClean="0"/>
              <a:t>astronomi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astrologi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Matematika</a:t>
            </a:r>
            <a:r>
              <a:rPr lang="en-US" dirty="0" smtClean="0"/>
              <a:t> (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)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err="1" smtClean="0"/>
              <a:t>Mesir</a:t>
            </a:r>
            <a:r>
              <a:rPr lang="en-US" dirty="0" smtClean="0"/>
              <a:t>,  </a:t>
            </a:r>
            <a:r>
              <a:rPr lang="en-US" dirty="0" err="1" smtClean="0"/>
              <a:t>Yunani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Romawi</a:t>
            </a:r>
            <a:r>
              <a:rPr lang="en-US" dirty="0" smtClean="0"/>
              <a:t> 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prinsip-prinsip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(surveying)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pematokan</a:t>
            </a:r>
            <a:r>
              <a:rPr lang="en-US" dirty="0" smtClean="0"/>
              <a:t>  </a:t>
            </a:r>
            <a:r>
              <a:rPr lang="en-US" dirty="0" err="1" smtClean="0"/>
              <a:t>batas-batas</a:t>
            </a:r>
            <a:r>
              <a:rPr lang="en-US" dirty="0" smtClean="0"/>
              <a:t>  </a:t>
            </a:r>
            <a:r>
              <a:rPr lang="en-US" dirty="0" err="1" smtClean="0"/>
              <a:t>kepemilikan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r>
              <a:rPr lang="en-US" dirty="0" smtClean="0"/>
              <a:t>,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penempatan</a:t>
            </a:r>
            <a:r>
              <a:rPr lang="en-US" dirty="0" smtClean="0"/>
              <a:t>  (stake  out)  </a:t>
            </a:r>
            <a:r>
              <a:rPr lang="en-US" dirty="0" err="1" smtClean="0"/>
              <a:t>bangunan-bangunan</a:t>
            </a:r>
            <a:r>
              <a:rPr lang="en-US" dirty="0" smtClean="0"/>
              <a:t>  </a:t>
            </a:r>
            <a:r>
              <a:rPr lang="en-US" dirty="0" err="1" smtClean="0"/>
              <a:t>publik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 yang </a:t>
            </a:r>
            <a:r>
              <a:rPr lang="en-US" dirty="0" err="1" smtClean="0"/>
              <a:t>erat</a:t>
            </a:r>
            <a:r>
              <a:rPr lang="en-US" dirty="0" smtClean="0"/>
              <a:t>  </a:t>
            </a:r>
            <a:r>
              <a:rPr lang="en-US" dirty="0" err="1" smtClean="0"/>
              <a:t>antara</a:t>
            </a:r>
            <a:r>
              <a:rPr lang="en-US" dirty="0" smtClean="0"/>
              <a:t>  </a:t>
            </a:r>
            <a:r>
              <a:rPr lang="en-US" dirty="0" err="1" smtClean="0"/>
              <a:t>matematika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ukur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r>
              <a:rPr lang="en-US" dirty="0" smtClean="0"/>
              <a:t>  </a:t>
            </a:r>
            <a:r>
              <a:rPr lang="en-US" dirty="0" err="1" smtClean="0"/>
              <a:t>nampak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istilah-istilah</a:t>
            </a:r>
            <a:r>
              <a:rPr lang="en-US" dirty="0" smtClean="0"/>
              <a:t>  </a:t>
            </a:r>
            <a:r>
              <a:rPr lang="en-US" dirty="0" err="1" smtClean="0"/>
              <a:t>matematika</a:t>
            </a:r>
            <a:r>
              <a:rPr lang="en-US" dirty="0" smtClean="0"/>
              <a:t>;  </a:t>
            </a:r>
            <a:r>
              <a:rPr lang="en-US" dirty="0" err="1" smtClean="0"/>
              <a:t>geometri</a:t>
            </a:r>
            <a:r>
              <a:rPr lang="en-US" dirty="0" smtClean="0"/>
              <a:t>;  yang  </a:t>
            </a:r>
            <a:r>
              <a:rPr lang="en-US" dirty="0" err="1" smtClean="0"/>
              <a:t>menurut</a:t>
            </a:r>
            <a:r>
              <a:rPr lang="en-US" dirty="0" smtClean="0"/>
              <a:t> 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latin</a:t>
            </a:r>
            <a:r>
              <a:rPr lang="en-US" dirty="0" smtClean="0"/>
              <a:t>  </a:t>
            </a:r>
            <a:r>
              <a:rPr lang="en-US" dirty="0" err="1" smtClean="0"/>
              <a:t>berarti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bumi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Gromatici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sebutan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surveyor-surveyor </a:t>
            </a:r>
            <a:r>
              <a:rPr lang="en-US" sz="2400" dirty="0" err="1" smtClean="0"/>
              <a:t>roma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groma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pengukurannya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dua</a:t>
            </a:r>
            <a:r>
              <a:rPr lang="en-US" sz="2400" dirty="0" smtClean="0"/>
              <a:t>  </a:t>
            </a:r>
            <a:r>
              <a:rPr lang="en-US" sz="2400" dirty="0" err="1" smtClean="0"/>
              <a:t>garis</a:t>
            </a:r>
            <a:r>
              <a:rPr lang="en-US" sz="2400" dirty="0" smtClean="0"/>
              <a:t>  </a:t>
            </a:r>
            <a:r>
              <a:rPr lang="en-US" sz="2400" dirty="0" err="1" smtClean="0"/>
              <a:t>satu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di</a:t>
            </a:r>
            <a:r>
              <a:rPr lang="en-US" sz="2400" dirty="0" smtClean="0"/>
              <a:t> 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 </a:t>
            </a:r>
            <a:r>
              <a:rPr lang="en-US" sz="2400" dirty="0" err="1" smtClean="0"/>
              <a:t>tanah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90800"/>
            <a:ext cx="2381250" cy="277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00800" y="548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Groma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	</a:t>
            </a:r>
            <a:r>
              <a:rPr lang="en-US" dirty="0" err="1" smtClean="0"/>
              <a:t>Dahulu</a:t>
            </a:r>
            <a:r>
              <a:rPr lang="en-US" dirty="0" smtClean="0"/>
              <a:t> instrument </a:t>
            </a:r>
            <a:r>
              <a:rPr lang="en-US" dirty="0" err="1" smtClean="0"/>
              <a:t>sipat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err="1" smtClean="0"/>
              <a:t>sebagai</a:t>
            </a:r>
            <a:r>
              <a:rPr lang="en-US" smtClean="0"/>
              <a:t> 	</a:t>
            </a:r>
            <a:r>
              <a:rPr lang="en-US" b="1" smtClean="0"/>
              <a:t>Chorobates</a:t>
            </a:r>
            <a:r>
              <a:rPr lang="en-US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	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20 </a:t>
            </a:r>
            <a:r>
              <a:rPr lang="en-US" smtClean="0"/>
              <a:t>ft 	(</a:t>
            </a:r>
            <a:r>
              <a:rPr lang="en-US" dirty="0" smtClean="0"/>
              <a:t>30,48cm),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tengahnya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 	</a:t>
            </a:r>
            <a:r>
              <a:rPr lang="en-US" dirty="0" err="1" smtClean="0"/>
              <a:t>lubang</a:t>
            </a:r>
            <a:r>
              <a:rPr lang="en-US" dirty="0" smtClean="0"/>
              <a:t>  (groove)  	</a:t>
            </a:r>
            <a:r>
              <a:rPr lang="en-US" dirty="0" err="1" smtClean="0"/>
              <a:t>sedalam</a:t>
            </a:r>
            <a:r>
              <a:rPr lang="en-US" dirty="0" smtClean="0"/>
              <a:t>  1  inc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sepanjang</a:t>
            </a:r>
            <a:r>
              <a:rPr lang="en-US" dirty="0" smtClean="0"/>
              <a:t>  5  ft. </a:t>
            </a:r>
            <a:r>
              <a:rPr lang="en-US" err="1" smtClean="0"/>
              <a:t>Untuk</a:t>
            </a:r>
            <a:r>
              <a:rPr lang="en-US" smtClean="0"/>
              <a:t> 	mengetahui </a:t>
            </a:r>
            <a:r>
              <a:rPr lang="en-US" dirty="0" err="1" smtClean="0"/>
              <a:t>tingkat</a:t>
            </a:r>
            <a:r>
              <a:rPr lang="en-US" dirty="0" smtClean="0"/>
              <a:t>  </a:t>
            </a:r>
            <a:r>
              <a:rPr lang="en-US" dirty="0" err="1" smtClean="0"/>
              <a:t>garis</a:t>
            </a:r>
            <a:r>
              <a:rPr lang="en-US" dirty="0" smtClean="0"/>
              <a:t> 	</a:t>
            </a:r>
            <a:r>
              <a:rPr lang="en-US" dirty="0" err="1" smtClean="0"/>
              <a:t>horisontal</a:t>
            </a:r>
            <a:r>
              <a:rPr lang="en-US" dirty="0" smtClean="0"/>
              <a:t> (</a:t>
            </a:r>
            <a:r>
              <a:rPr lang="en-US" dirty="0" err="1" smtClean="0"/>
              <a:t>datar</a:t>
            </a:r>
            <a:r>
              <a:rPr lang="en-US" dirty="0" smtClean="0"/>
              <a:t>) </a:t>
            </a:r>
            <a:r>
              <a:rPr lang="en-US" err="1" smtClean="0"/>
              <a:t>dapat</a:t>
            </a:r>
            <a:r>
              <a:rPr lang="en-US" smtClean="0"/>
              <a:t> 	dilihat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gelembung</a:t>
            </a:r>
            <a:r>
              <a:rPr lang="en-US" dirty="0" smtClean="0"/>
              <a:t> 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err="1" smtClean="0"/>
              <a:t>jika</a:t>
            </a:r>
            <a:r>
              <a:rPr lang="en-US" smtClean="0"/>
              <a:t> 	telah berada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tengah-</a:t>
            </a:r>
            <a:r>
              <a:rPr lang="en-US" dirty="0" smtClean="0"/>
              <a:t> t</a:t>
            </a:r>
            <a:r>
              <a:rPr lang="en-US" dirty="0" err="1" smtClean="0"/>
              <a:t>engah </a:t>
            </a:r>
            <a:r>
              <a:rPr lang="en-US" dirty="0" smtClean="0"/>
              <a:t>d</a:t>
            </a:r>
            <a:r>
              <a:rPr lang="en-US" dirty="0" err="1" smtClean="0"/>
              <a:t>an </a:t>
            </a:r>
            <a:r>
              <a:rPr lang="en-US" dirty="0" smtClean="0"/>
              <a:t>t</a:t>
            </a:r>
            <a:r>
              <a:rPr lang="en-US" dirty="0" err="1" smtClean="0"/>
              <a:t>etap.</a:t>
            </a:r>
            <a:r>
              <a:rPr lang="en-US" dirty="0" smtClean="0"/>
              <a:t>  m</a:t>
            </a:r>
            <a:r>
              <a:rPr lang="en-US" dirty="0" err="1" smtClean="0"/>
              <a:t>aka </a:t>
            </a:r>
            <a:r>
              <a:rPr lang="en-US" dirty="0" smtClean="0"/>
              <a:t>g</a:t>
            </a:r>
            <a:r>
              <a:rPr lang="en-US" dirty="0" err="1" smtClean="0"/>
              <a:t>aris </a:t>
            </a:r>
            <a:r>
              <a:rPr lang="en-US" dirty="0" smtClean="0"/>
              <a:t>	h</a:t>
            </a:r>
            <a:r>
              <a:rPr lang="en-US" dirty="0" err="1" smtClean="0"/>
              <a:t>orisontal </a:t>
            </a:r>
            <a:r>
              <a:rPr lang="en-US" dirty="0" smtClean="0"/>
              <a:t>(d</a:t>
            </a:r>
            <a:r>
              <a:rPr lang="en-US" dirty="0" err="1" smtClean="0"/>
              <a:t>atar)</a:t>
            </a:r>
            <a:r>
              <a:rPr lang="en-US" dirty="0" smtClean="0"/>
              <a:t> t</a:t>
            </a:r>
            <a:r>
              <a:rPr lang="en-US" dirty="0" err="1" smtClean="0"/>
              <a:t>elah </a:t>
            </a:r>
            <a:r>
              <a:rPr lang="en-US" dirty="0" smtClean="0"/>
              <a:t>t</a:t>
            </a:r>
            <a:r>
              <a:rPr lang="en-US" dirty="0" err="1" smtClean="0"/>
              <a:t>erbentuk.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	P</a:t>
            </a:r>
            <a:r>
              <a:rPr lang="en-US" dirty="0" err="1" smtClean="0"/>
              <a:t>ada </a:t>
            </a:r>
            <a:r>
              <a:rPr lang="en-US" dirty="0" smtClean="0"/>
              <a:t>t</a:t>
            </a:r>
            <a:r>
              <a:rPr lang="en-US" dirty="0" err="1" smtClean="0"/>
              <a:t>ahun </a:t>
            </a:r>
            <a:r>
              <a:rPr lang="en-US" dirty="0" smtClean="0"/>
              <a:t>1607 L</a:t>
            </a:r>
            <a:r>
              <a:rPr lang="en-US" dirty="0" err="1" smtClean="0"/>
              <a:t>ippershey </a:t>
            </a:r>
            <a:r>
              <a:rPr lang="en-US" dirty="0" smtClean="0"/>
              <a:t>m</a:t>
            </a:r>
            <a:r>
              <a:rPr lang="en-US" dirty="0" err="1" smtClean="0"/>
              <a:t>enemukan </a:t>
            </a:r>
            <a:r>
              <a:rPr lang="en-US" dirty="0" smtClean="0"/>
              <a:t>t</a:t>
            </a:r>
            <a:r>
              <a:rPr lang="en-US" dirty="0" err="1" smtClean="0"/>
              <a:t>eleskop</a:t>
            </a:r>
            <a:r>
              <a:rPr lang="en-US" err="1" smtClean="0"/>
              <a:t>.</a:t>
            </a:r>
            <a:r>
              <a:rPr lang="en-US" smtClean="0"/>
              <a:t> 	Penemuan </a:t>
            </a:r>
            <a:r>
              <a:rPr lang="en-US" dirty="0" smtClean="0"/>
              <a:t>	i</a:t>
            </a:r>
            <a:r>
              <a:rPr lang="en-US" dirty="0" err="1" smtClean="0"/>
              <a:t>ni </a:t>
            </a:r>
            <a:r>
              <a:rPr lang="en-US" dirty="0" smtClean="0"/>
              <a:t>	b</a:t>
            </a:r>
            <a:r>
              <a:rPr lang="en-US" dirty="0" err="1" smtClean="0"/>
              <a:t>erpengauh </a:t>
            </a:r>
            <a:r>
              <a:rPr lang="en-US" dirty="0" smtClean="0"/>
              <a:t>b</a:t>
            </a:r>
            <a:r>
              <a:rPr lang="en-US" dirty="0" err="1" smtClean="0"/>
              <a:t>esar </a:t>
            </a:r>
            <a:r>
              <a:rPr lang="en-US" smtClean="0"/>
              <a:t>t</a:t>
            </a:r>
            <a:r>
              <a:rPr lang="en-US" err="1" smtClean="0"/>
              <a:t>erhadap </a:t>
            </a:r>
            <a:r>
              <a:rPr lang="en-US" smtClean="0"/>
              <a:t>	perkembangan  </a:t>
            </a:r>
            <a:r>
              <a:rPr lang="en-US" dirty="0" smtClean="0"/>
              <a:t>p</a:t>
            </a:r>
            <a:r>
              <a:rPr lang="en-US" dirty="0" err="1" smtClean="0"/>
              <a:t>eralatan </a:t>
            </a:r>
            <a:r>
              <a:rPr lang="en-US" dirty="0" smtClean="0"/>
              <a:t> s</a:t>
            </a:r>
            <a:r>
              <a:rPr lang="en-US" dirty="0" err="1" smtClean="0"/>
              <a:t>urvei </a:t>
            </a:r>
            <a:r>
              <a:rPr lang="en-US" dirty="0" smtClean="0"/>
              <a:t> d</a:t>
            </a:r>
            <a:r>
              <a:rPr lang="en-US" dirty="0" err="1" smtClean="0"/>
              <a:t>alam </a:t>
            </a:r>
            <a:r>
              <a:rPr lang="en-US" dirty="0" smtClean="0"/>
              <a:t> 	</a:t>
            </a:r>
            <a:r>
              <a:rPr lang="en-US" smtClean="0"/>
              <a:t>h</a:t>
            </a:r>
            <a:r>
              <a:rPr lang="en-US" err="1" smtClean="0"/>
              <a:t>al </a:t>
            </a:r>
            <a:r>
              <a:rPr lang="en-US" smtClean="0"/>
              <a:t> 	peningkantan </a:t>
            </a:r>
            <a:r>
              <a:rPr lang="en-US" dirty="0" smtClean="0"/>
              <a:t>k</a:t>
            </a:r>
            <a:r>
              <a:rPr lang="en-US" dirty="0" err="1" smtClean="0"/>
              <a:t>etelitian </a:t>
            </a:r>
            <a:r>
              <a:rPr lang="en-US" dirty="0" smtClean="0"/>
              <a:t>d</a:t>
            </a:r>
            <a:r>
              <a:rPr lang="en-US" dirty="0" err="1" smtClean="0"/>
              <a:t>an </a:t>
            </a:r>
            <a:r>
              <a:rPr lang="en-US" dirty="0" smtClean="0"/>
              <a:t>k</a:t>
            </a:r>
            <a:r>
              <a:rPr lang="en-US" dirty="0" err="1" smtClean="0"/>
              <a:t>ecepatan </a:t>
            </a:r>
            <a:r>
              <a:rPr lang="en-US" dirty="0" smtClean="0"/>
              <a:t>p</a:t>
            </a:r>
            <a:r>
              <a:rPr lang="en-US" dirty="0" err="1" smtClean="0"/>
              <a:t>engukuran.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	P</a:t>
            </a:r>
            <a:r>
              <a:rPr lang="en-US" dirty="0" err="1" smtClean="0"/>
              <a:t>ada </a:t>
            </a:r>
            <a:r>
              <a:rPr lang="en-US" dirty="0" smtClean="0"/>
              <a:t> 1631,  Pierre  V</a:t>
            </a:r>
            <a:r>
              <a:rPr lang="en-US" dirty="0" err="1" smtClean="0"/>
              <a:t>ernier,</a:t>
            </a:r>
            <a:r>
              <a:rPr lang="en-US" dirty="0" smtClean="0"/>
              <a:t>  w</a:t>
            </a:r>
            <a:r>
              <a:rPr lang="en-US" dirty="0" err="1" smtClean="0"/>
              <a:t>arga </a:t>
            </a:r>
            <a:r>
              <a:rPr lang="en-US" dirty="0" smtClean="0"/>
              <a:t> </a:t>
            </a:r>
            <a:r>
              <a:rPr lang="en-US" smtClean="0"/>
              <a:t>P</a:t>
            </a:r>
            <a:r>
              <a:rPr lang="en-US" err="1" smtClean="0"/>
              <a:t>erancis </a:t>
            </a:r>
            <a:r>
              <a:rPr lang="en-US" smtClean="0"/>
              <a:t>	menemukan  </a:t>
            </a:r>
            <a:r>
              <a:rPr lang="en-US" dirty="0" smtClean="0"/>
              <a:t>i</a:t>
            </a:r>
            <a:r>
              <a:rPr lang="en-US" dirty="0" err="1" smtClean="0"/>
              <a:t>nstrumen,</a:t>
            </a:r>
            <a:r>
              <a:rPr lang="en-US" dirty="0" smtClean="0"/>
              <a:t>  d</a:t>
            </a:r>
            <a:r>
              <a:rPr lang="en-US" dirty="0" err="1" smtClean="0"/>
              <a:t>inamakan </a:t>
            </a:r>
            <a:r>
              <a:rPr lang="en-US" dirty="0" smtClean="0"/>
              <a:t>(v</a:t>
            </a:r>
            <a:r>
              <a:rPr lang="en-US" dirty="0" err="1" smtClean="0"/>
              <a:t>ernier)</a:t>
            </a:r>
            <a:r>
              <a:rPr lang="en-US" dirty="0" smtClean="0"/>
              <a:t>,  </a:t>
            </a:r>
            <a:r>
              <a:rPr lang="en-US" smtClean="0"/>
              <a:t>yang 	sekarang </a:t>
            </a:r>
            <a:r>
              <a:rPr lang="en-US" dirty="0" smtClean="0"/>
              <a:t>d</a:t>
            </a:r>
            <a:r>
              <a:rPr lang="en-US" dirty="0" err="1" smtClean="0"/>
              <a:t>igunakan </a:t>
            </a:r>
            <a:r>
              <a:rPr lang="en-US" dirty="0" smtClean="0"/>
              <a:t>s</a:t>
            </a:r>
            <a:r>
              <a:rPr lang="en-US" dirty="0" err="1" smtClean="0"/>
              <a:t>ebagai </a:t>
            </a:r>
            <a:r>
              <a:rPr lang="en-US" dirty="0" smtClean="0"/>
              <a:t>a</a:t>
            </a:r>
            <a:r>
              <a:rPr lang="en-US" dirty="0" err="1" smtClean="0"/>
              <a:t>lat </a:t>
            </a:r>
            <a:r>
              <a:rPr lang="en-US" dirty="0" smtClean="0"/>
              <a:t>p</a:t>
            </a:r>
            <a:r>
              <a:rPr lang="en-US" dirty="0" err="1" smtClean="0"/>
              <a:t>embagian </a:t>
            </a:r>
            <a:r>
              <a:rPr lang="en-US" smtClean="0"/>
              <a:t>s</a:t>
            </a:r>
            <a:r>
              <a:rPr lang="en-US" err="1" smtClean="0"/>
              <a:t>kala </a:t>
            </a:r>
            <a:r>
              <a:rPr lang="en-US" smtClean="0"/>
              <a:t>	yang </a:t>
            </a:r>
            <a:r>
              <a:rPr lang="en-US" dirty="0" smtClean="0"/>
              <a:t>a</a:t>
            </a:r>
            <a:r>
              <a:rPr lang="en-US" dirty="0" err="1" smtClean="0"/>
              <a:t>kurat.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smtClean="0"/>
              <a:t>	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1886</TotalTime>
  <Words>508</Words>
  <Application>Microsoft Office PowerPoint</Application>
  <PresentationFormat>On-screen Show (4:3)</PresentationFormat>
  <Paragraphs>275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DASAR PENGUKURAN TANAH</vt:lpstr>
      <vt:lpstr>Slide 2</vt:lpstr>
      <vt:lpstr>Slide 3</vt:lpstr>
      <vt:lpstr>A. PENGUKURAN TANAH (SURVEYING)</vt:lpstr>
      <vt:lpstr>Tujuan Pengukuran </vt:lpstr>
      <vt:lpstr>Skala</vt:lpstr>
      <vt:lpstr>B. Instrument Survei di Masa Lalu</vt:lpstr>
      <vt:lpstr>Slide 8</vt:lpstr>
      <vt:lpstr>Slide 9</vt:lpstr>
      <vt:lpstr>Slide 10</vt:lpstr>
      <vt:lpstr>Slide 11</vt:lpstr>
      <vt:lpstr>Slide 12</vt:lpstr>
      <vt:lpstr>Slide 13</vt:lpstr>
      <vt:lpstr>Slide 14</vt:lpstr>
      <vt:lpstr>C. KLASIFIKASI SURVEI</vt:lpstr>
      <vt:lpstr>1. Klasifikasi Survei Atas Dasar Akurasi</vt:lpstr>
      <vt:lpstr>Slide 17</vt:lpstr>
      <vt:lpstr>Slide 18</vt:lpstr>
      <vt:lpstr>Slide 19</vt:lpstr>
      <vt:lpstr>2.Klasifikasi Survei Atas Dasar Metode Penentuan Posisi </vt:lpstr>
      <vt:lpstr>Slide 21</vt:lpstr>
      <vt:lpstr>3. Klasifikasi Survei Atas Dasar Instrumen</vt:lpstr>
      <vt:lpstr>Slide 23</vt:lpstr>
      <vt:lpstr>Slide 24</vt:lpstr>
      <vt:lpstr>Slide 25</vt:lpstr>
      <vt:lpstr>Slide 26</vt:lpstr>
      <vt:lpstr>4. Klasifikasi Survei Atas Dasar Tujuan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5. Klasifikasi Survei atas Dasar Tempat</vt:lpstr>
      <vt:lpstr>Slide 36</vt:lpstr>
      <vt:lpstr>Slide 37</vt:lpstr>
      <vt:lpstr>Slide 38</vt:lpstr>
      <vt:lpstr>Slide 39</vt:lpstr>
      <vt:lpstr>Kompotensi Surveyor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DAN PEMETAAN</dc:title>
  <dc:creator>ACER</dc:creator>
  <cp:lastModifiedBy>IDHAR_KU</cp:lastModifiedBy>
  <cp:revision>212</cp:revision>
  <dcterms:created xsi:type="dcterms:W3CDTF">2016-09-06T12:27:41Z</dcterms:created>
  <dcterms:modified xsi:type="dcterms:W3CDTF">2018-09-10T08:00:19Z</dcterms:modified>
</cp:coreProperties>
</file>