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9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C62E-3E89-4246-A8D6-26BD06F4111A}" type="datetimeFigureOut">
              <a:rPr lang="id-ID" smtClean="0"/>
              <a:t>20/09/2018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6C9B-CD3F-45DD-A072-F857192DDC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PRINSIP PENGUKURAN DAN SISTEM REFERENSI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Wa Ode Nurhaidar, ST., M.Sc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Pernyataan bumi bulat juga didukung oleh </a:t>
            </a:r>
            <a:r>
              <a:rPr lang="id-ID" b="1" dirty="0" smtClean="0"/>
              <a:t>Galileo</a:t>
            </a:r>
            <a:r>
              <a:rPr lang="id-ID" dirty="0" smtClean="0"/>
              <a:t> </a:t>
            </a:r>
            <a:r>
              <a:rPr lang="id-ID" dirty="0"/>
              <a:t>dan </a:t>
            </a:r>
            <a:r>
              <a:rPr lang="id-ID" b="1" dirty="0"/>
              <a:t>Columbus</a:t>
            </a:r>
            <a:r>
              <a:rPr lang="id-ID" dirty="0"/>
              <a:t> berusaha membuktikannya.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Pada </a:t>
            </a:r>
            <a:r>
              <a:rPr lang="id-ID" dirty="0"/>
              <a:t>abad 17-an dilakukan pengukuran bumi dengan peralatan dan metoda yang lebih baik, hasilnya: bumi berbentuk ellipsoid bukan bulat penuh.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Pengukuran-pengukuran </a:t>
            </a:r>
            <a:r>
              <a:rPr lang="id-ID" dirty="0"/>
              <a:t>terhadap fenomena sumbu panjang dan pendek bumi </a:t>
            </a:r>
            <a:r>
              <a:rPr lang="id-ID" dirty="0" smtClean="0"/>
              <a:t>selanjutnya dilanjutkan </a:t>
            </a:r>
            <a:r>
              <a:rPr lang="id-ID" dirty="0"/>
              <a:t>oleh </a:t>
            </a:r>
            <a:r>
              <a:rPr lang="id-ID" b="1" dirty="0"/>
              <a:t>Cassini, Newton </a:t>
            </a:r>
            <a:r>
              <a:rPr lang="id-ID" dirty="0"/>
              <a:t>dan </a:t>
            </a:r>
            <a:r>
              <a:rPr lang="id-ID" b="1" dirty="0" smtClean="0"/>
              <a:t>Hugens</a:t>
            </a:r>
            <a:r>
              <a:rPr lang="id-ID" dirty="0" smtClean="0"/>
              <a:t>. </a:t>
            </a:r>
          </a:p>
          <a:p>
            <a:pPr>
              <a:buNone/>
            </a:pPr>
            <a:r>
              <a:rPr lang="id-ID" dirty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Tercatat, pada 1735 dikirim ekspedisi geodesi ke Peru dan Lapland, tujuannya membandingkan panjang busur meridian di ekuator dan di sekitar kutub. Hasil ekspedisi menunjukkan bahwa bumi berbentuk ellipsoid oblate.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dirty="0" smtClean="0"/>
              <a:t>Sepintas</a:t>
            </a:r>
            <a:r>
              <a:rPr lang="id-ID" dirty="0"/>
              <a:t>, permukaan bumi </a:t>
            </a:r>
            <a:r>
              <a:rPr lang="id-ID" dirty="0" smtClean="0"/>
              <a:t>seragam yakni lautan,  tetapi permukaan atau topografi dari massa tubuh bumi menunjukkan variasi vertikal antara gunung-gunung dan bukit¬-bukit.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Sehingga tidaklah mungkin memperkirakan bentuk pada wilayah yang luas dengan hanya menggunakan model matematis sederhana.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Secara </a:t>
            </a:r>
            <a:r>
              <a:rPr lang="id-ID" dirty="0"/>
              <a:t>sederhana, kita bisa mereferensikan </a:t>
            </a:r>
            <a:r>
              <a:rPr lang="id-ID" dirty="0" smtClean="0"/>
              <a:t>pengukuran </a:t>
            </a:r>
            <a:r>
              <a:rPr lang="id-ID" dirty="0"/>
              <a:t>topografi pada permukaan laut rata-rata dan </a:t>
            </a:r>
            <a:r>
              <a:rPr lang="id-ID" dirty="0" smtClean="0"/>
              <a:t>mempertimbangkan </a:t>
            </a:r>
            <a:r>
              <a:rPr lang="id-ID" dirty="0"/>
              <a:t>permukaan bumi datar (level). Namun, anggapan itu hanya berlaku pada jarak-jarak </a:t>
            </a:r>
            <a:r>
              <a:rPr lang="id-ID" dirty="0" smtClean="0"/>
              <a:t>pendek.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9000"/>
            <a:ext cx="64294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28794" y="507207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3.6. Pemukaan “</a:t>
            </a:r>
            <a:r>
              <a:rPr lang="id-ID" i="1" dirty="0" smtClean="0"/>
              <a:t>Level”</a:t>
            </a:r>
            <a:r>
              <a:rPr lang="id-ID" dirty="0" smtClean="0"/>
              <a:t> pada jarak pendek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Untuk jarak-jarak jauh, garis level itu ternyata lengkung, sementara garis bidik berupa garis lurus. 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5500726" cy="198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28794" y="4786322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3.7. Pemukaan “</a:t>
            </a:r>
            <a:r>
              <a:rPr lang="id-ID" i="1" dirty="0" smtClean="0"/>
              <a:t>Level</a:t>
            </a:r>
            <a:r>
              <a:rPr lang="id-ID" dirty="0" smtClean="0"/>
              <a:t> “pada jarak panjang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	</a:t>
            </a:r>
            <a:r>
              <a:rPr lang="id-ID" sz="2400" dirty="0" smtClean="0"/>
              <a:t>Garis</a:t>
            </a:r>
            <a:r>
              <a:rPr lang="id-ID" sz="2800" dirty="0" smtClean="0"/>
              <a:t> </a:t>
            </a:r>
            <a:r>
              <a:rPr lang="id-ID" sz="2800" dirty="0"/>
              <a:t>level mengarah tegak lurus dengan arah gravitasi karena didefinisikan dengan gelembung nivo. Karena permukaan bumi adalah permukaan yang relatif bulat, arah garis level akan berbeda antara satu titik dengan titik </a:t>
            </a:r>
            <a:r>
              <a:rPr lang="id-ID" sz="2800" dirty="0" smtClean="0"/>
              <a:t>lainnya.</a:t>
            </a:r>
            <a:endParaRPr lang="id-ID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86057"/>
            <a:ext cx="3571900" cy="34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357554" y="628652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3.8. Arah Garis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r>
              <a:rPr lang="id-ID" dirty="0"/>
              <a:t>Jika pengukuran dilakukan pada tak berhingga titik, garis level akan membentuk permukaan level. Permukaan level ini dinamakan </a:t>
            </a:r>
            <a:r>
              <a:rPr lang="id-ID" b="1" dirty="0"/>
              <a:t>geoid</a:t>
            </a:r>
            <a:r>
              <a:rPr lang="id-ID" dirty="0"/>
              <a:t>. </a:t>
            </a:r>
          </a:p>
          <a:p>
            <a:r>
              <a:rPr lang="id-ID" b="1" dirty="0"/>
              <a:t>Geoid</a:t>
            </a:r>
            <a:r>
              <a:rPr lang="id-ID" dirty="0"/>
              <a:t> didefinisikan sebagai bidang ekuipotensial yang mirip dengan permukaan laut rata-rata. Tidaklah persis sama antara geoid dengan permukaan laut riil karena permukaan laut masih dipengaruhi pasangsurut dan arus. </a:t>
            </a:r>
            <a:endParaRPr lang="id-ID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id-ID" dirty="0" smtClean="0"/>
              <a:t>Karena geoid merupakan permukaan ekuipotensial, potensial gravitasi sembarang-titik pada permukaan itu besarnya menjadi sama, dan </a:t>
            </a:r>
            <a:r>
              <a:rPr lang="id-ID" dirty="0" smtClean="0"/>
              <a:t>arah-arah </a:t>
            </a:r>
            <a:r>
              <a:rPr lang="id-ID" dirty="0"/>
              <a:t>gravitasi sembarang-titik akan tegak lurus dengan geoid</a:t>
            </a:r>
            <a:r>
              <a:rPr lang="id-ID" dirty="0" smtClean="0"/>
              <a:t>.</a:t>
            </a:r>
          </a:p>
          <a:p>
            <a:r>
              <a:rPr lang="id-ID" dirty="0" smtClean="0"/>
              <a:t>Jika </a:t>
            </a:r>
            <a:r>
              <a:rPr lang="id-ID" dirty="0"/>
              <a:t>bumi terdiri atas terusan-terusan (kanal) yang saling terhubung ke lautan secara bebas, dengan anggapan tidak ada pengaruh pasangsurut dan arus laut, permukaan air lautan dan kanal-kanal tersebut akan membentuk geoid.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Sesungguhnya</a:t>
            </a:r>
            <a:r>
              <a:rPr lang="id-ID" sz="2400" dirty="0"/>
              <a:t>, bidang ekuipotensial itu banyak. Geoid hanyalah salah satu di antaranya. Geoid dipilih sama dengan permukaan laut rata-rata karena permukaan tersebut sesuai dengan beberapa </a:t>
            </a:r>
            <a:r>
              <a:rPr lang="id-ID" sz="2400" dirty="0" smtClean="0"/>
              <a:t>realitas </a:t>
            </a:r>
            <a:r>
              <a:rPr lang="id-ID" sz="2400" dirty="0"/>
              <a:t>fisik bumi (</a:t>
            </a:r>
            <a:r>
              <a:rPr lang="id-ID" sz="2400" dirty="0" smtClean="0"/>
              <a:t>Gambar 3.9)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2285992"/>
            <a:ext cx="466336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643306" y="528638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3.9. </a:t>
            </a:r>
            <a:r>
              <a:rPr lang="id-ID" dirty="0" smtClean="0"/>
              <a:t>ekuipotensial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Geoid </a:t>
            </a:r>
            <a:r>
              <a:rPr lang="id-ID" sz="2400" dirty="0"/>
              <a:t>dipengaruhi oleh variasi densitas massa bumi (</a:t>
            </a:r>
            <a:r>
              <a:rPr lang="id-ID" sz="2400" dirty="0" smtClean="0"/>
              <a:t>Gambar 3.10</a:t>
            </a:r>
            <a:r>
              <a:rPr lang="id-ID" sz="2400" dirty="0"/>
              <a:t>). Jika kekurangan massa, geoid berada di bawah ellipsoid rata-rata. Sebaliknya, jika kelebihan massa, geoid berada di atas ellipsoid rata-rata. Penyimpangan geoid terhadap ellipsoid tertentu mencapai ±100 meter, dan disebut sebagai undulasi geoid atau ketinggian geoid.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3" y="3000372"/>
            <a:ext cx="508995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5643578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3.10. Permukaan Geoid dipengaruhi Massa Bumi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C. SISTEM 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Menghitung </a:t>
            </a:r>
            <a:r>
              <a:rPr lang="id-ID" dirty="0"/>
              <a:t>posisi, jarak dan arah di permukaan bumi, </a:t>
            </a:r>
            <a:r>
              <a:rPr lang="id-ID" dirty="0" smtClean="0"/>
              <a:t>memerlukan pendekatankerangka </a:t>
            </a:r>
            <a:r>
              <a:rPr lang="id-ID" dirty="0"/>
              <a:t>referensi matematis. </a:t>
            </a:r>
            <a:r>
              <a:rPr lang="id-ID" dirty="0" smtClean="0"/>
              <a:t>Pendekatan kerangka </a:t>
            </a:r>
            <a:r>
              <a:rPr lang="id-ID" dirty="0"/>
              <a:t>referensi yang paling cocok adalah ellipsoid oblate karena mempunyai bentuk relatif sederhana dan pada tingkat tertentu, mendekati bentuk geoid.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Umumnya</a:t>
            </a:r>
            <a:r>
              <a:rPr lang="id-ID" dirty="0"/>
              <a:t>, pengukuran-pengukuran menggunakan instrumen yang dilevelkan dengan bantuan gelembung nivo, karena itu pengukuran-pengukuran itu dibuat relatif terhadap geoid.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A. PRINSIP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Tahapan </a:t>
            </a:r>
            <a:r>
              <a:rPr lang="id-ID" dirty="0"/>
              <a:t>pekerjaan suatu </a:t>
            </a:r>
            <a:r>
              <a:rPr lang="id-ID" dirty="0" smtClean="0"/>
              <a:t>proyek </a:t>
            </a:r>
            <a:r>
              <a:rPr lang="id-ID" dirty="0"/>
              <a:t>mulai dari perencanaan awal sampai akhir </a:t>
            </a:r>
            <a:r>
              <a:rPr lang="id-ID" dirty="0" smtClean="0"/>
              <a:t>pekerjaan dilakukan dengan prinsip-prinsip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bekerja </a:t>
            </a:r>
            <a:r>
              <a:rPr lang="id-ID" dirty="0"/>
              <a:t>mulai dari keseluruhan menuju bagian-bagiannya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suatu </a:t>
            </a:r>
            <a:r>
              <a:rPr lang="sv-SE" dirty="0"/>
              <a:t>titik dapat diletakkan paling sedikit dengan dua pengukuran.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	Sebelum digunakan untuk keperluan hitungan, hasil ukuran harus dikoreksi perbedaan akibat geoid dan ellipsoid referensi.</a:t>
            </a:r>
          </a:p>
          <a:p>
            <a:pPr>
              <a:buNone/>
            </a:pPr>
            <a:endParaRPr lang="id-ID" sz="28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357850" cy="364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571736" y="571501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3.10. Tiga macam konsep permukaan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id-ID" dirty="0"/>
              <a:t>	</a:t>
            </a:r>
            <a:r>
              <a:rPr lang="id-ID" sz="5400" b="1" dirty="0" smtClean="0"/>
              <a:t>TERIMA KASIH</a:t>
            </a:r>
            <a:endParaRPr lang="id-ID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sz="3000" dirty="0" smtClean="0"/>
              <a:t>Prinsip pengukuran yang </a:t>
            </a:r>
            <a:r>
              <a:rPr lang="id-ID" sz="3000" b="1" dirty="0" smtClean="0"/>
              <a:t>pertama</a:t>
            </a:r>
            <a:r>
              <a:rPr lang="id-ID" sz="3000" dirty="0" smtClean="0"/>
              <a:t> adalah melokalisir</a:t>
            </a:r>
          </a:p>
          <a:p>
            <a:pPr>
              <a:buNone/>
            </a:pPr>
            <a:r>
              <a:rPr lang="id-ID" sz="3000" dirty="0" smtClean="0"/>
              <a:t>kesalahan-kesalahan </a:t>
            </a:r>
            <a:r>
              <a:rPr lang="id-ID" sz="3000" dirty="0"/>
              <a:t>dan </a:t>
            </a:r>
            <a:r>
              <a:rPr lang="id-ID" sz="3000" dirty="0" smtClean="0"/>
              <a:t>akumulasinya</a:t>
            </a:r>
            <a:r>
              <a:rPr lang="id-ID" sz="2800" dirty="0" smtClean="0"/>
              <a:t>.</a:t>
            </a:r>
          </a:p>
          <a:p>
            <a:pPr>
              <a:buNone/>
            </a:pPr>
            <a:endParaRPr lang="id-ID" sz="2800" dirty="0"/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endParaRPr lang="id-ID" sz="2800" dirty="0"/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Contoh: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Pengukuran garis AB dengan panjang 150m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Meteran yang digunakan 30m.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Proses pengukurannya sebagian-sebagian karena panjang meteran lebih pendek dari yang akan diukur.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Ada 2 cara pengukuran.</a:t>
            </a:r>
          </a:p>
          <a:p>
            <a:pPr>
              <a:buNone/>
            </a:pPr>
            <a:r>
              <a:rPr lang="id-ID" sz="2800" dirty="0" smtClean="0"/>
              <a:t>	</a:t>
            </a:r>
            <a:endParaRPr lang="id-ID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012885" cy="147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43306" y="27860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3.1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Cara pengukuran pertama: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sz="2800" dirty="0" smtClean="0"/>
              <a:t>dengan </a:t>
            </a:r>
            <a:r>
              <a:rPr lang="id-ID" sz="2800" dirty="0"/>
              <a:t>cara langsung titik-titik C, D dan E diukur secara bebas lebih kurang 30 meter memperhatikan dua titik kontrol AB</a:t>
            </a:r>
            <a:r>
              <a:rPr lang="id-ID" sz="2800" dirty="0" smtClean="0"/>
              <a:t>.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Jika </a:t>
            </a:r>
            <a:r>
              <a:rPr lang="id-ID" sz="2800" dirty="0"/>
              <a:t>terjadi kesalahan pengukuran pada D yang keluar dari garis AB (</a:t>
            </a:r>
            <a:r>
              <a:rPr lang="id-ID" sz="2800" dirty="0" smtClean="0"/>
              <a:t>Gambar.3.1</a:t>
            </a:r>
            <a:r>
              <a:rPr lang="id-ID" sz="2800" dirty="0"/>
              <a:t>), jarak sesungguhnya CD dan DE menjadi salah (CD’ dan D’E), tetapi ukuran lainnya, AC, EF, FB akan tetap benar. Dalam hal ini, kesalahan-kesalahan dilokalisir pada D dan tidak diperbesar.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Cara pengukura kedua: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Cara pengukuran ini ,jarak </a:t>
            </a:r>
            <a:r>
              <a:rPr lang="id-ID" sz="2400" dirty="0"/>
              <a:t>AC yang merupakan bagian AB diukur secara tetap dengan menetapkan C sebagai C’ yang tetap. Kemudian titik-titik lainya D, E, F, dst diukur tetap dengan pedoman A dan C. Jika titik C berada di luar garis AB, posisi titik-titik D, E, F dsb akan juga berada di luar garis dengan kesalahan-kesalahan yang kian membesar. Akibatnya, pengukuran-pengukuran panjang itu akan salah. Cara pengukuran yang kedua itu tidak direkomendasikan.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142984"/>
            <a:ext cx="4371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43306" y="27860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3.2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Prinsip pengukuran yang </a:t>
            </a:r>
            <a:r>
              <a:rPr lang="id-ID" b="1" dirty="0" smtClean="0"/>
              <a:t>kedua </a:t>
            </a:r>
            <a:r>
              <a:rPr lang="id-ID" dirty="0" smtClean="0"/>
              <a:t>dapat dijelaskan sebagai berikut:</a:t>
            </a:r>
            <a:endParaRPr lang="id-ID" b="1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Terdapat dua titik kontrol dipilih dilapangan dan jarak kedua titik diukur</a:t>
            </a:r>
            <a:r>
              <a:rPr lang="id-ID" sz="2400" dirty="0"/>
              <a:t>. Kemudian, jaraknya digambarkan di kertas dengan skala tertentu. </a:t>
            </a:r>
            <a:r>
              <a:rPr lang="id-ID" sz="2400" dirty="0" smtClean="0"/>
              <a:t>Selanjutnya ditentukan suatu titik untuk di plot diantara dua titik kontrol tersebut. 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dirty="0" smtClean="0"/>
              <a:t>Contoh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Titik PQ </a:t>
            </a:r>
            <a:r>
              <a:rPr lang="id-ID" sz="2400" dirty="0"/>
              <a:t>adalah </a:t>
            </a:r>
            <a:r>
              <a:rPr lang="id-ID" sz="2400" dirty="0" smtClean="0"/>
              <a:t>dua </a:t>
            </a:r>
            <a:r>
              <a:rPr lang="id-ID" sz="2400" dirty="0"/>
              <a:t>titik kontrol </a:t>
            </a:r>
            <a:r>
              <a:rPr lang="id-ID" sz="2400" dirty="0" smtClean="0"/>
              <a:t>yang </a:t>
            </a:r>
            <a:r>
              <a:rPr lang="id-ID" sz="2400" dirty="0"/>
              <a:t>posisinya telah diketahui dari perencanaan. </a:t>
            </a:r>
            <a:r>
              <a:rPr lang="id-ID" sz="2400" dirty="0" smtClean="0"/>
              <a:t>Kemudian akan diplot posisi </a:t>
            </a:r>
            <a:r>
              <a:rPr lang="id-ID" sz="2400" dirty="0"/>
              <a:t>titik </a:t>
            </a:r>
            <a:r>
              <a:rPr lang="id-ID" sz="2400" dirty="0" smtClean="0"/>
              <a:t>R. Ada beberapa cara untuk memplot titik R yaitu: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sz="2800" dirty="0" smtClean="0"/>
              <a:t>mengukur jarak QR dan sudut b</a:t>
            </a:r>
            <a:r>
              <a:rPr lang="id-ID" dirty="0" smtClean="0"/>
              <a:t> </a:t>
            </a:r>
          </a:p>
          <a:p>
            <a:pPr marL="514350" indent="-514350">
              <a:buNone/>
            </a:pPr>
            <a:endParaRPr lang="id-ID" dirty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/>
          </a:p>
          <a:p>
            <a:pPr marL="514350" indent="-514350">
              <a:buNone/>
            </a:pPr>
            <a:r>
              <a:rPr lang="id-ID" dirty="0" smtClean="0"/>
              <a:t>  </a:t>
            </a:r>
            <a:endParaRPr lang="id-ID" dirty="0" smtClean="0"/>
          </a:p>
          <a:p>
            <a:pPr marL="514350" indent="-514350">
              <a:buAutoNum type="arabicParenR" startAt="2"/>
            </a:pPr>
            <a:r>
              <a:rPr lang="id-ID" sz="2800" dirty="0" smtClean="0"/>
              <a:t>membuat garis tegak lurus dari titik R ke garis PQ, kemudian diukur jarak PS dan SR, atau SQ dan SR</a:t>
            </a:r>
          </a:p>
          <a:p>
            <a:pPr marL="514350" indent="-514350"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328612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85794"/>
            <a:ext cx="4286280" cy="179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71868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3.3</a:t>
            </a:r>
            <a:endParaRPr lang="id-ID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214818"/>
            <a:ext cx="394184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714744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3.4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3)</a:t>
            </a:r>
            <a:r>
              <a:rPr lang="id-ID" dirty="0" smtClean="0"/>
              <a:t> mengukur jarak PR dan QR 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357298"/>
            <a:ext cx="33979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00430" y="307181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Gambar 3.5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B. BENTUK BUMI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Para </a:t>
            </a:r>
            <a:r>
              <a:rPr lang="id-ID" dirty="0"/>
              <a:t>ilmuwan dan filosof </a:t>
            </a:r>
            <a:r>
              <a:rPr lang="id-ID" dirty="0" smtClean="0"/>
              <a:t>pada jaman Yunani Kuno tertarik </a:t>
            </a:r>
            <a:r>
              <a:rPr lang="id-ID" dirty="0"/>
              <a:t>pada bentuk dan dimensi bumi. </a:t>
            </a:r>
            <a:r>
              <a:rPr lang="id-ID" b="1" dirty="0" smtClean="0"/>
              <a:t>Pyhtagoras</a:t>
            </a:r>
            <a:r>
              <a:rPr lang="id-ID" dirty="0" smtClean="0"/>
              <a:t> pertama kali menggagas b</a:t>
            </a:r>
            <a:r>
              <a:rPr lang="id-ID" dirty="0" smtClean="0"/>
              <a:t>umi </a:t>
            </a:r>
            <a:r>
              <a:rPr lang="id-ID" dirty="0"/>
              <a:t>berbentuk </a:t>
            </a:r>
            <a:r>
              <a:rPr lang="id-ID" dirty="0" smtClean="0"/>
              <a:t>bulat.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Sementara </a:t>
            </a:r>
            <a:r>
              <a:rPr lang="id-ID" dirty="0"/>
              <a:t>itu</a:t>
            </a:r>
            <a:r>
              <a:rPr lang="id-ID" dirty="0" smtClean="0"/>
              <a:t>, </a:t>
            </a:r>
            <a:r>
              <a:rPr lang="id-ID" dirty="0"/>
              <a:t>para sarjana lainnya berpendapat bumi berbentuk kotak, bidang datar, atau silinder. </a:t>
            </a:r>
            <a:r>
              <a:rPr lang="id-ID" b="1" dirty="0"/>
              <a:t>Erastothenes</a:t>
            </a:r>
            <a:r>
              <a:rPr lang="id-ID" dirty="0"/>
              <a:t> (276-194 SM) dicatat sebagai orang-pertama yang mengukur besaran bola bumi dengan hasil yang cukup akurat pada era itu.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247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PRINSIP PENGUKURAN DAN SISTEM REFERENSI</vt:lpstr>
      <vt:lpstr>A. PRINSIP PENGUKURAN</vt:lpstr>
      <vt:lpstr>Slide 3</vt:lpstr>
      <vt:lpstr>Slide 4</vt:lpstr>
      <vt:lpstr>Slide 5</vt:lpstr>
      <vt:lpstr>Slide 6</vt:lpstr>
      <vt:lpstr>Slide 7</vt:lpstr>
      <vt:lpstr>Slide 8</vt:lpstr>
      <vt:lpstr>B. BENTUK BUMI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C. SISTEM REFERENSI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PENGUKURAN DAN SISTEM REFERENSI</dc:title>
  <dc:creator>IDHAR_KU</dc:creator>
  <cp:lastModifiedBy>IDHAR_KU</cp:lastModifiedBy>
  <cp:revision>40</cp:revision>
  <dcterms:created xsi:type="dcterms:W3CDTF">2018-09-20T06:11:15Z</dcterms:created>
  <dcterms:modified xsi:type="dcterms:W3CDTF">2018-09-20T09:43:42Z</dcterms:modified>
</cp:coreProperties>
</file>