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65" r:id="rId7"/>
    <p:sldId id="266" r:id="rId8"/>
    <p:sldId id="267" r:id="rId9"/>
    <p:sldId id="268" r:id="rId10"/>
    <p:sldId id="258" r:id="rId11"/>
    <p:sldId id="270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2" r:id="rId22"/>
    <p:sldId id="283" r:id="rId23"/>
    <p:sldId id="259" r:id="rId24"/>
    <p:sldId id="284" r:id="rId25"/>
    <p:sldId id="285" r:id="rId26"/>
    <p:sldId id="286" r:id="rId27"/>
    <p:sldId id="260" r:id="rId28"/>
    <p:sldId id="261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F5E-8C0B-4DD9-AAEE-4B1E521126AF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40FF-3AE7-4EDA-9F0B-E98FE82B71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F5E-8C0B-4DD9-AAEE-4B1E521126AF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40FF-3AE7-4EDA-9F0B-E98FE82B71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F5E-8C0B-4DD9-AAEE-4B1E521126AF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40FF-3AE7-4EDA-9F0B-E98FE82B71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F5E-8C0B-4DD9-AAEE-4B1E521126AF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40FF-3AE7-4EDA-9F0B-E98FE82B71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F5E-8C0B-4DD9-AAEE-4B1E521126AF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40FF-3AE7-4EDA-9F0B-E98FE82B71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F5E-8C0B-4DD9-AAEE-4B1E521126AF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40FF-3AE7-4EDA-9F0B-E98FE82B71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F5E-8C0B-4DD9-AAEE-4B1E521126AF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40FF-3AE7-4EDA-9F0B-E98FE82B71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F5E-8C0B-4DD9-AAEE-4B1E521126AF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40FF-3AE7-4EDA-9F0B-E98FE82B71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F5E-8C0B-4DD9-AAEE-4B1E521126AF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40FF-3AE7-4EDA-9F0B-E98FE82B71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F5E-8C0B-4DD9-AAEE-4B1E521126AF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40FF-3AE7-4EDA-9F0B-E98FE82B71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F5E-8C0B-4DD9-AAEE-4B1E521126AF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40FF-3AE7-4EDA-9F0B-E98FE82B71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D0F5E-8C0B-4DD9-AAEE-4B1E521126AF}" type="datetimeFigureOut">
              <a:rPr lang="id-ID" smtClean="0"/>
              <a:pPr/>
              <a:t>28/09/2018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240FF-3AE7-4EDA-9F0B-E98FE82B714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latin typeface="Tw Cen MT" pitchFamily="34" charset="0"/>
              </a:rPr>
              <a:t>PERHITUNGAN PLANIMETRIS</a:t>
            </a:r>
            <a:br>
              <a:rPr lang="id-ID" sz="3600" b="1" dirty="0" smtClean="0">
                <a:latin typeface="Tw Cen MT" pitchFamily="34" charset="0"/>
              </a:rPr>
            </a:br>
            <a:r>
              <a:rPr lang="id-ID" sz="2800" b="1" dirty="0" smtClean="0">
                <a:latin typeface="Tw Cen MT" pitchFamily="34" charset="0"/>
              </a:rPr>
              <a:t>(JARAK, AZIMUT, SUDUT, SATUAN SUDUT DAN KOORDINAT)</a:t>
            </a:r>
            <a:endParaRPr lang="id-ID" sz="2800" b="1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Tw Cen MT" pitchFamily="34" charset="0"/>
              </a:rPr>
              <a:t>Wa Ode Nurhaidar, ST., M.Sc</a:t>
            </a:r>
            <a:endParaRPr lang="id-ID" b="1" dirty="0">
              <a:solidFill>
                <a:schemeClr val="accent6">
                  <a:lumMod val="75000"/>
                </a:schemeClr>
              </a:solidFill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3978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b="1" dirty="0" smtClean="0">
                <a:latin typeface="Tw Cen MT" pitchFamily="34" charset="0"/>
              </a:rPr>
              <a:t>AZIMUT</a:t>
            </a:r>
            <a:endParaRPr lang="id-ID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429000"/>
            <a:ext cx="8229600" cy="214314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2800" dirty="0" smtClean="0">
                <a:latin typeface="Tw Cen MT" pitchFamily="34" charset="0"/>
              </a:rPr>
              <a:t>Azimut antar dua titik adalah besarnya sudut </a:t>
            </a:r>
            <a:r>
              <a:rPr lang="id-ID" sz="2800" dirty="0" smtClean="0">
                <a:latin typeface="Tw Cen MT" pitchFamily="34" charset="0"/>
              </a:rPr>
              <a:t>yang </a:t>
            </a:r>
            <a:r>
              <a:rPr lang="id-ID" sz="2800" dirty="0" smtClean="0">
                <a:latin typeface="Tw Cen MT" pitchFamily="34" charset="0"/>
              </a:rPr>
              <a:t>dibentuk dari suatu referensi (meridian atau utara) searah jarum jam sampai ke garis penghubung dua titik.</a:t>
            </a:r>
            <a:endParaRPr lang="id-ID" sz="2800" dirty="0">
              <a:latin typeface="Tw Cen MT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0034" y="1643050"/>
            <a:ext cx="8229600" cy="15001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r>
              <a:rPr lang="id-ID" sz="2800" dirty="0" smtClean="0">
                <a:latin typeface="Tw Cen MT" pitchFamily="34" charset="0"/>
              </a:rPr>
              <a:t>    </a:t>
            </a:r>
            <a:r>
              <a:rPr lang="en-US" sz="2800" dirty="0" smtClean="0">
                <a:latin typeface="Tw Cen MT" pitchFamily="34" charset="0"/>
              </a:rPr>
              <a:t>A</a:t>
            </a:r>
            <a:r>
              <a:rPr lang="id-ID" sz="2800" dirty="0" smtClean="0">
                <a:latin typeface="Tw Cen MT" pitchFamily="34" charset="0"/>
              </a:rPr>
              <a:t>zimut adalah sudut yang dimulai dari arah utara   atau selatan jarum </a:t>
            </a:r>
            <a:r>
              <a:rPr lang="id-ID" sz="2800" dirty="0" smtClean="0">
                <a:latin typeface="Tw Cen MT" pitchFamily="34" charset="0"/>
              </a:rPr>
              <a:t>magnetik </a:t>
            </a:r>
            <a:r>
              <a:rPr lang="id-ID" sz="2800" dirty="0" smtClean="0">
                <a:latin typeface="Tw Cen MT" pitchFamily="34" charset="0"/>
              </a:rPr>
              <a:t>sampai garis bidik yang sama besarnya dengan sudut bacaan.</a:t>
            </a:r>
            <a:endParaRPr lang="en-US" sz="28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14810" y="2428868"/>
          <a:ext cx="4286280" cy="378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318"/>
                <a:gridCol w="2839962"/>
              </a:tblGrid>
              <a:tr h="625072"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latin typeface="Tw Cen MT" pitchFamily="34" charset="0"/>
                        </a:rPr>
                        <a:t>Arah</a:t>
                      </a:r>
                      <a:endParaRPr lang="id-ID" sz="3200" b="1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latin typeface="Tw Cen MT" pitchFamily="34" charset="0"/>
                        </a:rPr>
                        <a:t>Asimut</a:t>
                      </a:r>
                      <a:endParaRPr lang="id-ID" sz="3200" b="1" dirty="0">
                        <a:latin typeface="Tw Cen MT" pitchFamily="34" charset="0"/>
                      </a:endParaRPr>
                    </a:p>
                  </a:txBody>
                  <a:tcPr/>
                </a:tc>
              </a:tr>
              <a:tr h="39514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Utara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0⁰</a:t>
                      </a:r>
                      <a:endParaRPr lang="id-ID" dirty="0"/>
                    </a:p>
                  </a:txBody>
                  <a:tcPr/>
                </a:tc>
              </a:tr>
              <a:tr h="39514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Timur Laut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</a:t>
                      </a:r>
                      <a:r>
                        <a:rPr lang="id-ID" dirty="0" smtClean="0">
                          <a:latin typeface="Calibri"/>
                        </a:rPr>
                        <a:t>⁰</a:t>
                      </a:r>
                      <a:endParaRPr lang="id-ID" dirty="0"/>
                    </a:p>
                  </a:txBody>
                  <a:tcPr/>
                </a:tc>
              </a:tr>
              <a:tr h="39514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90</a:t>
                      </a:r>
                      <a:r>
                        <a:rPr lang="id-ID" dirty="0" smtClean="0">
                          <a:latin typeface="Calibri"/>
                        </a:rPr>
                        <a:t>⁰</a:t>
                      </a:r>
                      <a:endParaRPr lang="id-ID" dirty="0"/>
                    </a:p>
                  </a:txBody>
                  <a:tcPr/>
                </a:tc>
              </a:tr>
              <a:tr h="39514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Tenggara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135⁰</a:t>
                      </a:r>
                      <a:endParaRPr lang="id-ID" dirty="0"/>
                    </a:p>
                  </a:txBody>
                  <a:tcPr/>
                </a:tc>
              </a:tr>
              <a:tr h="39514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Selatan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180⁰</a:t>
                      </a:r>
                      <a:endParaRPr lang="id-ID" dirty="0"/>
                    </a:p>
                  </a:txBody>
                  <a:tcPr/>
                </a:tc>
              </a:tr>
              <a:tr h="39514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Barat</a:t>
                      </a:r>
                      <a:r>
                        <a:rPr lang="id-ID" baseline="0" dirty="0" smtClean="0"/>
                        <a:t> Daya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225</a:t>
                      </a:r>
                      <a:r>
                        <a:rPr lang="id-ID" dirty="0" smtClean="0">
                          <a:latin typeface="Calibri"/>
                        </a:rPr>
                        <a:t>⁰</a:t>
                      </a:r>
                      <a:endParaRPr lang="id-ID" dirty="0"/>
                    </a:p>
                  </a:txBody>
                  <a:tcPr/>
                </a:tc>
              </a:tr>
              <a:tr h="39514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Barat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270</a:t>
                      </a:r>
                      <a:r>
                        <a:rPr lang="id-ID" dirty="0" smtClean="0">
                          <a:latin typeface="Calibri"/>
                        </a:rPr>
                        <a:t>⁰</a:t>
                      </a:r>
                      <a:endParaRPr lang="id-ID" dirty="0"/>
                    </a:p>
                  </a:txBody>
                  <a:tcPr/>
                </a:tc>
              </a:tr>
              <a:tr h="39514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Barat Laut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315</a:t>
                      </a:r>
                      <a:r>
                        <a:rPr lang="id-ID" dirty="0" smtClean="0">
                          <a:latin typeface="Calibri"/>
                        </a:rPr>
                        <a:t>⁰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3786182" cy="286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85720" y="285728"/>
            <a:ext cx="792961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600" dirty="0" smtClean="0">
                <a:latin typeface="Tw Cen MT" pitchFamily="34" charset="0"/>
              </a:rPr>
              <a:t>Arah azimut</a:t>
            </a:r>
            <a:endParaRPr lang="id-ID" sz="3600" dirty="0">
              <a:latin typeface="Tw Cen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400050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w Cen MT" pitchFamily="34" charset="0"/>
              </a:rPr>
              <a:t>Gambar 4.3 Arah Azimut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05448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</a:t>
            </a:r>
            <a:r>
              <a:rPr lang="sv-SE" sz="2800" dirty="0" smtClean="0">
                <a:latin typeface="Tw Cen MT" pitchFamily="34" charset="0"/>
              </a:rPr>
              <a:t>Asimut negatif atau lebih dari 360</a:t>
            </a:r>
            <a:r>
              <a:rPr lang="sv-SE" sz="2800" dirty="0" smtClean="0">
                <a:latin typeface="Calibri"/>
              </a:rPr>
              <a:t>⁰</a:t>
            </a:r>
            <a:r>
              <a:rPr lang="sv-SE" sz="2800" dirty="0" smtClean="0">
                <a:latin typeface="Tw Cen MT" pitchFamily="34" charset="0"/>
              </a:rPr>
              <a:t> maka perlu diubah menjadi besaran positif antara </a:t>
            </a:r>
            <a:r>
              <a:rPr lang="sv-SE" sz="2800" dirty="0" smtClean="0">
                <a:latin typeface="Tw Cen MT" pitchFamily="34" charset="0"/>
              </a:rPr>
              <a:t>0</a:t>
            </a:r>
            <a:r>
              <a:rPr lang="sv-SE" sz="2800" dirty="0" smtClean="0">
                <a:latin typeface="Calibri"/>
              </a:rPr>
              <a:t>⁰</a:t>
            </a:r>
            <a:r>
              <a:rPr lang="sv-SE" sz="2800" dirty="0" smtClean="0">
                <a:latin typeface="Tw Cen MT" pitchFamily="34" charset="0"/>
              </a:rPr>
              <a:t> </a:t>
            </a:r>
            <a:r>
              <a:rPr lang="sv-SE" sz="2800" dirty="0" smtClean="0">
                <a:latin typeface="Tw Cen MT" pitchFamily="34" charset="0"/>
              </a:rPr>
              <a:t>s.d. 360</a:t>
            </a:r>
            <a:r>
              <a:rPr lang="sv-SE" sz="2800" dirty="0" smtClean="0">
                <a:latin typeface="Calibri"/>
              </a:rPr>
              <a:t>⁰</a:t>
            </a: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Contoh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	Azimut – 40⁰  = – 40⁰ + 360⁰ = 320⁰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	Azimut – 140⁰ = – 140⁰ + 360⁰ = 120⁰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	Azimut  380⁰ = 380⁰ - 360⁰ = 20⁰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	Azimut 780⁰ = 780⁰ – 2 x 360⁰ = 60⁰</a:t>
            </a:r>
            <a:endParaRPr lang="id-ID" sz="2400" dirty="0">
              <a:latin typeface="Tw Cen MT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7158" y="285728"/>
            <a:ext cx="8229600" cy="16430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id-ID" sz="2800" dirty="0" smtClean="0">
                <a:latin typeface="Tw Cen MT" pitchFamily="34" charset="0"/>
              </a:rPr>
              <a:t>Besarnya azimut pada satuan derajat adalah mulai 0⁰ sampai dengan 360⁰ berputar satu lingkaran penuh. </a:t>
            </a: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0962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w Cen MT" pitchFamily="34" charset="0"/>
              </a:rPr>
              <a:t>SUDUT ARAH DAN KUADRAN</a:t>
            </a:r>
            <a:endParaRPr lang="en-US" sz="28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058176" cy="128588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sz="3600" dirty="0" smtClean="0">
                <a:latin typeface="Tw Cen MT" pitchFamily="34" charset="0"/>
              </a:rPr>
              <a:t>	</a:t>
            </a:r>
            <a:r>
              <a:rPr lang="en-US" sz="4400" dirty="0" err="1" smtClean="0">
                <a:latin typeface="Tw Cen MT" pitchFamily="34" charset="0"/>
              </a:rPr>
              <a:t>Sudut</a:t>
            </a:r>
            <a:r>
              <a:rPr lang="en-US" sz="4400" dirty="0" smtClean="0">
                <a:latin typeface="Tw Cen MT" pitchFamily="34" charset="0"/>
              </a:rPr>
              <a:t> </a:t>
            </a:r>
            <a:r>
              <a:rPr lang="en-US" sz="4400" dirty="0" err="1" smtClean="0">
                <a:latin typeface="Tw Cen MT" pitchFamily="34" charset="0"/>
              </a:rPr>
              <a:t>arah</a:t>
            </a:r>
            <a:r>
              <a:rPr lang="en-US" sz="4400" dirty="0" smtClean="0">
                <a:latin typeface="Tw Cen MT" pitchFamily="34" charset="0"/>
              </a:rPr>
              <a:t> </a:t>
            </a:r>
            <a:r>
              <a:rPr lang="en-US" sz="4400" dirty="0" err="1" smtClean="0">
                <a:latin typeface="Tw Cen MT" pitchFamily="34" charset="0"/>
              </a:rPr>
              <a:t>dalam</a:t>
            </a:r>
            <a:r>
              <a:rPr lang="en-US" sz="4400" dirty="0" smtClean="0">
                <a:latin typeface="Tw Cen MT" pitchFamily="34" charset="0"/>
              </a:rPr>
              <a:t> </a:t>
            </a:r>
            <a:r>
              <a:rPr lang="en-US" sz="4400" dirty="0" err="1" smtClean="0">
                <a:latin typeface="Tw Cen MT" pitchFamily="34" charset="0"/>
              </a:rPr>
              <a:t>ilmu</a:t>
            </a:r>
            <a:r>
              <a:rPr lang="en-US" sz="4400" dirty="0" smtClean="0">
                <a:latin typeface="Tw Cen MT" pitchFamily="34" charset="0"/>
              </a:rPr>
              <a:t> </a:t>
            </a:r>
            <a:r>
              <a:rPr lang="en-US" sz="4400" dirty="0" err="1" smtClean="0">
                <a:latin typeface="Tw Cen MT" pitchFamily="34" charset="0"/>
              </a:rPr>
              <a:t>ukur</a:t>
            </a:r>
            <a:r>
              <a:rPr lang="en-US" sz="4400" dirty="0" smtClean="0">
                <a:latin typeface="Tw Cen MT" pitchFamily="34" charset="0"/>
              </a:rPr>
              <a:t> </a:t>
            </a:r>
            <a:r>
              <a:rPr lang="en-US" sz="4400" dirty="0" err="1" smtClean="0">
                <a:latin typeface="Tw Cen MT" pitchFamily="34" charset="0"/>
              </a:rPr>
              <a:t>tanah</a:t>
            </a:r>
            <a:r>
              <a:rPr lang="en-US" sz="4400" dirty="0" smtClean="0">
                <a:latin typeface="Tw Cen MT" pitchFamily="34" charset="0"/>
              </a:rPr>
              <a:t> (IUT) </a:t>
            </a:r>
            <a:r>
              <a:rPr lang="en-US" sz="4400" dirty="0" err="1" smtClean="0">
                <a:latin typeface="Tw Cen MT" pitchFamily="34" charset="0"/>
              </a:rPr>
              <a:t>tidak</a:t>
            </a:r>
            <a:r>
              <a:rPr lang="en-US" sz="4400" dirty="0" smtClean="0">
                <a:latin typeface="Tw Cen MT" pitchFamily="34" charset="0"/>
              </a:rPr>
              <a:t> </a:t>
            </a:r>
            <a:r>
              <a:rPr lang="en-US" sz="4400" dirty="0" err="1" smtClean="0">
                <a:latin typeface="Tw Cen MT" pitchFamily="34" charset="0"/>
              </a:rPr>
              <a:t>sama</a:t>
            </a:r>
            <a:r>
              <a:rPr lang="en-US" sz="4400" dirty="0" smtClean="0">
                <a:latin typeface="Tw Cen MT" pitchFamily="34" charset="0"/>
              </a:rPr>
              <a:t> </a:t>
            </a:r>
            <a:r>
              <a:rPr lang="en-US" sz="4400" dirty="0" err="1" smtClean="0">
                <a:latin typeface="Tw Cen MT" pitchFamily="34" charset="0"/>
              </a:rPr>
              <a:t>dengan</a:t>
            </a:r>
            <a:r>
              <a:rPr lang="en-US" sz="4400" dirty="0" smtClean="0">
                <a:latin typeface="Tw Cen MT" pitchFamily="34" charset="0"/>
              </a:rPr>
              <a:t> </a:t>
            </a:r>
            <a:r>
              <a:rPr lang="en-US" sz="4400" dirty="0" err="1" smtClean="0">
                <a:latin typeface="Tw Cen MT" pitchFamily="34" charset="0"/>
              </a:rPr>
              <a:t>sudut</a:t>
            </a:r>
            <a:r>
              <a:rPr lang="en-US" sz="4400" dirty="0" smtClean="0">
                <a:latin typeface="Tw Cen MT" pitchFamily="34" charset="0"/>
              </a:rPr>
              <a:t> </a:t>
            </a:r>
            <a:r>
              <a:rPr lang="en-US" sz="4400" dirty="0" err="1" smtClean="0">
                <a:latin typeface="Tw Cen MT" pitchFamily="34" charset="0"/>
              </a:rPr>
              <a:t>arah</a:t>
            </a:r>
            <a:r>
              <a:rPr lang="en-US" sz="4400" dirty="0" smtClean="0">
                <a:latin typeface="Tw Cen MT" pitchFamily="34" charset="0"/>
              </a:rPr>
              <a:t> </a:t>
            </a:r>
            <a:r>
              <a:rPr lang="en-US" sz="4400" dirty="0" err="1" smtClean="0">
                <a:latin typeface="Tw Cen MT" pitchFamily="34" charset="0"/>
              </a:rPr>
              <a:t>dalam</a:t>
            </a:r>
            <a:r>
              <a:rPr lang="en-US" sz="4400" dirty="0" smtClean="0">
                <a:latin typeface="Tw Cen MT" pitchFamily="34" charset="0"/>
              </a:rPr>
              <a:t> </a:t>
            </a:r>
            <a:r>
              <a:rPr lang="en-US" sz="4400" dirty="0" err="1" smtClean="0">
                <a:latin typeface="Tw Cen MT" pitchFamily="34" charset="0"/>
              </a:rPr>
              <a:t>ilmu</a:t>
            </a:r>
            <a:r>
              <a:rPr lang="en-US" sz="4400" dirty="0" smtClean="0">
                <a:latin typeface="Tw Cen MT" pitchFamily="34" charset="0"/>
              </a:rPr>
              <a:t> </a:t>
            </a:r>
            <a:r>
              <a:rPr lang="en-US" sz="4400" dirty="0" err="1" smtClean="0">
                <a:latin typeface="Tw Cen MT" pitchFamily="34" charset="0"/>
              </a:rPr>
              <a:t>ukur</a:t>
            </a:r>
            <a:r>
              <a:rPr lang="en-US" sz="4400" dirty="0" smtClean="0">
                <a:latin typeface="Tw Cen MT" pitchFamily="34" charset="0"/>
              </a:rPr>
              <a:t> </a:t>
            </a:r>
            <a:r>
              <a:rPr lang="en-US" sz="4400" dirty="0" err="1" smtClean="0">
                <a:latin typeface="Tw Cen MT" pitchFamily="34" charset="0"/>
              </a:rPr>
              <a:t>sudut</a:t>
            </a:r>
            <a:r>
              <a:rPr lang="id-ID" sz="4400" dirty="0" smtClean="0">
                <a:latin typeface="Tw Cen MT" pitchFamily="34" charset="0"/>
              </a:rPr>
              <a:t> (IUS)</a:t>
            </a:r>
            <a:endParaRPr lang="en-US" sz="4400" dirty="0" smtClean="0">
              <a:latin typeface="Tw Cen MT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2643182"/>
            <a:ext cx="8058176" cy="40005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Tw Cen MT" pitchFamily="34" charset="0"/>
              </a:rPr>
              <a:t>Dalam</a:t>
            </a:r>
            <a:r>
              <a:rPr lang="en-US" sz="3200" dirty="0" smtClean="0">
                <a:latin typeface="Tw Cen MT" pitchFamily="34" charset="0"/>
              </a:rPr>
              <a:t> IUT :</a:t>
            </a:r>
            <a:r>
              <a:rPr lang="id-ID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sudut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dimulai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id-ID" sz="3200" dirty="0" smtClean="0">
                <a:latin typeface="Tw Cen MT" pitchFamily="34" charset="0"/>
              </a:rPr>
              <a:t>(dihitung) </a:t>
            </a:r>
            <a:r>
              <a:rPr lang="en-US" sz="3200" dirty="0" err="1" smtClean="0">
                <a:latin typeface="Tw Cen MT" pitchFamily="34" charset="0"/>
              </a:rPr>
              <a:t>dari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arah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id-ID" sz="3200" dirty="0" smtClean="0">
                <a:latin typeface="Tw Cen MT" pitchFamily="34" charset="0"/>
              </a:rPr>
              <a:t>		</a:t>
            </a:r>
            <a:r>
              <a:rPr lang="en-US" sz="3200" dirty="0" err="1" smtClean="0">
                <a:latin typeface="Tw Cen MT" pitchFamily="34" charset="0"/>
              </a:rPr>
              <a:t>utara</a:t>
            </a:r>
            <a:r>
              <a:rPr lang="en-US" sz="3200" dirty="0" smtClean="0">
                <a:latin typeface="Tw Cen MT" pitchFamily="34" charset="0"/>
              </a:rPr>
              <a:t> (</a:t>
            </a:r>
            <a:r>
              <a:rPr lang="en-US" sz="3200" dirty="0" err="1" smtClean="0">
                <a:latin typeface="Tw Cen MT" pitchFamily="34" charset="0"/>
              </a:rPr>
              <a:t>sumbu</a:t>
            </a:r>
            <a:r>
              <a:rPr lang="en-US" sz="3200" dirty="0" smtClean="0">
                <a:latin typeface="Tw Cen MT" pitchFamily="34" charset="0"/>
              </a:rPr>
              <a:t> Y </a:t>
            </a:r>
            <a:r>
              <a:rPr lang="en-US" sz="3200" dirty="0" err="1" smtClean="0">
                <a:latin typeface="Tw Cen MT" pitchFamily="34" charset="0"/>
              </a:rPr>
              <a:t>positif</a:t>
            </a:r>
            <a:r>
              <a:rPr lang="en-US" sz="3200" dirty="0" smtClean="0">
                <a:latin typeface="Tw Cen MT" pitchFamily="34" charset="0"/>
              </a:rPr>
              <a:t>) </a:t>
            </a:r>
            <a:r>
              <a:rPr lang="en-US" sz="3200" dirty="0" err="1" smtClean="0">
                <a:latin typeface="Tw Cen MT" pitchFamily="34" charset="0"/>
              </a:rPr>
              <a:t>ke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arah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id-ID" sz="3200" dirty="0" smtClean="0">
                <a:latin typeface="Tw Cen MT" pitchFamily="34" charset="0"/>
              </a:rPr>
              <a:t>			</a:t>
            </a:r>
            <a:r>
              <a:rPr lang="en-US" sz="3200" dirty="0" err="1" smtClean="0">
                <a:latin typeface="Tw Cen MT" pitchFamily="34" charset="0"/>
              </a:rPr>
              <a:t>timur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searah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putaran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jarum</a:t>
            </a:r>
            <a:r>
              <a:rPr lang="en-US" sz="3200" dirty="0" smtClean="0">
                <a:latin typeface="Tw Cen MT" pitchFamily="34" charset="0"/>
              </a:rPr>
              <a:t> jam</a:t>
            </a:r>
          </a:p>
          <a:p>
            <a:pPr>
              <a:buNone/>
            </a:pPr>
            <a:r>
              <a:rPr lang="en-US" sz="3200" dirty="0" err="1" smtClean="0">
                <a:latin typeface="Tw Cen MT" pitchFamily="34" charset="0"/>
              </a:rPr>
              <a:t>Dalam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id-ID" sz="3200" dirty="0" smtClean="0">
                <a:latin typeface="Tw Cen MT" pitchFamily="34" charset="0"/>
              </a:rPr>
              <a:t>IUS</a:t>
            </a:r>
            <a:r>
              <a:rPr lang="en-US" sz="3200" dirty="0" smtClean="0">
                <a:latin typeface="Tw Cen MT" pitchFamily="34" charset="0"/>
              </a:rPr>
              <a:t>:  </a:t>
            </a:r>
            <a:r>
              <a:rPr lang="id-ID" sz="3200" dirty="0" smtClean="0">
                <a:latin typeface="Tw Cen MT" pitchFamily="34" charset="0"/>
              </a:rPr>
              <a:t>sudut </a:t>
            </a:r>
            <a:r>
              <a:rPr lang="en-US" sz="3200" dirty="0" err="1" smtClean="0">
                <a:latin typeface="Tw Cen MT" pitchFamily="34" charset="0"/>
              </a:rPr>
              <a:t>dimulai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id-ID" sz="3200" dirty="0" smtClean="0">
                <a:latin typeface="Tw Cen MT" pitchFamily="34" charset="0"/>
              </a:rPr>
              <a:t>(dihitung) </a:t>
            </a:r>
            <a:r>
              <a:rPr lang="en-US" sz="3200" dirty="0" err="1" smtClean="0">
                <a:latin typeface="Tw Cen MT" pitchFamily="34" charset="0"/>
              </a:rPr>
              <a:t>dari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arah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id-ID" sz="3200" dirty="0" smtClean="0">
                <a:latin typeface="Tw Cen MT" pitchFamily="34" charset="0"/>
              </a:rPr>
              <a:t>		</a:t>
            </a:r>
            <a:r>
              <a:rPr lang="en-US" sz="3200" dirty="0" err="1" smtClean="0">
                <a:latin typeface="Tw Cen MT" pitchFamily="34" charset="0"/>
              </a:rPr>
              <a:t>timur</a:t>
            </a:r>
            <a:r>
              <a:rPr lang="en-US" sz="3200" dirty="0" smtClean="0">
                <a:latin typeface="Tw Cen MT" pitchFamily="34" charset="0"/>
              </a:rPr>
              <a:t> (</a:t>
            </a:r>
            <a:r>
              <a:rPr lang="en-US" sz="3200" dirty="0" err="1" smtClean="0">
                <a:latin typeface="Tw Cen MT" pitchFamily="34" charset="0"/>
              </a:rPr>
              <a:t>sumbu</a:t>
            </a:r>
            <a:r>
              <a:rPr lang="en-US" sz="3200" dirty="0" smtClean="0">
                <a:latin typeface="Tw Cen MT" pitchFamily="34" charset="0"/>
              </a:rPr>
              <a:t> X </a:t>
            </a:r>
            <a:r>
              <a:rPr lang="en-US" sz="3200" dirty="0" err="1" smtClean="0">
                <a:latin typeface="Tw Cen MT" pitchFamily="34" charset="0"/>
              </a:rPr>
              <a:t>positif</a:t>
            </a:r>
            <a:r>
              <a:rPr lang="id-ID" sz="3200" dirty="0" smtClean="0">
                <a:latin typeface="Tw Cen MT" pitchFamily="34" charset="0"/>
              </a:rPr>
              <a:t>) ke arah 			utara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berputar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berlawanan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arah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id-ID" sz="3200" dirty="0" smtClean="0">
                <a:latin typeface="Tw Cen MT" pitchFamily="34" charset="0"/>
              </a:rPr>
              <a:t>		</a:t>
            </a:r>
            <a:r>
              <a:rPr lang="id-ID" sz="3200" dirty="0" smtClean="0">
                <a:latin typeface="Tw Cen MT" pitchFamily="34" charset="0"/>
              </a:rPr>
              <a:t>	</a:t>
            </a:r>
            <a:r>
              <a:rPr lang="en-US" sz="3200" dirty="0" err="1" smtClean="0">
                <a:latin typeface="Tw Cen MT" pitchFamily="34" charset="0"/>
              </a:rPr>
              <a:t>putaran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jarum</a:t>
            </a:r>
            <a:r>
              <a:rPr lang="en-US" sz="3200" dirty="0" smtClean="0">
                <a:latin typeface="Tw Cen MT" pitchFamily="34" charset="0"/>
              </a:rPr>
              <a:t> jam.</a:t>
            </a:r>
          </a:p>
          <a:p>
            <a:pPr>
              <a:buNone/>
            </a:pPr>
            <a:endParaRPr lang="en-US" sz="36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0062" y="1400790"/>
            <a:ext cx="407983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419822"/>
            <a:ext cx="4116044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857752" y="5357826"/>
            <a:ext cx="392909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>
                <a:latin typeface="Tw Cen MT" pitchFamily="34" charset="0"/>
              </a:rPr>
              <a:t>Dalam</a:t>
            </a:r>
            <a:r>
              <a:rPr lang="en-US" dirty="0" smtClean="0">
                <a:latin typeface="Tw Cen MT" pitchFamily="34" charset="0"/>
              </a:rPr>
              <a:t> IUT :  </a:t>
            </a:r>
            <a:r>
              <a:rPr lang="en-US" dirty="0" err="1" smtClean="0">
                <a:latin typeface="Tw Cen MT" pitchFamily="34" charset="0"/>
              </a:rPr>
              <a:t>sudut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dimulai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dari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utara</a:t>
            </a:r>
            <a:r>
              <a:rPr lang="en-US" dirty="0" smtClean="0">
                <a:latin typeface="Tw Cen MT" pitchFamily="34" charset="0"/>
              </a:rPr>
              <a:t> (</a:t>
            </a:r>
            <a:r>
              <a:rPr lang="en-US" dirty="0" err="1" smtClean="0">
                <a:latin typeface="Tw Cen MT" pitchFamily="34" charset="0"/>
              </a:rPr>
              <a:t>sumbu</a:t>
            </a:r>
            <a:r>
              <a:rPr lang="en-US" dirty="0" smtClean="0">
                <a:latin typeface="Tw Cen MT" pitchFamily="34" charset="0"/>
              </a:rPr>
              <a:t> Y </a:t>
            </a:r>
            <a:r>
              <a:rPr lang="en-US" dirty="0" err="1" smtClean="0">
                <a:latin typeface="Tw Cen MT" pitchFamily="34" charset="0"/>
              </a:rPr>
              <a:t>positif</a:t>
            </a:r>
            <a:r>
              <a:rPr lang="en-US" dirty="0" smtClean="0">
                <a:latin typeface="Tw Cen MT" pitchFamily="34" charset="0"/>
              </a:rPr>
              <a:t>) </a:t>
            </a:r>
            <a:r>
              <a:rPr lang="en-US" dirty="0" err="1" smtClean="0">
                <a:latin typeface="Tw Cen MT" pitchFamily="34" charset="0"/>
              </a:rPr>
              <a:t>ke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timur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searah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putaran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jarum</a:t>
            </a:r>
            <a:r>
              <a:rPr lang="en-US" dirty="0" smtClean="0">
                <a:latin typeface="Tw Cen MT" pitchFamily="34" charset="0"/>
              </a:rPr>
              <a:t> jam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5363190"/>
            <a:ext cx="4271962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>
                <a:latin typeface="Tw Cen MT" pitchFamily="34" charset="0"/>
              </a:rPr>
              <a:t>Dalam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id-ID" dirty="0" smtClean="0">
                <a:latin typeface="Tw Cen MT" pitchFamily="34" charset="0"/>
              </a:rPr>
              <a:t>IUS</a:t>
            </a:r>
            <a:r>
              <a:rPr lang="en-US" dirty="0" smtClean="0">
                <a:latin typeface="Tw Cen MT" pitchFamily="34" charset="0"/>
              </a:rPr>
              <a:t>:  </a:t>
            </a:r>
            <a:r>
              <a:rPr lang="en-US" dirty="0" err="1" smtClean="0">
                <a:latin typeface="Tw Cen MT" pitchFamily="34" charset="0"/>
              </a:rPr>
              <a:t>dimulai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dari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timur</a:t>
            </a:r>
            <a:r>
              <a:rPr lang="en-US" dirty="0" smtClean="0">
                <a:latin typeface="Tw Cen MT" pitchFamily="34" charset="0"/>
              </a:rPr>
              <a:t> (</a:t>
            </a:r>
            <a:r>
              <a:rPr lang="en-US" dirty="0" err="1" smtClean="0">
                <a:latin typeface="Tw Cen MT" pitchFamily="34" charset="0"/>
              </a:rPr>
              <a:t>sumbu</a:t>
            </a:r>
            <a:r>
              <a:rPr lang="en-US" dirty="0" smtClean="0">
                <a:latin typeface="Tw Cen MT" pitchFamily="34" charset="0"/>
              </a:rPr>
              <a:t> X </a:t>
            </a:r>
            <a:r>
              <a:rPr lang="en-US" dirty="0" err="1" smtClean="0">
                <a:latin typeface="Tw Cen MT" pitchFamily="34" charset="0"/>
              </a:rPr>
              <a:t>positif</a:t>
            </a:r>
            <a:r>
              <a:rPr lang="id-ID" dirty="0" smtClean="0">
                <a:latin typeface="Tw Cen MT" pitchFamily="34" charset="0"/>
              </a:rPr>
              <a:t>) 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berputar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berlawanan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putaran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jarum</a:t>
            </a:r>
            <a:r>
              <a:rPr lang="en-US" dirty="0" smtClean="0">
                <a:latin typeface="Tw Cen MT" pitchFamily="34" charset="0"/>
              </a:rPr>
              <a:t> jam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d-ID" sz="2800" b="1" dirty="0" smtClean="0">
                <a:latin typeface="Tw Cen MT" pitchFamily="34" charset="0"/>
              </a:rPr>
              <a:t>PERBEDAAN KUADRAN IUT DAN IUS</a:t>
            </a:r>
            <a:endParaRPr lang="en-US" sz="2800" b="1" dirty="0">
              <a:latin typeface="Tw Cen M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470597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w Cen MT" pitchFamily="34" charset="0"/>
              </a:rPr>
              <a:t>Gambar 4.4 Kuadran dalam IUS</a:t>
            </a:r>
            <a:endParaRPr lang="id-ID" dirty="0">
              <a:latin typeface="Tw Cen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2066" y="470597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w Cen MT" pitchFamily="34" charset="0"/>
              </a:rPr>
              <a:t>Gambar 4.5 Kuadran dalam IUT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01118" cy="641511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Tw Cen MT" pitchFamily="34" charset="0"/>
              </a:rPr>
              <a:t>Kuadran</a:t>
            </a:r>
            <a:r>
              <a:rPr lang="en-US" dirty="0" smtClean="0">
                <a:latin typeface="Tw Cen MT" pitchFamily="34" charset="0"/>
              </a:rPr>
              <a:t> IUT</a:t>
            </a: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Tw Cen MT" pitchFamily="34" charset="0"/>
              </a:rPr>
              <a:t>Kuadran</a:t>
            </a:r>
            <a:r>
              <a:rPr lang="en-US" dirty="0" smtClean="0">
                <a:latin typeface="Tw Cen MT" pitchFamily="34" charset="0"/>
              </a:rPr>
              <a:t> IU</a:t>
            </a:r>
            <a:r>
              <a:rPr lang="id-ID" dirty="0" smtClean="0">
                <a:latin typeface="Tw Cen MT" pitchFamily="34" charset="0"/>
              </a:rPr>
              <a:t>S</a:t>
            </a:r>
            <a:endParaRPr lang="en-US" dirty="0" smtClean="0">
              <a:latin typeface="Tw Cen MT" pitchFamily="34" charset="0"/>
            </a:endParaRPr>
          </a:p>
          <a:p>
            <a:pPr>
              <a:buNone/>
            </a:pPr>
            <a:endParaRPr lang="en-US" dirty="0">
              <a:latin typeface="Tw Cen MT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214678" y="357166"/>
          <a:ext cx="4814894" cy="2959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506"/>
                <a:gridCol w="887451"/>
                <a:gridCol w="962979"/>
                <a:gridCol w="962979"/>
                <a:gridCol w="962979"/>
              </a:tblGrid>
              <a:tr h="28114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w Cen MT" pitchFamily="34" charset="0"/>
                        </a:rPr>
                        <a:t>ILMU</a:t>
                      </a:r>
                      <a:r>
                        <a:rPr lang="en-US" sz="1600" b="1" baseline="0" dirty="0" smtClean="0">
                          <a:latin typeface="Tw Cen MT" pitchFamily="34" charset="0"/>
                        </a:rPr>
                        <a:t> UKUR TANAH</a:t>
                      </a:r>
                      <a:endParaRPr lang="en-US" sz="1600" b="1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256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KUADRAN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II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III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IV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</a:tr>
              <a:tr h="3982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SB X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</a:tr>
              <a:tr h="3982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SB Y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</a:tr>
              <a:tr h="3982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Sin </a:t>
                      </a:r>
                      <a:r>
                        <a:rPr lang="el-GR" sz="16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α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</a:tr>
              <a:tr h="398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Cos </a:t>
                      </a:r>
                      <a:r>
                        <a:rPr lang="el-GR" sz="16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α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_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</a:tr>
              <a:tr h="398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Tg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 </a:t>
                      </a:r>
                      <a:r>
                        <a:rPr lang="el-GR" sz="16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α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214677" y="3571876"/>
          <a:ext cx="4857784" cy="2925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7"/>
                <a:gridCol w="895356"/>
                <a:gridCol w="971557"/>
                <a:gridCol w="971557"/>
                <a:gridCol w="971557"/>
              </a:tblGrid>
              <a:tr h="31511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w Cen MT" pitchFamily="34" charset="0"/>
                        </a:rPr>
                        <a:t>ILMU</a:t>
                      </a:r>
                      <a:r>
                        <a:rPr lang="en-US" sz="1600" baseline="0" dirty="0" smtClean="0">
                          <a:latin typeface="Tw Cen MT" pitchFamily="34" charset="0"/>
                        </a:rPr>
                        <a:t> UKUR SUDUT</a:t>
                      </a:r>
                      <a:endParaRPr lang="en-US" sz="1600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850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KUADRAN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I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II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III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IV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</a:tr>
              <a:tr h="44030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SB X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</a:tr>
              <a:tr h="44030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SB Y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</a:tr>
              <a:tr h="44030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Sin </a:t>
                      </a:r>
                      <a:r>
                        <a:rPr lang="el-GR" sz="16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α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</a:tr>
              <a:tr h="4403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Cos </a:t>
                      </a:r>
                      <a:r>
                        <a:rPr lang="el-GR" sz="16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α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_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</a:tr>
              <a:tr h="4403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Tg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 </a:t>
                      </a:r>
                      <a:r>
                        <a:rPr lang="el-GR" sz="16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α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+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Secara sederhana asimut antara dua titik A dan B yang masing-masing memiliki koordinat bisa dihitung dengan: </a:t>
            </a:r>
          </a:p>
          <a:p>
            <a:pPr>
              <a:buNone/>
            </a:pPr>
            <a:endParaRPr lang="id-ID" sz="2000" dirty="0" smtClean="0">
              <a:latin typeface="Tw Cen MT" pitchFamily="34" charset="0"/>
            </a:endParaRPr>
          </a:p>
          <a:p>
            <a:r>
              <a:rPr lang="el-GR" sz="2000" dirty="0" smtClean="0"/>
              <a:t>α</a:t>
            </a:r>
            <a:r>
              <a:rPr lang="id-ID" sz="2000" dirty="0" smtClean="0">
                <a:latin typeface="Tw Cen MT" pitchFamily="34" charset="0"/>
              </a:rPr>
              <a:t>AB= ArcTan [(XB -XA) / (YB -YA) ] </a:t>
            </a:r>
          </a:p>
          <a:p>
            <a:r>
              <a:rPr lang="el-GR" sz="2000" dirty="0" smtClean="0"/>
              <a:t>α</a:t>
            </a:r>
            <a:r>
              <a:rPr lang="id-ID" sz="2000" dirty="0" smtClean="0">
                <a:latin typeface="Tw Cen MT" pitchFamily="34" charset="0"/>
              </a:rPr>
              <a:t>AB : asimut garis AB </a:t>
            </a:r>
          </a:p>
          <a:p>
            <a:r>
              <a:rPr lang="id-ID" sz="2000" dirty="0" smtClean="0">
                <a:latin typeface="Tw Cen MT" pitchFamily="34" charset="0"/>
              </a:rPr>
              <a:t>XB : absis titik B </a:t>
            </a:r>
          </a:p>
          <a:p>
            <a:r>
              <a:rPr lang="id-ID" sz="2000" dirty="0" smtClean="0">
                <a:latin typeface="Tw Cen MT" pitchFamily="34" charset="0"/>
              </a:rPr>
              <a:t>XA : absis titik A </a:t>
            </a:r>
          </a:p>
          <a:p>
            <a:r>
              <a:rPr lang="id-ID" sz="2000" dirty="0" smtClean="0">
                <a:latin typeface="Tw Cen MT" pitchFamily="34" charset="0"/>
              </a:rPr>
              <a:t>YB : ordinat titik B </a:t>
            </a:r>
          </a:p>
          <a:p>
            <a:r>
              <a:rPr lang="id-ID" sz="2000" dirty="0" smtClean="0">
                <a:latin typeface="Tw Cen MT" pitchFamily="34" charset="0"/>
              </a:rPr>
              <a:t>YA: ordinat titik A </a:t>
            </a:r>
            <a:endParaRPr lang="id-ID" sz="2000" dirty="0">
              <a:latin typeface="Tw Cen MT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214554"/>
            <a:ext cx="51530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286248" y="535782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w Cen MT" pitchFamily="34" charset="0"/>
              </a:rPr>
              <a:t>Gambar 4.6 Perhitungan </a:t>
            </a:r>
            <a:r>
              <a:rPr lang="el-GR" dirty="0" smtClean="0">
                <a:latin typeface="Calibri"/>
              </a:rPr>
              <a:t>α</a:t>
            </a:r>
            <a:r>
              <a:rPr lang="id-ID" dirty="0" smtClean="0">
                <a:latin typeface="Calibri"/>
              </a:rPr>
              <a:t>AB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643998" cy="292895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2600" dirty="0" smtClean="0">
                <a:latin typeface="Tw Cen MT" pitchFamily="34" charset="0"/>
              </a:rPr>
              <a:t>Hitungan ArcTan (</a:t>
            </a:r>
            <a:r>
              <a:rPr lang="el-GR" sz="2600" dirty="0" smtClean="0"/>
              <a:t>α) </a:t>
            </a:r>
            <a:r>
              <a:rPr lang="id-ID" sz="2600" dirty="0" smtClean="0">
                <a:latin typeface="Tw Cen MT" pitchFamily="34" charset="0"/>
              </a:rPr>
              <a:t>bisa bernilai negatif atau positif. </a:t>
            </a:r>
          </a:p>
          <a:p>
            <a:pPr>
              <a:buNone/>
            </a:pPr>
            <a:r>
              <a:rPr lang="id-ID" sz="2600" dirty="0" smtClean="0">
                <a:latin typeface="Tw Cen MT" pitchFamily="34" charset="0"/>
              </a:rPr>
              <a:t>	Jika positif, azimut terletak di kuadran I atau III. </a:t>
            </a:r>
          </a:p>
          <a:p>
            <a:pPr>
              <a:buNone/>
            </a:pPr>
            <a:r>
              <a:rPr lang="id-ID" sz="2600" dirty="0" smtClean="0">
                <a:latin typeface="Tw Cen MT" pitchFamily="34" charset="0"/>
              </a:rPr>
              <a:t>	Azimut terletak di kuadaran I jika (XB -XA) &gt; 0 dan (YB -YA) &gt; 0; hasil hitungannya ditambahkan 0⁰.  </a:t>
            </a:r>
          </a:p>
          <a:p>
            <a:pPr>
              <a:buNone/>
            </a:pPr>
            <a:r>
              <a:rPr lang="id-ID" sz="2600" dirty="0" smtClean="0">
                <a:latin typeface="Tw Cen MT" pitchFamily="34" charset="0"/>
              </a:rPr>
              <a:t>	Azimut terletak di kuadaran III jika (XB -XA) &lt;0 dan (YB -YA) &lt; 0; hasil hitungannya ditambahkan 180⁰. </a:t>
            </a:r>
          </a:p>
          <a:p>
            <a:pPr>
              <a:buNone/>
            </a:pPr>
            <a:r>
              <a:rPr lang="id-ID" sz="2600" dirty="0" smtClean="0">
                <a:latin typeface="Tw Cen MT" pitchFamily="34" charset="0"/>
              </a:rPr>
              <a:t>	</a:t>
            </a:r>
            <a:endParaRPr lang="id-ID" sz="2600" dirty="0">
              <a:latin typeface="Tw Cen MT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5720" y="3571876"/>
            <a:ext cx="8643998" cy="29289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id-ID" sz="2400" dirty="0" smtClean="0">
                <a:latin typeface="Tw Cen MT" pitchFamily="34" charset="0"/>
              </a:rPr>
              <a:t>Jika negatif, azimut  terletak di kuadran II atau IV. </a:t>
            </a:r>
          </a:p>
          <a:p>
            <a:pPr marL="342900" lvl="0" indent="-342900">
              <a:spcBef>
                <a:spcPct val="20000"/>
              </a:spcBef>
            </a:pPr>
            <a:r>
              <a:rPr lang="id-ID" sz="2400" dirty="0" smtClean="0">
                <a:latin typeface="Tw Cen MT" pitchFamily="34" charset="0"/>
              </a:rPr>
              <a:t>	Azimut terletak di kuadaran II jika (XB -XA) &gt; 0 dan (YB -YA) &lt; 0; hasil hitungannya ditambahkan 180⁰</a:t>
            </a:r>
          </a:p>
          <a:p>
            <a:pPr marL="342900" lvl="0" indent="-342900">
              <a:spcBef>
                <a:spcPct val="20000"/>
              </a:spcBef>
            </a:pPr>
            <a:r>
              <a:rPr lang="id-ID" sz="2400" dirty="0" smtClean="0">
                <a:latin typeface="Tw Cen MT" pitchFamily="34" charset="0"/>
              </a:rPr>
              <a:t>	Azimut terletak di kuadaran IV jika (XB -XA) &lt;0 dan (YB -YA) &gt; 0; hasil hitungannya ditambahkan 360⁰. </a:t>
            </a:r>
            <a:r>
              <a:rPr kumimoji="0" lang="id-ID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n-ea"/>
                <a:cs typeface="+mn-cs"/>
              </a:rPr>
              <a:t>	</a:t>
            </a:r>
            <a:endParaRPr kumimoji="0" lang="id-ID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215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id-ID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171335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id-ID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57298"/>
            <a:ext cx="701098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latin typeface="Tw Cen MT" pitchFamily="34" charset="0"/>
              </a:rPr>
              <a:t>Hasil pengukuran dilapangan perlu di lakukan pengolahan melalui perhitungan-perhitungan antara lain </a:t>
            </a:r>
            <a:r>
              <a:rPr lang="sv-SE" dirty="0" smtClean="0">
                <a:latin typeface="Tw Cen MT" pitchFamily="34" charset="0"/>
              </a:rPr>
              <a:t>penghitungan</a:t>
            </a:r>
            <a:r>
              <a:rPr lang="id-ID" dirty="0" smtClean="0">
                <a:latin typeface="Tw Cen MT" pitchFamily="34" charset="0"/>
              </a:rPr>
              <a:t>: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1. 	</a:t>
            </a:r>
            <a:r>
              <a:rPr lang="sv-SE" dirty="0" smtClean="0">
                <a:latin typeface="Tw Cen MT" pitchFamily="34" charset="0"/>
              </a:rPr>
              <a:t>jarak</a:t>
            </a: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2. 	</a:t>
            </a:r>
            <a:r>
              <a:rPr lang="sv-SE" dirty="0" smtClean="0">
                <a:latin typeface="Tw Cen MT" pitchFamily="34" charset="0"/>
              </a:rPr>
              <a:t>sudut</a:t>
            </a: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3. 	</a:t>
            </a:r>
            <a:r>
              <a:rPr lang="sv-SE" dirty="0" smtClean="0">
                <a:latin typeface="Tw Cen MT" pitchFamily="34" charset="0"/>
              </a:rPr>
              <a:t>asimut</a:t>
            </a: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4. 	</a:t>
            </a:r>
            <a:r>
              <a:rPr lang="sv-SE" dirty="0" smtClean="0">
                <a:latin typeface="Tw Cen MT" pitchFamily="34" charset="0"/>
              </a:rPr>
              <a:t>koordina</a:t>
            </a:r>
            <a:r>
              <a:rPr lang="id-ID" dirty="0" smtClean="0">
                <a:latin typeface="Tw Cen MT" pitchFamily="34" charset="0"/>
              </a:rPr>
              <a:t>t</a:t>
            </a:r>
            <a:r>
              <a:rPr lang="sv-SE" dirty="0" smtClean="0">
                <a:latin typeface="Tw Cen MT" pitchFamily="34" charset="0"/>
              </a:rPr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Penyesuaian Kuadran</a:t>
            </a:r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85794"/>
            <a:ext cx="6389180" cy="527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00430" y="607220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w Cen MT" pitchFamily="34" charset="0"/>
              </a:rPr>
              <a:t>Gambar 4.7 Kuadran pada IUT 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Contoh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sz="2400" dirty="0" smtClean="0">
                <a:latin typeface="Tw Cen MT" pitchFamily="34" charset="0"/>
              </a:rPr>
              <a:t>Jika diketahui azimut AB dikatakan sebagai azimut kebalikan, maka selisih suatu azimut dengan azimut kebalikannya adalah 180⁰.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Azimut kebalikan = azimut ± 180⁰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el-GR" sz="2400" dirty="0" smtClean="0">
                <a:latin typeface="Calibri"/>
              </a:rPr>
              <a:t>α</a:t>
            </a:r>
            <a:r>
              <a:rPr lang="id-ID" sz="2400" dirty="0" smtClean="0">
                <a:latin typeface="Calibri"/>
              </a:rPr>
              <a:t>BA = </a:t>
            </a:r>
            <a:r>
              <a:rPr lang="el-GR" sz="2400" dirty="0" smtClean="0">
                <a:latin typeface="Calibri"/>
              </a:rPr>
              <a:t>α</a:t>
            </a:r>
            <a:r>
              <a:rPr lang="id-ID" sz="2400" dirty="0" smtClean="0">
                <a:latin typeface="Calibri"/>
              </a:rPr>
              <a:t>AB ± 180⁰</a:t>
            </a: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675736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Contoh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Diketahui </a:t>
            </a:r>
            <a:r>
              <a:rPr lang="el-GR" sz="2400" dirty="0" smtClean="0"/>
              <a:t>α</a:t>
            </a:r>
            <a:r>
              <a:rPr lang="id-ID" sz="2400" dirty="0" smtClean="0">
                <a:latin typeface="Tw Cen MT" pitchFamily="34" charset="0"/>
              </a:rPr>
              <a:t>AB = 40</a:t>
            </a:r>
            <a:r>
              <a:rPr lang="id-ID" sz="2400" dirty="0" smtClean="0">
                <a:latin typeface="Calibri"/>
              </a:rPr>
              <a:t>⁰</a:t>
            </a:r>
            <a:r>
              <a:rPr lang="id-ID" sz="2400" dirty="0" smtClean="0">
                <a:latin typeface="Tw Cen MT" pitchFamily="34" charset="0"/>
              </a:rPr>
              <a:t>, maka </a:t>
            </a:r>
            <a:r>
              <a:rPr lang="el-GR" sz="2400" dirty="0" smtClean="0"/>
              <a:t>α</a:t>
            </a:r>
            <a:r>
              <a:rPr lang="id-ID" sz="2400" dirty="0" smtClean="0">
                <a:latin typeface="Tw Cen MT" pitchFamily="34" charset="0"/>
              </a:rPr>
              <a:t>BA = 40</a:t>
            </a:r>
            <a:r>
              <a:rPr lang="id-ID" sz="2400" dirty="0" smtClean="0"/>
              <a:t>⁰</a:t>
            </a:r>
            <a:r>
              <a:rPr lang="id-ID" sz="2400" dirty="0" smtClean="0">
                <a:latin typeface="Tw Cen MT" pitchFamily="34" charset="0"/>
              </a:rPr>
              <a:t> + 180</a:t>
            </a:r>
            <a:r>
              <a:rPr lang="id-ID" sz="2400" dirty="0" smtClean="0"/>
              <a:t>⁰</a:t>
            </a:r>
            <a:r>
              <a:rPr lang="id-ID" sz="2400" dirty="0" smtClean="0">
                <a:latin typeface="Tw Cen MT" pitchFamily="34" charset="0"/>
              </a:rPr>
              <a:t> = 220</a:t>
            </a:r>
            <a:r>
              <a:rPr lang="id-ID" sz="2400" dirty="0" smtClean="0"/>
              <a:t>⁰</a:t>
            </a:r>
            <a:r>
              <a:rPr lang="id-ID" sz="2400" dirty="0" smtClean="0">
                <a:latin typeface="Tw Cen MT" pitchFamily="34" charset="0"/>
              </a:rPr>
              <a:t>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Diketahui </a:t>
            </a:r>
            <a:r>
              <a:rPr lang="el-GR" sz="2400" dirty="0" smtClean="0"/>
              <a:t>α</a:t>
            </a:r>
            <a:r>
              <a:rPr lang="id-ID" sz="2400" dirty="0" smtClean="0">
                <a:latin typeface="Tw Cen MT" pitchFamily="34" charset="0"/>
              </a:rPr>
              <a:t>AB = 340</a:t>
            </a:r>
            <a:r>
              <a:rPr lang="id-ID" sz="2400" dirty="0" smtClean="0"/>
              <a:t>⁰</a:t>
            </a:r>
            <a:r>
              <a:rPr lang="id-ID" sz="2400" dirty="0" smtClean="0">
                <a:latin typeface="Tw Cen MT" pitchFamily="34" charset="0"/>
              </a:rPr>
              <a:t>, maka </a:t>
            </a:r>
            <a:r>
              <a:rPr lang="el-GR" sz="2400" dirty="0" smtClean="0"/>
              <a:t>α</a:t>
            </a:r>
            <a:r>
              <a:rPr lang="id-ID" sz="2400" dirty="0" smtClean="0">
                <a:latin typeface="Tw Cen MT" pitchFamily="34" charset="0"/>
              </a:rPr>
              <a:t>BA = 340</a:t>
            </a:r>
            <a:r>
              <a:rPr lang="id-ID" sz="2400" dirty="0" smtClean="0"/>
              <a:t>⁰</a:t>
            </a:r>
            <a:r>
              <a:rPr lang="id-ID" sz="2400" dirty="0" smtClean="0">
                <a:latin typeface="Tw Cen MT" pitchFamily="34" charset="0"/>
              </a:rPr>
              <a:t> - 180</a:t>
            </a:r>
            <a:r>
              <a:rPr lang="id-ID" sz="2400" dirty="0" smtClean="0"/>
              <a:t>⁰</a:t>
            </a:r>
            <a:r>
              <a:rPr lang="id-ID" sz="2400" dirty="0" smtClean="0">
                <a:latin typeface="Tw Cen MT" pitchFamily="34" charset="0"/>
              </a:rPr>
              <a:t> = 160</a:t>
            </a:r>
            <a:r>
              <a:rPr lang="id-ID" sz="2400" dirty="0" smtClean="0"/>
              <a:t>⁰</a:t>
            </a:r>
            <a:r>
              <a:rPr lang="id-ID" sz="2400" dirty="0" smtClean="0">
                <a:latin typeface="Tw Cen MT" pitchFamily="34" charset="0"/>
              </a:rPr>
              <a:t>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Diketahui </a:t>
            </a:r>
            <a:r>
              <a:rPr lang="el-GR" sz="2400" dirty="0" smtClean="0"/>
              <a:t>α</a:t>
            </a:r>
            <a:r>
              <a:rPr lang="id-ID" sz="2400" dirty="0" smtClean="0">
                <a:latin typeface="Tw Cen MT" pitchFamily="34" charset="0"/>
              </a:rPr>
              <a:t>AB = 140</a:t>
            </a:r>
            <a:r>
              <a:rPr lang="id-ID" sz="2400" dirty="0" smtClean="0"/>
              <a:t>⁰</a:t>
            </a:r>
            <a:r>
              <a:rPr lang="id-ID" sz="2400" dirty="0" smtClean="0">
                <a:latin typeface="Tw Cen MT" pitchFamily="34" charset="0"/>
              </a:rPr>
              <a:t>, maka </a:t>
            </a:r>
            <a:r>
              <a:rPr lang="el-GR" sz="2400" dirty="0" smtClean="0"/>
              <a:t>α</a:t>
            </a:r>
            <a:r>
              <a:rPr lang="id-ID" sz="2400" dirty="0" smtClean="0">
                <a:latin typeface="Tw Cen MT" pitchFamily="34" charset="0"/>
              </a:rPr>
              <a:t>BA = 140</a:t>
            </a:r>
            <a:r>
              <a:rPr lang="id-ID" sz="2400" dirty="0" smtClean="0"/>
              <a:t>⁰ </a:t>
            </a:r>
            <a:r>
              <a:rPr lang="id-ID" sz="2400" dirty="0" smtClean="0">
                <a:latin typeface="Tw Cen MT" pitchFamily="34" charset="0"/>
              </a:rPr>
              <a:t>+ 180</a:t>
            </a:r>
            <a:r>
              <a:rPr lang="id-ID" sz="2400" dirty="0" smtClean="0"/>
              <a:t>⁰</a:t>
            </a:r>
            <a:r>
              <a:rPr lang="id-ID" sz="2400" dirty="0" smtClean="0">
                <a:latin typeface="Tw Cen MT" pitchFamily="34" charset="0"/>
              </a:rPr>
              <a:t> = 320</a:t>
            </a:r>
            <a:r>
              <a:rPr lang="id-ID" sz="2400" dirty="0" smtClean="0"/>
              <a:t>⁰</a:t>
            </a:r>
            <a:r>
              <a:rPr lang="id-ID" sz="2400" dirty="0" smtClean="0">
                <a:latin typeface="Tw Cen MT" pitchFamily="34" charset="0"/>
              </a:rPr>
              <a:t> </a:t>
            </a:r>
          </a:p>
          <a:p>
            <a:pPr>
              <a:buNone/>
            </a:pPr>
            <a:endParaRPr lang="id-ID" sz="2400" dirty="0">
              <a:latin typeface="Tw Cen MT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428868"/>
            <a:ext cx="502456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571736" y="5857892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w Cen MT" pitchFamily="34" charset="0"/>
              </a:rPr>
              <a:t>Gambar 4.8 Azimut AB dan Kebalikannya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b="1" dirty="0" smtClean="0">
                <a:latin typeface="Tw Cen MT" pitchFamily="34" charset="0"/>
              </a:rPr>
              <a:t>SUDUT</a:t>
            </a:r>
            <a:endParaRPr lang="id-ID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2800" dirty="0" smtClean="0">
                <a:latin typeface="Tw Cen MT" pitchFamily="34" charset="0"/>
              </a:rPr>
              <a:t>Penghitungan sudut horisontal dapat dihitung dengan dua cara;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w Cen MT" pitchFamily="34" charset="0"/>
              </a:rPr>
              <a:t>Dari selisih dua bacaan horisontal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w Cen MT" pitchFamily="34" charset="0"/>
              </a:rPr>
              <a:t>Dari selisih dua azimut.</a:t>
            </a:r>
          </a:p>
          <a:p>
            <a:pPr marL="514350" indent="-514350">
              <a:buNone/>
            </a:pPr>
            <a:endParaRPr lang="id-ID" sz="28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Bacaan horisontal didapatkan dari pengukuran teodolit, bisa menghasilkan bacaan horisontal yang sekaligus sebagai azimut dua titik. </a:t>
            </a:r>
          </a:p>
          <a:p>
            <a:pPr marL="514350" indent="-514350">
              <a:buNone/>
            </a:pPr>
            <a:endParaRPr lang="id-ID" sz="28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Pada teoodolit tertentu, misalkan T0, bacaan horisontal sekaligus sebagai azimut magnetis suatu garis. </a:t>
            </a:r>
          </a:p>
          <a:p>
            <a:pPr marL="514350" indent="-514350">
              <a:buNone/>
            </a:pPr>
            <a:endParaRPr lang="id-ID" sz="28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Selain itu asimut bisa didapatkan dari pengukuran dengan kompas atau dari hasil hitungan dua titik yang telah diketahui koordinatnya. </a:t>
            </a: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d-ID" sz="2000" dirty="0" smtClean="0">
                <a:latin typeface="Tw Cen MT" pitchFamily="34" charset="0"/>
              </a:rPr>
              <a:t>Jika Bacaan horisontal atau azimut OA dan OB diketahui, sudut kanan AOB dapat dengan mudah dihitung. </a:t>
            </a:r>
          </a:p>
          <a:p>
            <a:r>
              <a:rPr lang="en-US" sz="2000" dirty="0" err="1" smtClean="0">
                <a:latin typeface="Tw Cen MT" pitchFamily="34" charset="0"/>
              </a:rPr>
              <a:t>sudut</a:t>
            </a:r>
            <a:r>
              <a:rPr lang="en-US" sz="2000" dirty="0" smtClean="0">
                <a:latin typeface="Tw Cen MT" pitchFamily="34" charset="0"/>
              </a:rPr>
              <a:t> AOB = a</a:t>
            </a:r>
            <a:r>
              <a:rPr lang="id-ID" sz="2000" dirty="0" smtClean="0">
                <a:latin typeface="Tw Cen MT" pitchFamily="34" charset="0"/>
              </a:rPr>
              <a:t>z</a:t>
            </a:r>
            <a:r>
              <a:rPr lang="en-US" sz="2000" dirty="0" err="1" smtClean="0">
                <a:latin typeface="Tw Cen MT" pitchFamily="34" charset="0"/>
              </a:rPr>
              <a:t>imut</a:t>
            </a:r>
            <a:r>
              <a:rPr lang="en-US" sz="2000" dirty="0" smtClean="0">
                <a:latin typeface="Tw Cen MT" pitchFamily="34" charset="0"/>
              </a:rPr>
              <a:t> OB - a</a:t>
            </a:r>
            <a:r>
              <a:rPr lang="id-ID" sz="2000" dirty="0" smtClean="0">
                <a:latin typeface="Tw Cen MT" pitchFamily="34" charset="0"/>
              </a:rPr>
              <a:t>z</a:t>
            </a:r>
            <a:r>
              <a:rPr lang="en-US" sz="2000" dirty="0" err="1" smtClean="0">
                <a:latin typeface="Tw Cen MT" pitchFamily="34" charset="0"/>
              </a:rPr>
              <a:t>imut</a:t>
            </a:r>
            <a:r>
              <a:rPr lang="en-US" sz="2000" dirty="0" smtClean="0">
                <a:latin typeface="Tw Cen MT" pitchFamily="34" charset="0"/>
              </a:rPr>
              <a:t> OA</a:t>
            </a:r>
            <a:r>
              <a:rPr lang="id-ID" sz="2000" dirty="0" smtClean="0">
                <a:latin typeface="Tw Cen MT" pitchFamily="34" charset="0"/>
              </a:rPr>
              <a:t>, atau</a:t>
            </a:r>
          </a:p>
          <a:p>
            <a:r>
              <a:rPr lang="en-US" sz="2000" dirty="0" err="1" smtClean="0">
                <a:latin typeface="Tw Cen MT" pitchFamily="34" charset="0"/>
              </a:rPr>
              <a:t>sudut</a:t>
            </a:r>
            <a:r>
              <a:rPr lang="en-US" sz="2000" dirty="0" smtClean="0">
                <a:latin typeface="Tw Cen MT" pitchFamily="34" charset="0"/>
              </a:rPr>
              <a:t> AOB = </a:t>
            </a:r>
            <a:r>
              <a:rPr lang="en-US" sz="2000" dirty="0" err="1" smtClean="0">
                <a:latin typeface="Tw Cen MT" pitchFamily="34" charset="0"/>
              </a:rPr>
              <a:t>bacaan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horisontal</a:t>
            </a:r>
            <a:r>
              <a:rPr lang="en-US" sz="2000" dirty="0" smtClean="0">
                <a:latin typeface="Tw Cen MT" pitchFamily="34" charset="0"/>
              </a:rPr>
              <a:t> OB - </a:t>
            </a:r>
            <a:r>
              <a:rPr lang="en-US" sz="2000" dirty="0" err="1" smtClean="0">
                <a:latin typeface="Tw Cen MT" pitchFamily="34" charset="0"/>
              </a:rPr>
              <a:t>bacaan</a:t>
            </a:r>
            <a:r>
              <a:rPr lang="en-US" sz="2000" dirty="0" smtClean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horisontal</a:t>
            </a:r>
            <a:r>
              <a:rPr lang="en-US" sz="2000" dirty="0" smtClean="0">
                <a:latin typeface="Tw Cen MT" pitchFamily="34" charset="0"/>
              </a:rPr>
              <a:t> OA </a:t>
            </a:r>
          </a:p>
          <a:p>
            <a:r>
              <a:rPr lang="sv-SE" sz="2000" dirty="0" smtClean="0">
                <a:latin typeface="Tw Cen MT" pitchFamily="34" charset="0"/>
              </a:rPr>
              <a:t>Jika hasil hitungan negatif, hitungan ditambahkan 360⁰</a:t>
            </a:r>
            <a:endParaRPr lang="id-ID" sz="2000" dirty="0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68" y="607220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w Cen MT" pitchFamily="34" charset="0"/>
              </a:rPr>
              <a:t>Gambar 4.9 Sudut</a:t>
            </a:r>
            <a:endParaRPr lang="id-ID" dirty="0">
              <a:latin typeface="Tw Cen MT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500306"/>
            <a:ext cx="451543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Contoh</a:t>
            </a:r>
          </a:p>
          <a:p>
            <a:pPr>
              <a:buNone/>
            </a:pPr>
            <a:endParaRPr lang="id-ID" sz="2400" dirty="0">
              <a:latin typeface="Tw Cen MT" pitchFamily="34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0"/>
            <a:ext cx="668706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Contoh</a:t>
            </a:r>
          </a:p>
          <a:p>
            <a:pPr>
              <a:buNone/>
            </a:pPr>
            <a:endParaRPr lang="id-ID" sz="2400" dirty="0">
              <a:latin typeface="Tw Cen MT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735811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000372"/>
            <a:ext cx="730987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b="1" dirty="0" smtClean="0">
                <a:latin typeface="Tw Cen MT" pitchFamily="34" charset="0"/>
              </a:rPr>
              <a:t>SATUAN SUDUT</a:t>
            </a:r>
            <a:endParaRPr lang="id-ID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Satuan sudut yang sering digunakan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457200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357430"/>
            <a:ext cx="614338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b="1" dirty="0" smtClean="0">
                <a:latin typeface="Tw Cen MT" pitchFamily="34" charset="0"/>
              </a:rPr>
              <a:t>KOORDINAT</a:t>
            </a:r>
            <a:endParaRPr lang="id-ID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2257427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Pada sumbu kartesian dua dimensi, setiap titik secara unik didefinisikan posisinya dengan koordinat berupa absis (X) dan ordinat (Y).</a:t>
            </a:r>
            <a:endParaRPr lang="id-ID" dirty="0">
              <a:latin typeface="Tw Cen MT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3714752"/>
            <a:ext cx="8229600" cy="25717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Koordinat suatu titik dapat dihitung jika diketahui asimut dan jaraknya dari titik referensi. </a:t>
            </a:r>
          </a:p>
          <a:p>
            <a:pPr marL="342900" lvl="0" indent="-342900">
              <a:spcBef>
                <a:spcPct val="20000"/>
              </a:spcBef>
            </a:pPr>
            <a:r>
              <a:rPr lang="id-ID" sz="2800" dirty="0" smtClean="0">
                <a:latin typeface="Tw Cen MT" pitchFamily="34" charset="0"/>
              </a:rPr>
              <a:t>	Asimutnya diketahui dengan pengukuran sudut, sementara jaraknya diukur secara langsung di lapangan. 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	</a:t>
            </a:r>
          </a:p>
          <a:p>
            <a:pPr marL="342900" lvl="0" indent="-342900">
              <a:spcBef>
                <a:spcPct val="20000"/>
              </a:spcBef>
            </a:pPr>
            <a:r>
              <a:rPr lang="id-ID" sz="2400" dirty="0" smtClean="0">
                <a:latin typeface="Tw Cen MT" pitchFamily="34" charset="0"/>
              </a:rPr>
              <a:t>	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Jika titik A diketahui koordinatnya. Titik B diukur asimut dan jaraknya dari titik A, maka koordinat titik B dapat dihitung,</a:t>
            </a:r>
          </a:p>
          <a:p>
            <a:pPr>
              <a:buNone/>
            </a:pPr>
            <a:endParaRPr lang="id-ID" sz="2400" dirty="0">
              <a:latin typeface="Tw Cen MT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928802"/>
            <a:ext cx="4577299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5214949"/>
            <a:ext cx="2428892" cy="132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571472" y="471488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Keterangan: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221457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latin typeface="Tw Cen MT" pitchFamily="34" charset="0"/>
              </a:rPr>
              <a:t>Perlu dipahami sejak awal, pengukuran yang dilakukan berada pada bidang topografi sedangkan hasil-hasil ploting atau penggambaran disajikan pada bidang datar. </a:t>
            </a:r>
            <a:endParaRPr lang="id-ID" dirty="0">
              <a:latin typeface="Tw Cen MT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3000372"/>
            <a:ext cx="8229600" cy="22145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id-ID" sz="3200" dirty="0" smtClean="0">
                <a:latin typeface="Tw Cen MT" pitchFamily="34" charset="0"/>
              </a:rPr>
              <a:t>Pada</a:t>
            </a:r>
            <a:r>
              <a:rPr lang="id-ID" sz="3200" dirty="0" smtClean="0">
                <a:latin typeface="Tw Cen MT" pitchFamily="34" charset="0"/>
              </a:rPr>
              <a:t> </a:t>
            </a:r>
            <a:r>
              <a:rPr lang="id-ID" sz="3200" dirty="0" smtClean="0">
                <a:latin typeface="Tw Cen MT" pitchFamily="34" charset="0"/>
              </a:rPr>
              <a:t>pengukuran yang teliti misalnya  pengukuran geodetik, hasil ukuran tidak dapat langsung  dihitung dengan menggunakan aturan-aturan </a:t>
            </a:r>
            <a:r>
              <a:rPr lang="id-ID" sz="3200" dirty="0" smtClean="0">
                <a:latin typeface="Tw Cen MT" pitchFamily="34" charset="0"/>
              </a:rPr>
              <a:t>trigonometris </a:t>
            </a:r>
            <a:r>
              <a:rPr lang="id-ID" sz="3200" dirty="0" smtClean="0">
                <a:latin typeface="Tw Cen MT" pitchFamily="34" charset="0"/>
              </a:rPr>
              <a:t>tetapi harus terlebih dahulu menghitung kelengkungan ellipsoida bumi. 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Contoh</a:t>
            </a:r>
          </a:p>
          <a:p>
            <a:pPr>
              <a:buNone/>
            </a:pPr>
            <a:endParaRPr lang="id-ID" sz="2400" dirty="0">
              <a:latin typeface="Tw Cen MT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71546"/>
            <a:ext cx="60769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3" y="4214818"/>
            <a:ext cx="754861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id-ID" dirty="0" smtClean="0">
              <a:latin typeface="Tw Cen MT" pitchFamily="34" charset="0"/>
            </a:endParaRPr>
          </a:p>
          <a:p>
            <a:pPr algn="ctr">
              <a:buNone/>
            </a:pPr>
            <a:endParaRPr lang="id-ID" dirty="0" smtClean="0">
              <a:latin typeface="Tw Cen MT" pitchFamily="34" charset="0"/>
            </a:endParaRPr>
          </a:p>
          <a:p>
            <a:pPr algn="ctr">
              <a:buNone/>
            </a:pPr>
            <a:endParaRPr lang="id-ID" dirty="0" smtClean="0">
              <a:latin typeface="Tw Cen MT" pitchFamily="34" charset="0"/>
            </a:endParaRPr>
          </a:p>
          <a:p>
            <a:pPr algn="ctr">
              <a:buNone/>
            </a:pPr>
            <a:endParaRPr lang="id-ID" dirty="0" smtClean="0">
              <a:latin typeface="Tw Cen MT" pitchFamily="34" charset="0"/>
            </a:endParaRPr>
          </a:p>
          <a:p>
            <a:pPr algn="ctr">
              <a:buNone/>
            </a:pPr>
            <a:r>
              <a:rPr lang="id-ID" sz="4800" b="1" dirty="0" smtClean="0">
                <a:latin typeface="Tw Cen MT" pitchFamily="34" charset="0"/>
              </a:rPr>
              <a:t>TERIMA KASIH</a:t>
            </a:r>
          </a:p>
          <a:p>
            <a:pPr>
              <a:buNone/>
            </a:pPr>
            <a:endParaRPr lang="id-ID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26432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latin typeface="Tw Cen MT" pitchFamily="34" charset="0"/>
              </a:rPr>
              <a:t>Pada</a:t>
            </a:r>
            <a:r>
              <a:rPr lang="id-ID" dirty="0" smtClean="0">
                <a:latin typeface="Tw Cen MT" pitchFamily="34" charset="0"/>
              </a:rPr>
              <a:t> </a:t>
            </a:r>
            <a:r>
              <a:rPr lang="id-ID" dirty="0" smtClean="0">
                <a:latin typeface="Tw Cen MT" pitchFamily="34" charset="0"/>
              </a:rPr>
              <a:t>survei pengukuran yang tidak begitu luas (survei planimetris), kelengkungan bumi diabaikan atau bumi dianggap bidang datar sehingga dapat digunakan perhitungan trigonometris sederhana. 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b="1" dirty="0" smtClean="0">
                <a:latin typeface="Tw Cen MT" pitchFamily="34" charset="0"/>
              </a:rPr>
              <a:t>JARAK</a:t>
            </a:r>
            <a:endParaRPr lang="id-ID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Pengukuran </a:t>
            </a:r>
            <a:r>
              <a:rPr lang="id-ID" dirty="0" smtClean="0">
                <a:latin typeface="Tw Cen MT" pitchFamily="34" charset="0"/>
              </a:rPr>
              <a:t>antar dua </a:t>
            </a:r>
            <a:r>
              <a:rPr lang="id-ID" dirty="0" smtClean="0">
                <a:latin typeface="Tw Cen MT" pitchFamily="34" charset="0"/>
              </a:rPr>
              <a:t>titik menghasilkan jarak, baik </a:t>
            </a:r>
            <a:r>
              <a:rPr lang="id-ID" dirty="0" smtClean="0">
                <a:latin typeface="Tw Cen MT" pitchFamily="34" charset="0"/>
              </a:rPr>
              <a:t>pengukuran dilakukan secara </a:t>
            </a:r>
            <a:r>
              <a:rPr lang="id-ID" dirty="0" smtClean="0">
                <a:latin typeface="Tw Cen MT" pitchFamily="34" charset="0"/>
              </a:rPr>
              <a:t>langsung maupun tidak langsung.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w Cen MT" pitchFamily="34" charset="0"/>
              </a:rPr>
              <a:t>Jarak langsung diperoleh dengan pengukuran tarikan meteran antar satu titik dengan titik lainnya.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w Cen MT" pitchFamily="34" charset="0"/>
              </a:rPr>
              <a:t>Jarak tidak langsung diperoleh dengan penghitungan hasil-hail ukuran besaran di </a:t>
            </a:r>
            <a:r>
              <a:rPr lang="id-ID" dirty="0" smtClean="0">
                <a:latin typeface="Tw Cen MT" pitchFamily="34" charset="0"/>
              </a:rPr>
              <a:t>lapangan</a:t>
            </a:r>
            <a:r>
              <a:rPr lang="id-ID" dirty="0" smtClean="0">
                <a:latin typeface="Tw Cen MT" pitchFamily="34" charset="0"/>
              </a:rPr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643998" cy="607223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2800" dirty="0" smtClean="0">
                <a:latin typeface="Tw Cen MT" pitchFamily="34" charset="0"/>
              </a:rPr>
              <a:t>Jarak antar dua titik merupakan garis hubung terdekat antar dua titik.</a:t>
            </a: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5208359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071670" y="400050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w Cen MT" pitchFamily="34" charset="0"/>
              </a:rPr>
              <a:t>Gambar 4.1 Jarak dua titik</a:t>
            </a:r>
            <a:endParaRPr lang="id-ID" dirty="0">
              <a:latin typeface="Tw Cen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2198" y="1714488"/>
            <a:ext cx="26432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w Cen MT" pitchFamily="34" charset="0"/>
              </a:rPr>
              <a:t>Secara sederhana, pada bidang datar jarak antar dua titik A yang memiliki koordinat (XA ; YA ) dan B yang memiliki koordinat (XB ; YB ) adalah jarak (D) dihitung dari dua titik yang telah diketahui koordinatnya </a:t>
            </a:r>
          </a:p>
          <a:p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429132"/>
            <a:ext cx="3486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215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2800" dirty="0" smtClean="0">
                <a:latin typeface="Tw Cen MT" pitchFamily="34" charset="0"/>
              </a:rPr>
              <a:t>Jarak antar dua titik yang bukan merupakan garis hubung terdekat antar dua titik bukan jarak antar kedua titik</a:t>
            </a:r>
            <a:r>
              <a:rPr lang="id-ID" dirty="0" smtClean="0"/>
              <a:t>.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357430"/>
            <a:ext cx="548618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71604" y="448842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Tw Cen MT" pitchFamily="34" charset="0"/>
              </a:rPr>
              <a:t>Gambar 4.2 Jarak lengkung bukan jarak dari dua titik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Contoh:</a:t>
            </a:r>
          </a:p>
          <a:p>
            <a:pPr>
              <a:buNone/>
            </a:pPr>
            <a:r>
              <a:rPr lang="id-ID" dirty="0" smtClean="0"/>
              <a:t>1.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2. 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928670"/>
            <a:ext cx="541686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714752"/>
            <a:ext cx="5429288" cy="25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371477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3. 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575982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530</Words>
  <Application>Microsoft Office PowerPoint</Application>
  <PresentationFormat>On-screen Show (4:3)</PresentationFormat>
  <Paragraphs>209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PERHITUNGAN PLANIMETRIS (JARAK, AZIMUT, SUDUT, SATUAN SUDUT DAN KOORDINAT)</vt:lpstr>
      <vt:lpstr>Slide 2</vt:lpstr>
      <vt:lpstr>Slide 3</vt:lpstr>
      <vt:lpstr>Slide 4</vt:lpstr>
      <vt:lpstr>JARAK</vt:lpstr>
      <vt:lpstr>Slide 6</vt:lpstr>
      <vt:lpstr>Slide 7</vt:lpstr>
      <vt:lpstr>Slide 8</vt:lpstr>
      <vt:lpstr>Slide 9</vt:lpstr>
      <vt:lpstr>AZIMUT</vt:lpstr>
      <vt:lpstr>Slide 11</vt:lpstr>
      <vt:lpstr>Slide 12</vt:lpstr>
      <vt:lpstr>SUDUT ARAH DAN KUADRAN</vt:lpstr>
      <vt:lpstr>PERBEDAAN KUADRAN IUT DAN IUS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SUDUT</vt:lpstr>
      <vt:lpstr>Slide 24</vt:lpstr>
      <vt:lpstr>Slide 25</vt:lpstr>
      <vt:lpstr>Slide 26</vt:lpstr>
      <vt:lpstr>SATUAN SUDUT</vt:lpstr>
      <vt:lpstr>KOORDINAT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PERHITUNGAN PLANIMETRIS (JARAK, AZIMUT, SUDUT, SATUAN SUDUT DAN KOORDINAT)</dc:title>
  <dc:creator>IDHAR_KU</dc:creator>
  <cp:lastModifiedBy>IDHAR_KU</cp:lastModifiedBy>
  <cp:revision>90</cp:revision>
  <dcterms:created xsi:type="dcterms:W3CDTF">2018-09-20T09:43:50Z</dcterms:created>
  <dcterms:modified xsi:type="dcterms:W3CDTF">2018-09-28T03:00:49Z</dcterms:modified>
</cp:coreProperties>
</file>