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6" r:id="rId11"/>
    <p:sldId id="265" r:id="rId12"/>
    <p:sldId id="283" r:id="rId13"/>
    <p:sldId id="267" r:id="rId14"/>
    <p:sldId id="268" r:id="rId15"/>
    <p:sldId id="270" r:id="rId16"/>
    <p:sldId id="271" r:id="rId17"/>
    <p:sldId id="284" r:id="rId18"/>
    <p:sldId id="285" r:id="rId19"/>
    <p:sldId id="286" r:id="rId20"/>
    <p:sldId id="287" r:id="rId21"/>
    <p:sldId id="274" r:id="rId22"/>
    <p:sldId id="275" r:id="rId23"/>
    <p:sldId id="276" r:id="rId24"/>
    <p:sldId id="277" r:id="rId25"/>
    <p:sldId id="279" r:id="rId26"/>
    <p:sldId id="280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31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02B7B-1434-4F40-A779-2DEFB9C991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1F688-E79B-4354-8F13-85D01C512F95}">
      <dgm:prSet phldrT="[Text]" custT="1"/>
      <dgm:spPr/>
      <dgm:t>
        <a:bodyPr/>
        <a:lstStyle/>
        <a:p>
          <a:pPr algn="ctr"/>
          <a:r>
            <a:rPr lang="en-US" sz="5400" b="1" dirty="0" smtClean="0">
              <a:solidFill>
                <a:srgbClr val="FFC000"/>
              </a:solidFill>
              <a:latin typeface="Tw Cen MT" pitchFamily="34" charset="0"/>
            </a:rPr>
            <a:t>PENGUKURAN JARAK LANGSUNG</a:t>
          </a:r>
          <a:r>
            <a:rPr lang="id-ID" sz="5400" b="1" dirty="0" smtClean="0">
              <a:solidFill>
                <a:srgbClr val="FFC000"/>
              </a:solidFill>
              <a:latin typeface="Tw Cen MT" pitchFamily="34" charset="0"/>
            </a:rPr>
            <a:t> DAN TACIMETRI</a:t>
          </a:r>
          <a:endParaRPr lang="en-US" sz="5400" b="1" dirty="0" smtClean="0">
            <a:solidFill>
              <a:srgbClr val="FFC000"/>
            </a:solidFill>
            <a:latin typeface="Tw Cen MT" pitchFamily="34" charset="0"/>
          </a:endParaRPr>
        </a:p>
        <a:p>
          <a:pPr algn="l"/>
          <a:endParaRPr lang="en-US" sz="2000" dirty="0"/>
        </a:p>
      </dgm:t>
    </dgm:pt>
    <dgm:pt modelId="{7BA01932-96D5-477E-A0B4-5DC0BFD8BD75}" type="parTrans" cxnId="{8E8278E9-B591-44DD-B851-49CE442797B2}">
      <dgm:prSet/>
      <dgm:spPr/>
      <dgm:t>
        <a:bodyPr/>
        <a:lstStyle/>
        <a:p>
          <a:endParaRPr lang="en-US"/>
        </a:p>
      </dgm:t>
    </dgm:pt>
    <dgm:pt modelId="{EAB7398B-8E0F-4112-A256-C4C1FD348935}" type="sibTrans" cxnId="{8E8278E9-B591-44DD-B851-49CE442797B2}">
      <dgm:prSet/>
      <dgm:spPr/>
      <dgm:t>
        <a:bodyPr/>
        <a:lstStyle/>
        <a:p>
          <a:endParaRPr lang="en-US"/>
        </a:p>
      </dgm:t>
    </dgm:pt>
    <dgm:pt modelId="{A7D07826-E0D8-4DEC-B5E1-C91FDD43D4B1}">
      <dgm:prSet phldrT="[Text]"/>
      <dgm:spPr/>
      <dgm:t>
        <a:bodyPr/>
        <a:lstStyle/>
        <a:p>
          <a:endParaRPr lang="en-US" dirty="0"/>
        </a:p>
      </dgm:t>
    </dgm:pt>
    <dgm:pt modelId="{6D2B1FE4-3EB0-4975-B1DE-074521C4FD72}" type="parTrans" cxnId="{68C55F0F-72DA-4913-8EDD-D8A09E3A57FF}">
      <dgm:prSet/>
      <dgm:spPr/>
      <dgm:t>
        <a:bodyPr/>
        <a:lstStyle/>
        <a:p>
          <a:endParaRPr lang="en-US"/>
        </a:p>
      </dgm:t>
    </dgm:pt>
    <dgm:pt modelId="{2EC7F605-2884-4A8E-A3C3-E3123DD2AE28}" type="sibTrans" cxnId="{68C55F0F-72DA-4913-8EDD-D8A09E3A57FF}">
      <dgm:prSet/>
      <dgm:spPr/>
      <dgm:t>
        <a:bodyPr/>
        <a:lstStyle/>
        <a:p>
          <a:endParaRPr lang="en-US"/>
        </a:p>
      </dgm:t>
    </dgm:pt>
    <dgm:pt modelId="{1F42EEC3-60B7-48D1-BCD8-AE5EBBD97DDA}">
      <dgm:prSet phldrT="[Text]" custT="1"/>
      <dgm:spPr/>
      <dgm:t>
        <a:bodyPr/>
        <a:lstStyle/>
        <a:p>
          <a:pPr algn="ctr"/>
          <a:r>
            <a:rPr lang="en-US" sz="3200" b="1" dirty="0" err="1" smtClean="0">
              <a:latin typeface="Berlin Sans FB Demi" pitchFamily="34" charset="0"/>
            </a:rPr>
            <a:t>Wa</a:t>
          </a:r>
          <a:r>
            <a:rPr lang="en-US" sz="3200" b="1" dirty="0" smtClean="0">
              <a:latin typeface="Berlin Sans FB Demi" pitchFamily="34" charset="0"/>
            </a:rPr>
            <a:t> Ode </a:t>
          </a:r>
          <a:r>
            <a:rPr lang="en-US" sz="3200" b="1" dirty="0" err="1" smtClean="0">
              <a:latin typeface="Berlin Sans FB Demi" pitchFamily="34" charset="0"/>
            </a:rPr>
            <a:t>Nurhaidar</a:t>
          </a:r>
          <a:r>
            <a:rPr lang="en-US" sz="3200" b="1" dirty="0" smtClean="0">
              <a:latin typeface="Berlin Sans FB Demi" pitchFamily="34" charset="0"/>
            </a:rPr>
            <a:t>, ST., </a:t>
          </a:r>
          <a:r>
            <a:rPr lang="en-US" sz="3200" b="1" dirty="0" err="1" smtClean="0">
              <a:latin typeface="Berlin Sans FB Demi" pitchFamily="34" charset="0"/>
            </a:rPr>
            <a:t>M.Sc</a:t>
          </a:r>
          <a:endParaRPr lang="en-US" sz="3200" b="1" dirty="0">
            <a:latin typeface="Berlin Sans FB Demi" pitchFamily="34" charset="0"/>
          </a:endParaRPr>
        </a:p>
      </dgm:t>
    </dgm:pt>
    <dgm:pt modelId="{DAAFBB23-5839-4F14-9B24-C61FE942365A}" type="parTrans" cxnId="{8F11F30E-FBC9-438C-AE78-9C4C9D04B0BF}">
      <dgm:prSet/>
      <dgm:spPr/>
      <dgm:t>
        <a:bodyPr/>
        <a:lstStyle/>
        <a:p>
          <a:endParaRPr lang="en-US"/>
        </a:p>
      </dgm:t>
    </dgm:pt>
    <dgm:pt modelId="{DEF7F8E3-2F34-46AE-933D-67FDC8B3BFD2}" type="sibTrans" cxnId="{8F11F30E-FBC9-438C-AE78-9C4C9D04B0BF}">
      <dgm:prSet/>
      <dgm:spPr/>
      <dgm:t>
        <a:bodyPr/>
        <a:lstStyle/>
        <a:p>
          <a:endParaRPr lang="en-US"/>
        </a:p>
      </dgm:t>
    </dgm:pt>
    <dgm:pt modelId="{4386F705-ED65-4B4A-98BF-6C735F0FD990}" type="pres">
      <dgm:prSet presAssocID="{51802B7B-1434-4F40-A779-2DEFB9C991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2D95C-936E-4716-8742-16ACDC966F18}" type="pres">
      <dgm:prSet presAssocID="{7F71F688-E79B-4354-8F13-85D01C512F95}" presName="parentText" presStyleLbl="node1" presStyleIdx="0" presStyleCnt="2" custScaleY="122433" custLinFactNeighborX="-65217" custLinFactNeighborY="-319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62A22-1158-4611-A1E3-BF5A84425730}" type="pres">
      <dgm:prSet presAssocID="{7F71F688-E79B-4354-8F13-85D01C512F9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F8A27-E90A-4EBB-8612-D00FD39AF384}" type="pres">
      <dgm:prSet presAssocID="{1F42EEC3-60B7-48D1-BCD8-AE5EBBD97DDA}" presName="parentText" presStyleLbl="node1" presStyleIdx="1" presStyleCnt="2" custScaleX="100000" custScaleY="1102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10306E-41F3-4520-9031-C0D062EB1721}" type="presOf" srcId="{51802B7B-1434-4F40-A779-2DEFB9C991BA}" destId="{4386F705-ED65-4B4A-98BF-6C735F0FD990}" srcOrd="0" destOrd="0" presId="urn:microsoft.com/office/officeart/2005/8/layout/vList2"/>
    <dgm:cxn modelId="{68C55F0F-72DA-4913-8EDD-D8A09E3A57FF}" srcId="{7F71F688-E79B-4354-8F13-85D01C512F95}" destId="{A7D07826-E0D8-4DEC-B5E1-C91FDD43D4B1}" srcOrd="0" destOrd="0" parTransId="{6D2B1FE4-3EB0-4975-B1DE-074521C4FD72}" sibTransId="{2EC7F605-2884-4A8E-A3C3-E3123DD2AE28}"/>
    <dgm:cxn modelId="{EB56C5BA-E712-48E6-B0FE-8F479FB4067A}" type="presOf" srcId="{A7D07826-E0D8-4DEC-B5E1-C91FDD43D4B1}" destId="{AFD62A22-1158-4611-A1E3-BF5A84425730}" srcOrd="0" destOrd="0" presId="urn:microsoft.com/office/officeart/2005/8/layout/vList2"/>
    <dgm:cxn modelId="{8E8278E9-B591-44DD-B851-49CE442797B2}" srcId="{51802B7B-1434-4F40-A779-2DEFB9C991BA}" destId="{7F71F688-E79B-4354-8F13-85D01C512F95}" srcOrd="0" destOrd="0" parTransId="{7BA01932-96D5-477E-A0B4-5DC0BFD8BD75}" sibTransId="{EAB7398B-8E0F-4112-A256-C4C1FD348935}"/>
    <dgm:cxn modelId="{B3883B3F-70A2-49BD-BC46-29ED1C877C4C}" type="presOf" srcId="{1F42EEC3-60B7-48D1-BCD8-AE5EBBD97DDA}" destId="{F6DF8A27-E90A-4EBB-8612-D00FD39AF384}" srcOrd="0" destOrd="0" presId="urn:microsoft.com/office/officeart/2005/8/layout/vList2"/>
    <dgm:cxn modelId="{06E55AEF-8EB0-46F0-9213-CA514F7B3E12}" type="presOf" srcId="{7F71F688-E79B-4354-8F13-85D01C512F95}" destId="{3A92D95C-936E-4716-8742-16ACDC966F18}" srcOrd="0" destOrd="0" presId="urn:microsoft.com/office/officeart/2005/8/layout/vList2"/>
    <dgm:cxn modelId="{8F11F30E-FBC9-438C-AE78-9C4C9D04B0BF}" srcId="{51802B7B-1434-4F40-A779-2DEFB9C991BA}" destId="{1F42EEC3-60B7-48D1-BCD8-AE5EBBD97DDA}" srcOrd="1" destOrd="0" parTransId="{DAAFBB23-5839-4F14-9B24-C61FE942365A}" sibTransId="{DEF7F8E3-2F34-46AE-933D-67FDC8B3BFD2}"/>
    <dgm:cxn modelId="{A0DEF934-D036-4A8F-A46D-D02A44DC923F}" type="presParOf" srcId="{4386F705-ED65-4B4A-98BF-6C735F0FD990}" destId="{3A92D95C-936E-4716-8742-16ACDC966F18}" srcOrd="0" destOrd="0" presId="urn:microsoft.com/office/officeart/2005/8/layout/vList2"/>
    <dgm:cxn modelId="{225F1EC7-A0CB-4AF2-A2E3-828ED711F9B7}" type="presParOf" srcId="{4386F705-ED65-4B4A-98BF-6C735F0FD990}" destId="{AFD62A22-1158-4611-A1E3-BF5A84425730}" srcOrd="1" destOrd="0" presId="urn:microsoft.com/office/officeart/2005/8/layout/vList2"/>
    <dgm:cxn modelId="{398A2938-5457-4748-A6B5-BA182323B6F1}" type="presParOf" srcId="{4386F705-ED65-4B4A-98BF-6C735F0FD990}" destId="{F6DF8A27-E90A-4EBB-8612-D00FD39AF384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F365-8696-4254-ADD7-B23369958393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DBBD-7417-45F4-B0CE-B2DBF3CDC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381000"/>
          <a:ext cx="8305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endParaRPr lang="en-US" sz="3200" b="1" i="1" dirty="0" smtClean="0"/>
          </a:p>
          <a:p>
            <a:pPr marL="514350" indent="-514350"/>
            <a:r>
              <a:rPr lang="en-US" sz="3200" dirty="0" smtClean="0"/>
              <a:t>	</a:t>
            </a:r>
          </a:p>
          <a:p>
            <a:pPr marL="971550" lvl="1" indent="-514350"/>
            <a:r>
              <a:rPr lang="en-US" sz="3200" b="1" i="1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95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Abney level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449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Klinometer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0" name="Picture 9" descr="Hasil gamba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3722053" cy="192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asil gamba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981200"/>
            <a:ext cx="419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acam Pita Ukur2.jpg"/>
          <p:cNvPicPr/>
          <p:nvPr/>
        </p:nvPicPr>
        <p:blipFill>
          <a:blip r:embed="rId4"/>
          <a:srcRect t="65517" r="59079" b="9119"/>
          <a:stretch>
            <a:fillRect/>
          </a:stretch>
        </p:blipFill>
        <p:spPr bwMode="auto">
          <a:xfrm>
            <a:off x="762000" y="2819400"/>
            <a:ext cx="3352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endParaRPr lang="en-US" sz="3200" b="1" i="1" dirty="0" smtClean="0"/>
          </a:p>
          <a:p>
            <a:pPr marL="514350" indent="-514350"/>
            <a:r>
              <a:rPr lang="en-US" sz="3200" dirty="0" smtClean="0"/>
              <a:t>	</a:t>
            </a:r>
          </a:p>
          <a:p>
            <a:pPr marL="971550" lvl="1" indent="-514350"/>
            <a:r>
              <a:rPr lang="en-US" sz="3200" b="1" i="1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667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1. </a:t>
            </a:r>
            <a:r>
              <a:rPr lang="en-US" b="1" i="1" dirty="0" err="1" smtClean="0">
                <a:solidFill>
                  <a:schemeClr val="bg1"/>
                </a:solidFill>
              </a:rPr>
              <a:t>Pegas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pengukur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ketegangan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7" name="Picture 16" descr="Macam Pita Ukur2.jpg"/>
          <p:cNvPicPr/>
          <p:nvPr/>
        </p:nvPicPr>
        <p:blipFill>
          <a:blip r:embed="rId2"/>
          <a:srcRect l="10122" r="9699" b="71015"/>
          <a:stretch>
            <a:fillRect/>
          </a:stretch>
        </p:blipFill>
        <p:spPr bwMode="auto">
          <a:xfrm>
            <a:off x="1066800" y="762000"/>
            <a:ext cx="6934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495800" y="2667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2. </a:t>
            </a:r>
            <a:r>
              <a:rPr lang="en-US" b="1" i="1" dirty="0" err="1" smtClean="0">
                <a:solidFill>
                  <a:schemeClr val="bg1"/>
                </a:solidFill>
              </a:rPr>
              <a:t>Klem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eksentrik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9" name="Picture 18" descr="Macam Pita Ukur2.jpg"/>
          <p:cNvPicPr/>
          <p:nvPr/>
        </p:nvPicPr>
        <p:blipFill>
          <a:blip r:embed="rId2"/>
          <a:srcRect t="33266" b="39335"/>
          <a:stretch>
            <a:fillRect/>
          </a:stretch>
        </p:blipFill>
        <p:spPr bwMode="auto">
          <a:xfrm>
            <a:off x="914400" y="3505200"/>
            <a:ext cx="701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240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Rantai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ukur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601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Pegas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ukur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8763000" cy="6400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r>
              <a:rPr lang="en-US" sz="3200" dirty="0" err="1" smtClean="0">
                <a:latin typeface="Tw Cen MT" pitchFamily="34" charset="0"/>
              </a:rPr>
              <a:t>Pelaksanaan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pengukuran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dibagi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menjadi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dua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tahapan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yaitu</a:t>
            </a:r>
            <a:r>
              <a:rPr lang="en-US" sz="3200" dirty="0" smtClean="0">
                <a:latin typeface="Tw Cen MT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w Cen MT" pitchFamily="34" charset="0"/>
              </a:rPr>
              <a:t>Pelurusan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arah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antara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dua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titik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diukur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w Cen MT" pitchFamily="34" charset="0"/>
              </a:rPr>
              <a:t>Pelaksanaan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pengukuran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jarak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tersebut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/>
            <a:endParaRPr lang="id-ID" sz="3200" dirty="0" smtClean="0">
              <a:latin typeface="Tw Cen MT" pitchFamily="34" charset="0"/>
            </a:endParaRPr>
          </a:p>
          <a:p>
            <a:pPr marL="514350" indent="-514350"/>
            <a:r>
              <a:rPr lang="id-ID" sz="3200" dirty="0" smtClean="0">
                <a:latin typeface="Tw Cen MT" pitchFamily="34" charset="0"/>
              </a:rPr>
              <a:t>Pengukuran jarak langsung terbagi menjadi beberapa kondisi medan yaitu: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Pengukuran jarak langsung pada medan yang </a:t>
            </a:r>
            <a:r>
              <a:rPr lang="id-ID" sz="2800" dirty="0" smtClean="0">
                <a:solidFill>
                  <a:schemeClr val="tx1"/>
                </a:solidFill>
                <a:latin typeface="Tw Cen MT" pitchFamily="34" charset="0"/>
              </a:rPr>
              <a:t>datar</a:t>
            </a:r>
          </a:p>
          <a:p>
            <a:pPr marL="514350" indent="-514350">
              <a:buFontTx/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Pengukuran jarak langsung pada medan yang </a:t>
            </a:r>
            <a:r>
              <a:rPr lang="id-ID" sz="2800" dirty="0" smtClean="0">
                <a:solidFill>
                  <a:schemeClr val="tx1"/>
                </a:solidFill>
                <a:latin typeface="Tw Cen MT" pitchFamily="34" charset="0"/>
              </a:rPr>
              <a:t>miring</a:t>
            </a:r>
          </a:p>
          <a:p>
            <a:pPr marL="514350" indent="-514350">
              <a:buFontTx/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Pengukuran jarak yang </a:t>
            </a:r>
            <a:r>
              <a:rPr lang="id-ID" sz="2800" dirty="0" smtClean="0">
                <a:solidFill>
                  <a:schemeClr val="tx1"/>
                </a:solidFill>
                <a:latin typeface="Tw Cen MT" pitchFamily="34" charset="0"/>
              </a:rPr>
              <a:t>terhalang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pPr marL="514350" indent="-514350"/>
            <a:endParaRPr lang="en-US" sz="3200" b="1" i="1" dirty="0" smtClean="0">
              <a:latin typeface="Tw Cen MT" pitchFamily="34" charset="0"/>
            </a:endParaRPr>
          </a:p>
          <a:p>
            <a:pPr marL="514350" indent="-514350"/>
            <a:r>
              <a:rPr lang="en-US" sz="3200" dirty="0" smtClean="0">
                <a:latin typeface="Tw Cen MT" pitchFamily="34" charset="0"/>
              </a:rPr>
              <a:t>	</a:t>
            </a:r>
          </a:p>
          <a:p>
            <a:pPr marL="971550" lvl="1" indent="-514350"/>
            <a:r>
              <a:rPr lang="en-US" sz="3200" b="1" i="1" dirty="0" smtClean="0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295400"/>
            <a:ext cx="8763000" cy="5334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i="1" dirty="0" err="1" smtClean="0">
                <a:latin typeface="Tw Cen MT" pitchFamily="34" charset="0"/>
              </a:rPr>
              <a:t>Pelurusan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dilakukan</a:t>
            </a:r>
            <a:r>
              <a:rPr lang="en-US" sz="2800" dirty="0" smtClean="0">
                <a:latin typeface="Tw Cen MT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Jika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pegukuran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tidak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dilakukan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b="1" i="1" dirty="0" err="1" smtClean="0">
                <a:latin typeface="Tw Cen MT" pitchFamily="34" charset="0"/>
              </a:rPr>
              <a:t>sekali</a:t>
            </a:r>
            <a:r>
              <a:rPr lang="en-US" sz="2800" b="1" i="1" dirty="0" smtClean="0">
                <a:latin typeface="Tw Cen MT" pitchFamily="34" charset="0"/>
              </a:rPr>
              <a:t> </a:t>
            </a:r>
            <a:r>
              <a:rPr lang="en-US" sz="2800" b="1" i="1" dirty="0" err="1" smtClean="0">
                <a:latin typeface="Tw Cen MT" pitchFamily="34" charset="0"/>
              </a:rPr>
              <a:t>membentangkan</a:t>
            </a:r>
            <a:r>
              <a:rPr lang="en-US" sz="2800" b="1" i="1" dirty="0" smtClean="0">
                <a:latin typeface="Tw Cen MT" pitchFamily="34" charset="0"/>
              </a:rPr>
              <a:t> </a:t>
            </a:r>
            <a:r>
              <a:rPr lang="en-US" sz="2800" dirty="0" smtClean="0">
                <a:latin typeface="Tw Cen MT" pitchFamily="34" charset="0"/>
              </a:rPr>
              <a:t>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. </a:t>
            </a:r>
            <a:r>
              <a:rPr lang="en-US" sz="2800" dirty="0" err="1" smtClean="0">
                <a:latin typeface="Tw Cen MT" pitchFamily="34" charset="0"/>
              </a:rPr>
              <a:t>Karena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jarak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melebihi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panjang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.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Permukaan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tanah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b="1" i="1" dirty="0" err="1" smtClean="0">
                <a:latin typeface="Tw Cen MT" pitchFamily="34" charset="0"/>
              </a:rPr>
              <a:t>tidak</a:t>
            </a:r>
            <a:r>
              <a:rPr lang="en-US" sz="2800" b="1" i="1" dirty="0" smtClean="0">
                <a:latin typeface="Tw Cen MT" pitchFamily="34" charset="0"/>
              </a:rPr>
              <a:t> </a:t>
            </a:r>
            <a:r>
              <a:rPr lang="en-US" sz="2800" b="1" i="1" dirty="0" err="1" smtClean="0">
                <a:latin typeface="Tw Cen MT" pitchFamily="34" charset="0"/>
              </a:rPr>
              <a:t>mendatar</a:t>
            </a:r>
            <a:endParaRPr lang="en-US" sz="2800" b="1" i="1" dirty="0" smtClean="0">
              <a:latin typeface="Tw Cen MT" pitchFamily="34" charset="0"/>
            </a:endParaRPr>
          </a:p>
          <a:p>
            <a:pPr marL="514350" indent="-514350"/>
            <a:r>
              <a:rPr lang="en-US" sz="2800" dirty="0" smtClean="0">
                <a:latin typeface="Tw Cen MT" pitchFamily="34" charset="0"/>
              </a:rPr>
              <a:t>	</a:t>
            </a:r>
            <a:r>
              <a:rPr lang="en-US" sz="2800" dirty="0" err="1" smtClean="0">
                <a:latin typeface="Tw Cen MT" pitchFamily="34" charset="0"/>
              </a:rPr>
              <a:t>Sehingga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jarak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tersebut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perlu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dipenggal</a:t>
            </a:r>
            <a:r>
              <a:rPr lang="en-US" sz="2800" dirty="0" smtClean="0">
                <a:latin typeface="Tw Cen MT" pitchFamily="34" charset="0"/>
              </a:rPr>
              <a:t> agar </a:t>
            </a:r>
            <a:r>
              <a:rPr lang="en-US" sz="2800" dirty="0" err="1" smtClean="0">
                <a:latin typeface="Tw Cen MT" pitchFamily="34" charset="0"/>
              </a:rPr>
              <a:t>setiap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penggalan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dilakukan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pengukuran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jarak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 </a:t>
            </a:r>
            <a:r>
              <a:rPr lang="en-US" sz="2800" dirty="0" err="1" smtClean="0">
                <a:latin typeface="Tw Cen MT" pitchFamily="34" charset="0"/>
              </a:rPr>
              <a:t>sekali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membentangkan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ditarik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hingga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mendatar</a:t>
            </a:r>
            <a:r>
              <a:rPr lang="en-US" sz="2800" dirty="0" smtClean="0">
                <a:latin typeface="Tw Cen MT" pitchFamily="34" charset="0"/>
              </a:rPr>
              <a:t>.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8600"/>
            <a:ext cx="693420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4400" b="1" dirty="0" smtClean="0">
                <a:latin typeface="Tw Cen MT" pitchFamily="34" charset="0"/>
              </a:rPr>
              <a:t>Pelurusan</a:t>
            </a:r>
            <a:endParaRPr lang="id-ID" sz="4400" b="1" dirty="0">
              <a:latin typeface="Tw Cen MT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52400"/>
            <a:ext cx="83058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4000" b="1" dirty="0" smtClean="0">
                <a:solidFill>
                  <a:schemeClr val="bg1"/>
                </a:solidFill>
                <a:latin typeface="Tw Cen MT" pitchFamily="34" charset="0"/>
              </a:rPr>
              <a:t>1. Pelurusan</a:t>
            </a:r>
            <a:endParaRPr lang="en-US" sz="40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3200" b="1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  <a:p>
            <a:endParaRPr lang="en-US" sz="2000" b="1" dirty="0" smtClean="0">
              <a:latin typeface="Tw Cen MT" pitchFamily="34" charset="0"/>
            </a:endParaRPr>
          </a:p>
          <a:p>
            <a:r>
              <a:rPr lang="id-ID" sz="2000" b="1" dirty="0" smtClean="0">
                <a:latin typeface="Tw Cen MT" pitchFamily="34" charset="0"/>
              </a:rPr>
              <a:t>Apabila j</a:t>
            </a:r>
            <a:r>
              <a:rPr lang="en-US" sz="2000" b="1" dirty="0" err="1" smtClean="0">
                <a:latin typeface="Tw Cen MT" pitchFamily="34" charset="0"/>
              </a:rPr>
              <a:t>arak</a:t>
            </a:r>
            <a:r>
              <a:rPr lang="en-US" sz="2000" b="1" dirty="0" smtClean="0">
                <a:latin typeface="Tw Cen MT" pitchFamily="34" charset="0"/>
              </a:rPr>
              <a:t> yang </a:t>
            </a:r>
            <a:r>
              <a:rPr lang="en-US" sz="2000" b="1" dirty="0" err="1" smtClean="0">
                <a:latin typeface="Tw Cen MT" pitchFamily="34" charset="0"/>
              </a:rPr>
              <a:t>ukur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titik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B, </a:t>
            </a:r>
            <a:r>
              <a:rPr lang="id-ID" sz="2000" b="1" dirty="0" smtClean="0">
                <a:latin typeface="Tw Cen MT" pitchFamily="34" charset="0"/>
              </a:rPr>
              <a:t> langkah-langkah pelurusan yakni:</a:t>
            </a:r>
          </a:p>
          <a:p>
            <a:pPr marL="457200" indent="-457200">
              <a:buAutoNum type="arabicPeriod"/>
            </a:pPr>
            <a:r>
              <a:rPr lang="en-US" sz="2000" b="1" dirty="0" err="1" smtClean="0">
                <a:latin typeface="Tw Cen MT" pitchFamily="34" charset="0"/>
              </a:rPr>
              <a:t>Pada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titik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B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tancapkan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vertikal</a:t>
            </a:r>
            <a:endParaRPr lang="id-ID" sz="2000" b="1" dirty="0" smtClean="0">
              <a:latin typeface="Tw Cen MT" pitchFamily="34" charset="0"/>
            </a:endParaRPr>
          </a:p>
          <a:p>
            <a:pPr marL="457200" indent="-457200">
              <a:buAutoNum type="arabicPeriod"/>
            </a:pPr>
            <a:r>
              <a:rPr lang="en-US" sz="2000" b="1" dirty="0" err="1" smtClean="0">
                <a:latin typeface="Tw Cen MT" pitchFamily="34" charset="0"/>
              </a:rPr>
              <a:t>Orang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melihat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dari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belakang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sedemikian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sehingga</a:t>
            </a:r>
            <a:r>
              <a:rPr lang="en-US" sz="2000" b="1" dirty="0" smtClean="0">
                <a:latin typeface="Tw Cen MT" pitchFamily="34" charset="0"/>
              </a:rPr>
              <a:t>      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B </a:t>
            </a:r>
            <a:r>
              <a:rPr lang="en-US" sz="2000" b="1" dirty="0" err="1" smtClean="0">
                <a:latin typeface="Tw Cen MT" pitchFamily="34" charset="0"/>
              </a:rPr>
              <a:t>kelihatan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menjadi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satu</a:t>
            </a:r>
            <a:r>
              <a:rPr lang="en-US" sz="2000" b="1" dirty="0" smtClean="0">
                <a:latin typeface="Tw Cen MT" pitchFamily="34" charset="0"/>
              </a:rPr>
              <a:t>.  </a:t>
            </a:r>
            <a:endParaRPr lang="id-ID" sz="2000" b="1" dirty="0" smtClean="0">
              <a:latin typeface="Tw Cen MT" pitchFamily="34" charset="0"/>
            </a:endParaRPr>
          </a:p>
          <a:p>
            <a:pPr marL="457200" indent="-457200">
              <a:buAutoNum type="arabicPeriod"/>
            </a:pPr>
            <a:r>
              <a:rPr lang="en-US" sz="2000" b="1" dirty="0" err="1" smtClean="0">
                <a:latin typeface="Tw Cen MT" pitchFamily="34" charset="0"/>
              </a:rPr>
              <a:t>Orang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II </a:t>
            </a:r>
            <a:r>
              <a:rPr lang="en-US" sz="2000" b="1" dirty="0" err="1" smtClean="0">
                <a:latin typeface="Tw Cen MT" pitchFamily="34" charset="0"/>
              </a:rPr>
              <a:t>membawa</a:t>
            </a:r>
            <a:r>
              <a:rPr lang="id-ID" sz="2000" b="1" dirty="0" smtClean="0">
                <a:latin typeface="Tw Cen MT" pitchFamily="34" charset="0"/>
              </a:rPr>
              <a:t> yalon </a:t>
            </a:r>
            <a:r>
              <a:rPr lang="en-US" sz="2000" b="1" dirty="0" smtClean="0">
                <a:latin typeface="Tw Cen MT" pitchFamily="34" charset="0"/>
              </a:rPr>
              <a:t>J1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dengan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aba-aba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dari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orang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bergeser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ke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kanan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atau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ke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kiri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sedemikian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hingga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oran</a:t>
            </a:r>
            <a:r>
              <a:rPr lang="id-ID" sz="2000" b="1" dirty="0" smtClean="0">
                <a:latin typeface="Tw Cen MT" pitchFamily="34" charset="0"/>
              </a:rPr>
              <a:t>g 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melihat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J1 </a:t>
            </a:r>
            <a:r>
              <a:rPr lang="en-US" sz="2000" b="1" dirty="0" err="1" smtClean="0">
                <a:latin typeface="Tw Cen MT" pitchFamily="34" charset="0"/>
              </a:rPr>
              <a:t>kelihatan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menjadi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satu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dengan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B. </a:t>
            </a:r>
            <a:r>
              <a:rPr lang="en-US" sz="2000" b="1" dirty="0" err="1" smtClean="0">
                <a:latin typeface="Tw Cen MT" pitchFamily="34" charset="0"/>
              </a:rPr>
              <a:t>Keadaan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ini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menunjukkan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bahwa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yalon</a:t>
            </a:r>
            <a:r>
              <a:rPr lang="en-US" sz="2000" b="1" dirty="0" smtClean="0">
                <a:latin typeface="Tw Cen MT" pitchFamily="34" charset="0"/>
              </a:rPr>
              <a:t> J1 </a:t>
            </a:r>
            <a:r>
              <a:rPr lang="en-US" sz="2000" b="1" dirty="0" err="1" smtClean="0">
                <a:latin typeface="Tw Cen MT" pitchFamily="34" charset="0"/>
              </a:rPr>
              <a:t>telah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segaris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dengan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B </a:t>
            </a:r>
            <a:r>
              <a:rPr lang="en-US" sz="2000" b="1" dirty="0" err="1" smtClean="0">
                <a:latin typeface="Tw Cen MT" pitchFamily="34" charset="0"/>
              </a:rPr>
              <a:t>kemudian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baru</a:t>
            </a:r>
            <a:r>
              <a:rPr lang="en-US" sz="2000" b="1" dirty="0" smtClean="0">
                <a:latin typeface="Tw Cen MT" pitchFamily="34" charset="0"/>
              </a:rPr>
              <a:t> J1 </a:t>
            </a:r>
            <a:r>
              <a:rPr lang="en-US" sz="2000" b="1" dirty="0" err="1" smtClean="0">
                <a:latin typeface="Tw Cen MT" pitchFamily="34" charset="0"/>
              </a:rPr>
              <a:t>tersebut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tancapkan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secara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vertikal</a:t>
            </a:r>
            <a:r>
              <a:rPr lang="en-US" sz="2000" b="1" dirty="0" smtClean="0">
                <a:latin typeface="Tw Cen MT" pitchFamily="34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Tw Cen MT" pitchFamily="34" charset="0"/>
              </a:rPr>
              <a:t> Cara yang </a:t>
            </a:r>
            <a:r>
              <a:rPr lang="en-US" sz="2000" b="1" dirty="0" err="1" smtClean="0">
                <a:latin typeface="Tw Cen MT" pitchFamily="34" charset="0"/>
              </a:rPr>
              <a:t>sama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di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lakukan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terhadap</a:t>
            </a:r>
            <a:r>
              <a:rPr lang="en-US" sz="2000" b="1" dirty="0" smtClean="0">
                <a:latin typeface="Tw Cen MT" pitchFamily="34" charset="0"/>
              </a:rPr>
              <a:t> J2, J3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seterusnya</a:t>
            </a:r>
            <a:endParaRPr lang="en-US" sz="2000" b="1" dirty="0" smtClean="0">
              <a:latin typeface="Tw Cen MT" pitchFamily="34" charset="0"/>
            </a:endParaRPr>
          </a:p>
          <a:p>
            <a:endParaRPr lang="en-US" sz="2000" b="1" dirty="0">
              <a:latin typeface="Tw Cen MT" pitchFamily="34" charset="0"/>
            </a:endParaRPr>
          </a:p>
        </p:txBody>
      </p:sp>
      <p:pic>
        <p:nvPicPr>
          <p:cNvPr id="20" name="Picture 19" descr="Hasil gambar untuk ILUSTRASI ORANG"/>
          <p:cNvPicPr/>
          <p:nvPr/>
        </p:nvPicPr>
        <p:blipFill>
          <a:blip r:embed="rId2"/>
          <a:srcRect l="13037" t="36154" r="53879"/>
          <a:stretch>
            <a:fillRect/>
          </a:stretch>
        </p:blipFill>
        <p:spPr bwMode="auto">
          <a:xfrm>
            <a:off x="762000" y="1066800"/>
            <a:ext cx="615462" cy="158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>
          <a:xfrm>
            <a:off x="609600" y="2162629"/>
            <a:ext cx="7866743" cy="493485"/>
          </a:xfrm>
          <a:custGeom>
            <a:avLst/>
            <a:gdLst>
              <a:gd name="connsiteX0" fmla="*/ 0 w 7866743"/>
              <a:gd name="connsiteY0" fmla="*/ 493485 h 493485"/>
              <a:gd name="connsiteX1" fmla="*/ 29029 w 7866743"/>
              <a:gd name="connsiteY1" fmla="*/ 449942 h 493485"/>
              <a:gd name="connsiteX2" fmla="*/ 116114 w 7866743"/>
              <a:gd name="connsiteY2" fmla="*/ 391885 h 493485"/>
              <a:gd name="connsiteX3" fmla="*/ 203200 w 7866743"/>
              <a:gd name="connsiteY3" fmla="*/ 348342 h 493485"/>
              <a:gd name="connsiteX4" fmla="*/ 609600 w 7866743"/>
              <a:gd name="connsiteY4" fmla="*/ 362857 h 493485"/>
              <a:gd name="connsiteX5" fmla="*/ 696686 w 7866743"/>
              <a:gd name="connsiteY5" fmla="*/ 377371 h 493485"/>
              <a:gd name="connsiteX6" fmla="*/ 812800 w 7866743"/>
              <a:gd name="connsiteY6" fmla="*/ 391885 h 493485"/>
              <a:gd name="connsiteX7" fmla="*/ 1103086 w 7866743"/>
              <a:gd name="connsiteY7" fmla="*/ 420914 h 493485"/>
              <a:gd name="connsiteX8" fmla="*/ 1146629 w 7866743"/>
              <a:gd name="connsiteY8" fmla="*/ 435428 h 493485"/>
              <a:gd name="connsiteX9" fmla="*/ 1291771 w 7866743"/>
              <a:gd name="connsiteY9" fmla="*/ 449942 h 493485"/>
              <a:gd name="connsiteX10" fmla="*/ 1712686 w 7866743"/>
              <a:gd name="connsiteY10" fmla="*/ 449942 h 493485"/>
              <a:gd name="connsiteX11" fmla="*/ 1799771 w 7866743"/>
              <a:gd name="connsiteY11" fmla="*/ 435428 h 493485"/>
              <a:gd name="connsiteX12" fmla="*/ 1886857 w 7866743"/>
              <a:gd name="connsiteY12" fmla="*/ 406400 h 493485"/>
              <a:gd name="connsiteX13" fmla="*/ 1944914 w 7866743"/>
              <a:gd name="connsiteY13" fmla="*/ 391885 h 493485"/>
              <a:gd name="connsiteX14" fmla="*/ 2032000 w 7866743"/>
              <a:gd name="connsiteY14" fmla="*/ 362857 h 493485"/>
              <a:gd name="connsiteX15" fmla="*/ 2133600 w 7866743"/>
              <a:gd name="connsiteY15" fmla="*/ 319314 h 493485"/>
              <a:gd name="connsiteX16" fmla="*/ 2177143 w 7866743"/>
              <a:gd name="connsiteY16" fmla="*/ 290285 h 493485"/>
              <a:gd name="connsiteX17" fmla="*/ 2264229 w 7866743"/>
              <a:gd name="connsiteY17" fmla="*/ 261257 h 493485"/>
              <a:gd name="connsiteX18" fmla="*/ 2365829 w 7866743"/>
              <a:gd name="connsiteY18" fmla="*/ 232228 h 493485"/>
              <a:gd name="connsiteX19" fmla="*/ 2409371 w 7866743"/>
              <a:gd name="connsiteY19" fmla="*/ 217714 h 493485"/>
              <a:gd name="connsiteX20" fmla="*/ 2525486 w 7866743"/>
              <a:gd name="connsiteY20" fmla="*/ 203200 h 493485"/>
              <a:gd name="connsiteX21" fmla="*/ 2931886 w 7866743"/>
              <a:gd name="connsiteY21" fmla="*/ 217714 h 493485"/>
              <a:gd name="connsiteX22" fmla="*/ 3048000 w 7866743"/>
              <a:gd name="connsiteY22" fmla="*/ 246742 h 493485"/>
              <a:gd name="connsiteX23" fmla="*/ 3207657 w 7866743"/>
              <a:gd name="connsiteY23" fmla="*/ 261257 h 493485"/>
              <a:gd name="connsiteX24" fmla="*/ 3294743 w 7866743"/>
              <a:gd name="connsiteY24" fmla="*/ 275771 h 493485"/>
              <a:gd name="connsiteX25" fmla="*/ 3439886 w 7866743"/>
              <a:gd name="connsiteY25" fmla="*/ 290285 h 493485"/>
              <a:gd name="connsiteX26" fmla="*/ 3773714 w 7866743"/>
              <a:gd name="connsiteY26" fmla="*/ 290285 h 493485"/>
              <a:gd name="connsiteX27" fmla="*/ 3817257 w 7866743"/>
              <a:gd name="connsiteY27" fmla="*/ 275771 h 493485"/>
              <a:gd name="connsiteX28" fmla="*/ 3875314 w 7866743"/>
              <a:gd name="connsiteY28" fmla="*/ 261257 h 493485"/>
              <a:gd name="connsiteX29" fmla="*/ 3962400 w 7866743"/>
              <a:gd name="connsiteY29" fmla="*/ 232228 h 493485"/>
              <a:gd name="connsiteX30" fmla="*/ 4325257 w 7866743"/>
              <a:gd name="connsiteY30" fmla="*/ 246742 h 493485"/>
              <a:gd name="connsiteX31" fmla="*/ 4528457 w 7866743"/>
              <a:gd name="connsiteY31" fmla="*/ 275771 h 493485"/>
              <a:gd name="connsiteX32" fmla="*/ 4717143 w 7866743"/>
              <a:gd name="connsiteY32" fmla="*/ 290285 h 493485"/>
              <a:gd name="connsiteX33" fmla="*/ 4891314 w 7866743"/>
              <a:gd name="connsiteY33" fmla="*/ 319314 h 493485"/>
              <a:gd name="connsiteX34" fmla="*/ 4963886 w 7866743"/>
              <a:gd name="connsiteY34" fmla="*/ 333828 h 493485"/>
              <a:gd name="connsiteX35" fmla="*/ 5442857 w 7866743"/>
              <a:gd name="connsiteY35" fmla="*/ 319314 h 493485"/>
              <a:gd name="connsiteX36" fmla="*/ 5529943 w 7866743"/>
              <a:gd name="connsiteY36" fmla="*/ 290285 h 493485"/>
              <a:gd name="connsiteX37" fmla="*/ 5747657 w 7866743"/>
              <a:gd name="connsiteY37" fmla="*/ 246742 h 493485"/>
              <a:gd name="connsiteX38" fmla="*/ 6473371 w 7866743"/>
              <a:gd name="connsiteY38" fmla="*/ 217714 h 493485"/>
              <a:gd name="connsiteX39" fmla="*/ 6516914 w 7866743"/>
              <a:gd name="connsiteY39" fmla="*/ 203200 h 493485"/>
              <a:gd name="connsiteX40" fmla="*/ 6618514 w 7866743"/>
              <a:gd name="connsiteY40" fmla="*/ 188685 h 493485"/>
              <a:gd name="connsiteX41" fmla="*/ 6749143 w 7866743"/>
              <a:gd name="connsiteY41" fmla="*/ 101600 h 493485"/>
              <a:gd name="connsiteX42" fmla="*/ 6792686 w 7866743"/>
              <a:gd name="connsiteY42" fmla="*/ 72571 h 493485"/>
              <a:gd name="connsiteX43" fmla="*/ 6836229 w 7866743"/>
              <a:gd name="connsiteY43" fmla="*/ 58057 h 493485"/>
              <a:gd name="connsiteX44" fmla="*/ 6879771 w 7866743"/>
              <a:gd name="connsiteY44" fmla="*/ 29028 h 493485"/>
              <a:gd name="connsiteX45" fmla="*/ 7039429 w 7866743"/>
              <a:gd name="connsiteY45" fmla="*/ 14514 h 493485"/>
              <a:gd name="connsiteX46" fmla="*/ 7082971 w 7866743"/>
              <a:gd name="connsiteY46" fmla="*/ 0 h 493485"/>
              <a:gd name="connsiteX47" fmla="*/ 7474857 w 7866743"/>
              <a:gd name="connsiteY47" fmla="*/ 14514 h 493485"/>
              <a:gd name="connsiteX48" fmla="*/ 7561943 w 7866743"/>
              <a:gd name="connsiteY48" fmla="*/ 58057 h 493485"/>
              <a:gd name="connsiteX49" fmla="*/ 7605486 w 7866743"/>
              <a:gd name="connsiteY49" fmla="*/ 72571 h 493485"/>
              <a:gd name="connsiteX50" fmla="*/ 7750629 w 7866743"/>
              <a:gd name="connsiteY50" fmla="*/ 130628 h 493485"/>
              <a:gd name="connsiteX51" fmla="*/ 7794171 w 7866743"/>
              <a:gd name="connsiteY51" fmla="*/ 145142 h 493485"/>
              <a:gd name="connsiteX52" fmla="*/ 7866743 w 7866743"/>
              <a:gd name="connsiteY52" fmla="*/ 145142 h 49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866743" h="493485">
                <a:moveTo>
                  <a:pt x="0" y="493485"/>
                </a:moveTo>
                <a:cubicBezTo>
                  <a:pt x="9676" y="478971"/>
                  <a:pt x="15901" y="461429"/>
                  <a:pt x="29029" y="449942"/>
                </a:cubicBezTo>
                <a:cubicBezTo>
                  <a:pt x="55285" y="426968"/>
                  <a:pt x="87086" y="411237"/>
                  <a:pt x="116114" y="391885"/>
                </a:cubicBezTo>
                <a:cubicBezTo>
                  <a:pt x="172385" y="354371"/>
                  <a:pt x="143110" y="368373"/>
                  <a:pt x="203200" y="348342"/>
                </a:cubicBezTo>
                <a:cubicBezTo>
                  <a:pt x="338667" y="353180"/>
                  <a:pt x="474281" y="354897"/>
                  <a:pt x="609600" y="362857"/>
                </a:cubicBezTo>
                <a:cubicBezTo>
                  <a:pt x="638978" y="364585"/>
                  <a:pt x="667553" y="373209"/>
                  <a:pt x="696686" y="377371"/>
                </a:cubicBezTo>
                <a:cubicBezTo>
                  <a:pt x="735300" y="382887"/>
                  <a:pt x="774095" y="387047"/>
                  <a:pt x="812800" y="391885"/>
                </a:cubicBezTo>
                <a:cubicBezTo>
                  <a:pt x="965259" y="430002"/>
                  <a:pt x="776462" y="386533"/>
                  <a:pt x="1103086" y="420914"/>
                </a:cubicBezTo>
                <a:cubicBezTo>
                  <a:pt x="1118301" y="422516"/>
                  <a:pt x="1131507" y="433102"/>
                  <a:pt x="1146629" y="435428"/>
                </a:cubicBezTo>
                <a:cubicBezTo>
                  <a:pt x="1194686" y="442821"/>
                  <a:pt x="1243390" y="445104"/>
                  <a:pt x="1291771" y="449942"/>
                </a:cubicBezTo>
                <a:cubicBezTo>
                  <a:pt x="1462347" y="492587"/>
                  <a:pt x="1359733" y="472714"/>
                  <a:pt x="1712686" y="449942"/>
                </a:cubicBezTo>
                <a:cubicBezTo>
                  <a:pt x="1742054" y="448047"/>
                  <a:pt x="1771221" y="442565"/>
                  <a:pt x="1799771" y="435428"/>
                </a:cubicBezTo>
                <a:cubicBezTo>
                  <a:pt x="1829456" y="428007"/>
                  <a:pt x="1857172" y="413822"/>
                  <a:pt x="1886857" y="406400"/>
                </a:cubicBezTo>
                <a:cubicBezTo>
                  <a:pt x="1906209" y="401562"/>
                  <a:pt x="1925807" y="397617"/>
                  <a:pt x="1944914" y="391885"/>
                </a:cubicBezTo>
                <a:cubicBezTo>
                  <a:pt x="1974222" y="383092"/>
                  <a:pt x="2032000" y="362857"/>
                  <a:pt x="2032000" y="362857"/>
                </a:cubicBezTo>
                <a:cubicBezTo>
                  <a:pt x="2141318" y="289978"/>
                  <a:pt x="2002384" y="375550"/>
                  <a:pt x="2133600" y="319314"/>
                </a:cubicBezTo>
                <a:cubicBezTo>
                  <a:pt x="2149634" y="312442"/>
                  <a:pt x="2161202" y="297370"/>
                  <a:pt x="2177143" y="290285"/>
                </a:cubicBezTo>
                <a:cubicBezTo>
                  <a:pt x="2205105" y="277858"/>
                  <a:pt x="2235200" y="270933"/>
                  <a:pt x="2264229" y="261257"/>
                </a:cubicBezTo>
                <a:cubicBezTo>
                  <a:pt x="2368652" y="226449"/>
                  <a:pt x="2238223" y="268686"/>
                  <a:pt x="2365829" y="232228"/>
                </a:cubicBezTo>
                <a:cubicBezTo>
                  <a:pt x="2380539" y="228025"/>
                  <a:pt x="2394319" y="220451"/>
                  <a:pt x="2409371" y="217714"/>
                </a:cubicBezTo>
                <a:cubicBezTo>
                  <a:pt x="2447748" y="210736"/>
                  <a:pt x="2486781" y="208038"/>
                  <a:pt x="2525486" y="203200"/>
                </a:cubicBezTo>
                <a:cubicBezTo>
                  <a:pt x="2660953" y="208038"/>
                  <a:pt x="2796581" y="209514"/>
                  <a:pt x="2931886" y="217714"/>
                </a:cubicBezTo>
                <a:cubicBezTo>
                  <a:pt x="3121013" y="229176"/>
                  <a:pt x="2918072" y="228181"/>
                  <a:pt x="3048000" y="246742"/>
                </a:cubicBezTo>
                <a:cubicBezTo>
                  <a:pt x="3100901" y="254299"/>
                  <a:pt x="3154585" y="255013"/>
                  <a:pt x="3207657" y="261257"/>
                </a:cubicBezTo>
                <a:cubicBezTo>
                  <a:pt x="3236884" y="264696"/>
                  <a:pt x="3265541" y="272121"/>
                  <a:pt x="3294743" y="275771"/>
                </a:cubicBezTo>
                <a:cubicBezTo>
                  <a:pt x="3342990" y="281802"/>
                  <a:pt x="3391505" y="285447"/>
                  <a:pt x="3439886" y="290285"/>
                </a:cubicBezTo>
                <a:cubicBezTo>
                  <a:pt x="3580051" y="325328"/>
                  <a:pt x="3511221" y="314148"/>
                  <a:pt x="3773714" y="290285"/>
                </a:cubicBezTo>
                <a:cubicBezTo>
                  <a:pt x="3788951" y="288900"/>
                  <a:pt x="3802546" y="279974"/>
                  <a:pt x="3817257" y="275771"/>
                </a:cubicBezTo>
                <a:cubicBezTo>
                  <a:pt x="3836437" y="270291"/>
                  <a:pt x="3856207" y="266989"/>
                  <a:pt x="3875314" y="261257"/>
                </a:cubicBezTo>
                <a:cubicBezTo>
                  <a:pt x="3904622" y="252464"/>
                  <a:pt x="3962400" y="232228"/>
                  <a:pt x="3962400" y="232228"/>
                </a:cubicBezTo>
                <a:lnTo>
                  <a:pt x="4325257" y="246742"/>
                </a:lnTo>
                <a:cubicBezTo>
                  <a:pt x="4674050" y="267260"/>
                  <a:pt x="4303887" y="250819"/>
                  <a:pt x="4528457" y="275771"/>
                </a:cubicBezTo>
                <a:cubicBezTo>
                  <a:pt x="4591152" y="282737"/>
                  <a:pt x="4654248" y="285447"/>
                  <a:pt x="4717143" y="290285"/>
                </a:cubicBezTo>
                <a:cubicBezTo>
                  <a:pt x="4810735" y="321484"/>
                  <a:pt x="4721178" y="295009"/>
                  <a:pt x="4891314" y="319314"/>
                </a:cubicBezTo>
                <a:cubicBezTo>
                  <a:pt x="4915736" y="322803"/>
                  <a:pt x="4939695" y="328990"/>
                  <a:pt x="4963886" y="333828"/>
                </a:cubicBezTo>
                <a:cubicBezTo>
                  <a:pt x="5123543" y="328990"/>
                  <a:pt x="5283597" y="331565"/>
                  <a:pt x="5442857" y="319314"/>
                </a:cubicBezTo>
                <a:cubicBezTo>
                  <a:pt x="5473366" y="316967"/>
                  <a:pt x="5500258" y="297706"/>
                  <a:pt x="5529943" y="290285"/>
                </a:cubicBezTo>
                <a:cubicBezTo>
                  <a:pt x="5679246" y="252960"/>
                  <a:pt x="5606562" y="266899"/>
                  <a:pt x="5747657" y="246742"/>
                </a:cubicBezTo>
                <a:cubicBezTo>
                  <a:pt x="6009965" y="159308"/>
                  <a:pt x="5731385" y="247393"/>
                  <a:pt x="6473371" y="217714"/>
                </a:cubicBezTo>
                <a:cubicBezTo>
                  <a:pt x="6488658" y="217103"/>
                  <a:pt x="6501912" y="206201"/>
                  <a:pt x="6516914" y="203200"/>
                </a:cubicBezTo>
                <a:cubicBezTo>
                  <a:pt x="6550460" y="196491"/>
                  <a:pt x="6584647" y="193523"/>
                  <a:pt x="6618514" y="188685"/>
                </a:cubicBezTo>
                <a:lnTo>
                  <a:pt x="6749143" y="101600"/>
                </a:lnTo>
                <a:cubicBezTo>
                  <a:pt x="6763657" y="91924"/>
                  <a:pt x="6776137" y="78087"/>
                  <a:pt x="6792686" y="72571"/>
                </a:cubicBezTo>
                <a:lnTo>
                  <a:pt x="6836229" y="58057"/>
                </a:lnTo>
                <a:cubicBezTo>
                  <a:pt x="6850743" y="48381"/>
                  <a:pt x="6862714" y="32683"/>
                  <a:pt x="6879771" y="29028"/>
                </a:cubicBezTo>
                <a:cubicBezTo>
                  <a:pt x="6932024" y="17831"/>
                  <a:pt x="6986527" y="22071"/>
                  <a:pt x="7039429" y="14514"/>
                </a:cubicBezTo>
                <a:cubicBezTo>
                  <a:pt x="7054574" y="12350"/>
                  <a:pt x="7068457" y="4838"/>
                  <a:pt x="7082971" y="0"/>
                </a:cubicBezTo>
                <a:cubicBezTo>
                  <a:pt x="7213600" y="4838"/>
                  <a:pt x="7344428" y="5819"/>
                  <a:pt x="7474857" y="14514"/>
                </a:cubicBezTo>
                <a:cubicBezTo>
                  <a:pt x="7516954" y="17320"/>
                  <a:pt x="7526188" y="40180"/>
                  <a:pt x="7561943" y="58057"/>
                </a:cubicBezTo>
                <a:cubicBezTo>
                  <a:pt x="7575627" y="64899"/>
                  <a:pt x="7591424" y="66544"/>
                  <a:pt x="7605486" y="72571"/>
                </a:cubicBezTo>
                <a:cubicBezTo>
                  <a:pt x="7754984" y="136642"/>
                  <a:pt x="7552404" y="64554"/>
                  <a:pt x="7750629" y="130628"/>
                </a:cubicBezTo>
                <a:cubicBezTo>
                  <a:pt x="7765143" y="135466"/>
                  <a:pt x="7778872" y="145142"/>
                  <a:pt x="7794171" y="145142"/>
                </a:cubicBezTo>
                <a:lnTo>
                  <a:pt x="7866743" y="145142"/>
                </a:ln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3" idx="4"/>
          </p:cNvCxnSpPr>
          <p:nvPr/>
        </p:nvCxnSpPr>
        <p:spPr>
          <a:xfrm rot="5400000">
            <a:off x="375557" y="1681843"/>
            <a:ext cx="1687286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243251" y="1719149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72051" y="1719149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900851" y="1708263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577251" y="1566749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373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Pelurusan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143000"/>
            <a:ext cx="8534400" cy="5486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id-ID" sz="2800" dirty="0" smtClean="0">
                <a:latin typeface="Tw Cen MT" pitchFamily="34" charset="0"/>
              </a:rPr>
              <a:t>Pelaksanaan pengukuran dilakukan: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>
                <a:latin typeface="Tw Cen MT" pitchFamily="34" charset="0"/>
              </a:rPr>
              <a:t>Minimal </a:t>
            </a:r>
            <a:r>
              <a:rPr lang="en-US" sz="2800" dirty="0" err="1" smtClean="0">
                <a:latin typeface="Tw Cen MT" pitchFamily="34" charset="0"/>
              </a:rPr>
              <a:t>dilakukan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oleh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dua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id-ID" sz="2800" dirty="0" smtClean="0">
                <a:latin typeface="Tw Cen MT" pitchFamily="34" charset="0"/>
              </a:rPr>
              <a:t>. </a:t>
            </a:r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pertama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memegangi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bagian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awal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id-ID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kedua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menarik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ujung</a:t>
            </a:r>
            <a:r>
              <a:rPr lang="en-US" sz="2800" dirty="0" smtClean="0">
                <a:latin typeface="Tw Cen MT" pitchFamily="34" charset="0"/>
              </a:rPr>
              <a:t> yang lain. </a:t>
            </a:r>
            <a:endParaRPr lang="id-ID" sz="2800" dirty="0" smtClean="0">
              <a:latin typeface="Tw Cen MT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Ujung awal pita ukur (skala 0) ditempatkan di A oleh orang I, kemudian pita ukur dibentangkan dan ditarik hingga lurus dan mendatar hingga menyinggung yalon j1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D</a:t>
            </a:r>
            <a:r>
              <a:rPr lang="en-US" sz="2800" dirty="0" err="1" smtClean="0">
                <a:latin typeface="Tw Cen MT" pitchFamily="34" charset="0"/>
              </a:rPr>
              <a:t>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menggunakan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pen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maka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angka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panjang</a:t>
            </a:r>
            <a:r>
              <a:rPr lang="en-US" sz="2800" dirty="0" smtClean="0">
                <a:latin typeface="Tw Cen MT" pitchFamily="34" charset="0"/>
              </a:rPr>
              <a:t> 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	</a:t>
            </a:r>
            <a:r>
              <a:rPr lang="en-US" sz="2800" dirty="0" err="1" smtClean="0">
                <a:latin typeface="Tw Cen MT" pitchFamily="34" charset="0"/>
              </a:rPr>
              <a:t>dibaca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kedua</a:t>
            </a:r>
            <a:r>
              <a:rPr lang="en-US" sz="2800" dirty="0" smtClean="0">
                <a:latin typeface="Tw Cen MT" pitchFamily="34" charset="0"/>
              </a:rPr>
              <a:t>, data </a:t>
            </a:r>
            <a:r>
              <a:rPr lang="en-US" sz="2800" dirty="0" err="1" smtClean="0">
                <a:latin typeface="Tw Cen MT" pitchFamily="34" charset="0"/>
              </a:rPr>
              <a:t>dicatat</a:t>
            </a:r>
            <a:endParaRPr lang="en-US" sz="2800" dirty="0" smtClean="0">
              <a:latin typeface="Tw Cen MT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US" sz="2800" dirty="0" smtClean="0">
              <a:latin typeface="Tw Cen MT" pitchFamily="34" charset="0"/>
            </a:endParaRPr>
          </a:p>
          <a:p>
            <a:endParaRPr lang="en-US" sz="2800" b="1" i="1" dirty="0" smtClean="0">
              <a:latin typeface="Tw Cen MT" pitchFamily="34" charset="0"/>
            </a:endParaRPr>
          </a:p>
          <a:p>
            <a:endParaRPr lang="en-US" sz="2800" b="1" i="1" dirty="0" smtClean="0">
              <a:latin typeface="Tw Cen MT" pitchFamily="34" charset="0"/>
            </a:endParaRPr>
          </a:p>
          <a:p>
            <a:endParaRPr lang="en-US" sz="2800" b="1" i="1" dirty="0" smtClean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3058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4000" b="1" dirty="0" smtClean="0">
                <a:solidFill>
                  <a:schemeClr val="bg1"/>
                </a:solidFill>
                <a:latin typeface="Tw Cen MT" pitchFamily="34" charset="0"/>
              </a:rPr>
              <a:t>2. Pelaksanaan Pengukuran </a:t>
            </a:r>
            <a:endParaRPr lang="en-US" sz="40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685800"/>
            <a:ext cx="9144000" cy="6172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b="1" dirty="0" smtClean="0"/>
              <a:t>Pelaksanaan pengukuran </a:t>
            </a:r>
            <a:r>
              <a:rPr lang="en-US" sz="2400" b="1" dirty="0" err="1" smtClean="0"/>
              <a:t>Jarak</a:t>
            </a:r>
            <a:r>
              <a:rPr lang="id-ID" sz="2400" b="1" dirty="0" smtClean="0"/>
              <a:t>nya terdiri dari: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Pelurusan</a:t>
            </a:r>
            <a:r>
              <a:rPr lang="id-ID" sz="2400" b="1" dirty="0" smtClean="0"/>
              <a:t>: </a:t>
            </a:r>
            <a:r>
              <a:rPr lang="id-ID" sz="2000" dirty="0" smtClean="0">
                <a:latin typeface="Tw Cen MT" pitchFamily="34" charset="0"/>
              </a:rPr>
              <a:t>dilakukan dengan terlebih dahulu menentukan titik-titik antara, hingga terletak pada satu garis lurus (terletak pada satu bidang vertikal). Langkah pelurusan:</a:t>
            </a:r>
          </a:p>
          <a:p>
            <a:r>
              <a:rPr lang="id-ID" sz="2400" b="1" dirty="0" smtClean="0">
                <a:latin typeface="Tw Cen MT" pitchFamily="34" charset="0"/>
              </a:rPr>
              <a:t>       </a:t>
            </a:r>
            <a:r>
              <a:rPr lang="id-ID" sz="2000" b="1" dirty="0" smtClean="0">
                <a:latin typeface="Tw Cen MT" pitchFamily="34" charset="0"/>
              </a:rPr>
              <a:t>a. 	</a:t>
            </a:r>
            <a:r>
              <a:rPr lang="id-ID" sz="2000" dirty="0" smtClean="0">
                <a:latin typeface="Tw Cen MT" pitchFamily="34" charset="0"/>
              </a:rPr>
              <a:t>Tancapkan yalon dititik A dan dititik B </a:t>
            </a:r>
          </a:p>
          <a:p>
            <a:r>
              <a:rPr lang="id-ID" sz="2000" dirty="0" smtClean="0">
                <a:latin typeface="Tw Cen MT" pitchFamily="34" charset="0"/>
              </a:rPr>
              <a:t>        b. 	Orang I berdiri dibelakang yalon di A, dan orang II dengan 	membawa jalon disekitarnya titik a1, dengan petunjuk orang I, 	orang II 	bergeser kekanan/kekiri sampai dicapai orang II di a1, bahwa 	yalon di A, di a1 dan yalon di B tampak jadi satu/ berimpit kemudian 	jalon di a1 diganti dengan pen ukur. Demikian pula dilakukan dititik-titik 	a2, a3 dan seterusnya</a:t>
            </a:r>
            <a:r>
              <a:rPr lang="id-ID" sz="2400" dirty="0" smtClean="0">
                <a:latin typeface="Tw Cen MT" pitchFamily="34" charset="0"/>
              </a:rPr>
              <a:t>. </a:t>
            </a:r>
          </a:p>
          <a:p>
            <a:endParaRPr lang="id-ID" sz="2400" dirty="0" smtClean="0">
              <a:latin typeface="Tw Cen MT" pitchFamily="34" charset="0"/>
            </a:endParaRPr>
          </a:p>
          <a:p>
            <a:pPr marL="457200" indent="-457200"/>
            <a:endParaRPr lang="id-ID" sz="2400" b="1" dirty="0" smtClean="0"/>
          </a:p>
          <a:p>
            <a:pPr marL="457200" indent="-457200"/>
            <a:r>
              <a:rPr lang="id-ID" sz="2400" b="1" dirty="0" smtClean="0"/>
              <a:t>	</a:t>
            </a:r>
          </a:p>
          <a:p>
            <a:pPr marL="457200" indent="-457200"/>
            <a:endParaRPr lang="en-US" sz="20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66851" y="5452949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76651" y="5540817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0251" y="5529931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063904" y="5453731"/>
            <a:ext cx="13062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86853" y="6183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7653" y="6107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601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a1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601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a3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2200" y="5714206"/>
            <a:ext cx="152400" cy="381794"/>
            <a:chOff x="3048000" y="1981200"/>
            <a:chExt cx="152400" cy="381794"/>
          </a:xfrm>
        </p:grpSpPr>
        <p:sp>
          <p:nvSpPr>
            <p:cNvPr id="15" name="Oval 14"/>
            <p:cNvSpPr/>
            <p:nvPr/>
          </p:nvSpPr>
          <p:spPr>
            <a:xfrm>
              <a:off x="30480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5" idx="4"/>
            </p:cNvCxnSpPr>
            <p:nvPr/>
          </p:nvCxnSpPr>
          <p:spPr>
            <a:xfrm rot="5400000">
              <a:off x="3009900" y="22479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419600" y="5802868"/>
            <a:ext cx="152400" cy="381794"/>
            <a:chOff x="4876800" y="1981200"/>
            <a:chExt cx="152400" cy="381794"/>
          </a:xfrm>
        </p:grpSpPr>
        <p:sp>
          <p:nvSpPr>
            <p:cNvPr id="23" name="Oval 22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4"/>
            </p:cNvCxnSpPr>
            <p:nvPr/>
          </p:nvCxnSpPr>
          <p:spPr>
            <a:xfrm rot="5400000">
              <a:off x="4838700" y="22479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553200" y="5802868"/>
            <a:ext cx="152400" cy="381794"/>
            <a:chOff x="6781800" y="1981200"/>
            <a:chExt cx="152400" cy="381794"/>
          </a:xfrm>
        </p:grpSpPr>
        <p:sp>
          <p:nvSpPr>
            <p:cNvPr id="26" name="Oval 25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6" idx="4"/>
            </p:cNvCxnSpPr>
            <p:nvPr/>
          </p:nvCxnSpPr>
          <p:spPr>
            <a:xfrm rot="5400000">
              <a:off x="6743700" y="22479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reeform 32"/>
          <p:cNvSpPr/>
          <p:nvPr/>
        </p:nvSpPr>
        <p:spPr>
          <a:xfrm>
            <a:off x="990600" y="6080312"/>
            <a:ext cx="7134727" cy="183426"/>
          </a:xfrm>
          <a:custGeom>
            <a:avLst/>
            <a:gdLst>
              <a:gd name="connsiteX0" fmla="*/ 0 w 7134727"/>
              <a:gd name="connsiteY0" fmla="*/ 171735 h 183426"/>
              <a:gd name="connsiteX1" fmla="*/ 156411 w 7134727"/>
              <a:gd name="connsiteY1" fmla="*/ 147672 h 183426"/>
              <a:gd name="connsiteX2" fmla="*/ 721895 w 7134727"/>
              <a:gd name="connsiteY2" fmla="*/ 159703 h 183426"/>
              <a:gd name="connsiteX3" fmla="*/ 1179095 w 7134727"/>
              <a:gd name="connsiteY3" fmla="*/ 147672 h 183426"/>
              <a:gd name="connsiteX4" fmla="*/ 1239253 w 7134727"/>
              <a:gd name="connsiteY4" fmla="*/ 135640 h 183426"/>
              <a:gd name="connsiteX5" fmla="*/ 1455821 w 7134727"/>
              <a:gd name="connsiteY5" fmla="*/ 123609 h 183426"/>
              <a:gd name="connsiteX6" fmla="*/ 1491916 w 7134727"/>
              <a:gd name="connsiteY6" fmla="*/ 111577 h 183426"/>
              <a:gd name="connsiteX7" fmla="*/ 1937085 w 7134727"/>
              <a:gd name="connsiteY7" fmla="*/ 111577 h 183426"/>
              <a:gd name="connsiteX8" fmla="*/ 2382253 w 7134727"/>
              <a:gd name="connsiteY8" fmla="*/ 135640 h 183426"/>
              <a:gd name="connsiteX9" fmla="*/ 2562727 w 7134727"/>
              <a:gd name="connsiteY9" fmla="*/ 147672 h 183426"/>
              <a:gd name="connsiteX10" fmla="*/ 3092116 w 7134727"/>
              <a:gd name="connsiteY10" fmla="*/ 147672 h 183426"/>
              <a:gd name="connsiteX11" fmla="*/ 3128211 w 7134727"/>
              <a:gd name="connsiteY11" fmla="*/ 135640 h 183426"/>
              <a:gd name="connsiteX12" fmla="*/ 3224464 w 7134727"/>
              <a:gd name="connsiteY12" fmla="*/ 123609 h 183426"/>
              <a:gd name="connsiteX13" fmla="*/ 3272590 w 7134727"/>
              <a:gd name="connsiteY13" fmla="*/ 111577 h 183426"/>
              <a:gd name="connsiteX14" fmla="*/ 4668253 w 7134727"/>
              <a:gd name="connsiteY14" fmla="*/ 135640 h 183426"/>
              <a:gd name="connsiteX15" fmla="*/ 4704348 w 7134727"/>
              <a:gd name="connsiteY15" fmla="*/ 147672 h 183426"/>
              <a:gd name="connsiteX16" fmla="*/ 5125453 w 7134727"/>
              <a:gd name="connsiteY16" fmla="*/ 147672 h 183426"/>
              <a:gd name="connsiteX17" fmla="*/ 5197642 w 7134727"/>
              <a:gd name="connsiteY17" fmla="*/ 123609 h 183426"/>
              <a:gd name="connsiteX18" fmla="*/ 5233737 w 7134727"/>
              <a:gd name="connsiteY18" fmla="*/ 111577 h 183426"/>
              <a:gd name="connsiteX19" fmla="*/ 5702969 w 7134727"/>
              <a:gd name="connsiteY19" fmla="*/ 87514 h 183426"/>
              <a:gd name="connsiteX20" fmla="*/ 5811253 w 7134727"/>
              <a:gd name="connsiteY20" fmla="*/ 63451 h 183426"/>
              <a:gd name="connsiteX21" fmla="*/ 6003758 w 7134727"/>
              <a:gd name="connsiteY21" fmla="*/ 51419 h 183426"/>
              <a:gd name="connsiteX22" fmla="*/ 6412832 w 7134727"/>
              <a:gd name="connsiteY22" fmla="*/ 39388 h 183426"/>
              <a:gd name="connsiteX23" fmla="*/ 6460958 w 7134727"/>
              <a:gd name="connsiteY23" fmla="*/ 27356 h 183426"/>
              <a:gd name="connsiteX24" fmla="*/ 6629400 w 7134727"/>
              <a:gd name="connsiteY24" fmla="*/ 3293 h 183426"/>
              <a:gd name="connsiteX25" fmla="*/ 6797842 w 7134727"/>
              <a:gd name="connsiteY25" fmla="*/ 15324 h 183426"/>
              <a:gd name="connsiteX26" fmla="*/ 6918158 w 7134727"/>
              <a:gd name="connsiteY26" fmla="*/ 27356 h 183426"/>
              <a:gd name="connsiteX27" fmla="*/ 7134727 w 7134727"/>
              <a:gd name="connsiteY27" fmla="*/ 15324 h 18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34727" h="183426">
                <a:moveTo>
                  <a:pt x="0" y="171735"/>
                </a:moveTo>
                <a:cubicBezTo>
                  <a:pt x="20261" y="168358"/>
                  <a:pt x="140922" y="147672"/>
                  <a:pt x="156411" y="147672"/>
                </a:cubicBezTo>
                <a:cubicBezTo>
                  <a:pt x="344948" y="147672"/>
                  <a:pt x="533400" y="155693"/>
                  <a:pt x="721895" y="159703"/>
                </a:cubicBezTo>
                <a:cubicBezTo>
                  <a:pt x="874295" y="155693"/>
                  <a:pt x="1026807" y="154755"/>
                  <a:pt x="1179095" y="147672"/>
                </a:cubicBezTo>
                <a:cubicBezTo>
                  <a:pt x="1199523" y="146722"/>
                  <a:pt x="1218880" y="137412"/>
                  <a:pt x="1239253" y="135640"/>
                </a:cubicBezTo>
                <a:cubicBezTo>
                  <a:pt x="1311282" y="129377"/>
                  <a:pt x="1383632" y="127619"/>
                  <a:pt x="1455821" y="123609"/>
                </a:cubicBezTo>
                <a:cubicBezTo>
                  <a:pt x="1467853" y="119598"/>
                  <a:pt x="1479721" y="115061"/>
                  <a:pt x="1491916" y="111577"/>
                </a:cubicBezTo>
                <a:cubicBezTo>
                  <a:pt x="1648542" y="66825"/>
                  <a:pt x="1683303" y="103886"/>
                  <a:pt x="1937085" y="111577"/>
                </a:cubicBezTo>
                <a:cubicBezTo>
                  <a:pt x="2192659" y="137135"/>
                  <a:pt x="1943355" y="114740"/>
                  <a:pt x="2382253" y="135640"/>
                </a:cubicBezTo>
                <a:cubicBezTo>
                  <a:pt x="2442476" y="138508"/>
                  <a:pt x="2502569" y="143661"/>
                  <a:pt x="2562727" y="147672"/>
                </a:cubicBezTo>
                <a:cubicBezTo>
                  <a:pt x="2777259" y="183426"/>
                  <a:pt x="2660748" y="168714"/>
                  <a:pt x="3092116" y="147672"/>
                </a:cubicBezTo>
                <a:cubicBezTo>
                  <a:pt x="3104783" y="147054"/>
                  <a:pt x="3115733" y="137909"/>
                  <a:pt x="3128211" y="135640"/>
                </a:cubicBezTo>
                <a:cubicBezTo>
                  <a:pt x="3160023" y="129856"/>
                  <a:pt x="3192380" y="127619"/>
                  <a:pt x="3224464" y="123609"/>
                </a:cubicBezTo>
                <a:cubicBezTo>
                  <a:pt x="3240506" y="119598"/>
                  <a:pt x="3256054" y="111577"/>
                  <a:pt x="3272590" y="111577"/>
                </a:cubicBezTo>
                <a:cubicBezTo>
                  <a:pt x="4526340" y="111577"/>
                  <a:pt x="4156842" y="62585"/>
                  <a:pt x="4668253" y="135640"/>
                </a:cubicBezTo>
                <a:cubicBezTo>
                  <a:pt x="4680285" y="139651"/>
                  <a:pt x="4691838" y="145587"/>
                  <a:pt x="4704348" y="147672"/>
                </a:cubicBezTo>
                <a:cubicBezTo>
                  <a:pt x="4858924" y="173434"/>
                  <a:pt x="4941332" y="154753"/>
                  <a:pt x="5125453" y="147672"/>
                </a:cubicBezTo>
                <a:lnTo>
                  <a:pt x="5197642" y="123609"/>
                </a:lnTo>
                <a:lnTo>
                  <a:pt x="5233737" y="111577"/>
                </a:lnTo>
                <a:cubicBezTo>
                  <a:pt x="5406854" y="53870"/>
                  <a:pt x="5257154" y="99897"/>
                  <a:pt x="5702969" y="87514"/>
                </a:cubicBezTo>
                <a:cubicBezTo>
                  <a:pt x="5729137" y="80972"/>
                  <a:pt x="5786570" y="65802"/>
                  <a:pt x="5811253" y="63451"/>
                </a:cubicBezTo>
                <a:cubicBezTo>
                  <a:pt x="5875257" y="57355"/>
                  <a:pt x="5939516" y="53989"/>
                  <a:pt x="6003758" y="51419"/>
                </a:cubicBezTo>
                <a:cubicBezTo>
                  <a:pt x="6140066" y="45967"/>
                  <a:pt x="6276474" y="43398"/>
                  <a:pt x="6412832" y="39388"/>
                </a:cubicBezTo>
                <a:cubicBezTo>
                  <a:pt x="6428874" y="35377"/>
                  <a:pt x="6444588" y="29695"/>
                  <a:pt x="6460958" y="27356"/>
                </a:cubicBezTo>
                <a:cubicBezTo>
                  <a:pt x="6652446" y="0"/>
                  <a:pt x="6519723" y="30711"/>
                  <a:pt x="6629400" y="3293"/>
                </a:cubicBezTo>
                <a:lnTo>
                  <a:pt x="6797842" y="15324"/>
                </a:lnTo>
                <a:cubicBezTo>
                  <a:pt x="6838008" y="18671"/>
                  <a:pt x="6877853" y="27356"/>
                  <a:pt x="6918158" y="27356"/>
                </a:cubicBezTo>
                <a:cubicBezTo>
                  <a:pt x="6990459" y="27356"/>
                  <a:pt x="7134727" y="15324"/>
                  <a:pt x="7134727" y="153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143000" y="6096000"/>
            <a:ext cx="1295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3" idx="4"/>
          </p:cNvCxnSpPr>
          <p:nvPr/>
        </p:nvCxnSpPr>
        <p:spPr>
          <a:xfrm>
            <a:off x="2438400" y="5943600"/>
            <a:ext cx="2057400" cy="1166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800" y="6019800"/>
            <a:ext cx="2133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29400" y="5943600"/>
            <a:ext cx="1086853" cy="1325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143000" y="6019006"/>
            <a:ext cx="152400" cy="76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52" idx="0"/>
            <a:endCxn id="52" idx="2"/>
          </p:cNvCxnSpPr>
          <p:nvPr/>
        </p:nvCxnSpPr>
        <p:spPr>
          <a:xfrm rot="16200000" flipH="1">
            <a:off x="1181100" y="6057106"/>
            <a:ext cx="76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2" idx="1"/>
          </p:cNvCxnSpPr>
          <p:nvPr/>
        </p:nvCxnSpPr>
        <p:spPr>
          <a:xfrm rot="10800000" flipV="1">
            <a:off x="1066800" y="6057106"/>
            <a:ext cx="76200" cy="381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81000" y="0"/>
            <a:ext cx="87630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1. Pengukuran Jarak Langsung Pada Medan Datar </a:t>
            </a:r>
            <a:endParaRPr lang="en-US" sz="320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64770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Pengukuran Jarak langsung pada medan datar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24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04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838200"/>
            <a:ext cx="9144000" cy="4800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Pengukuran </a:t>
            </a: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jarak: </a:t>
            </a:r>
          </a:p>
          <a:p>
            <a:r>
              <a:rPr lang="id-ID" sz="2000" b="1" dirty="0" smtClean="0"/>
              <a:t>Pengukuran dilakukan 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smtClean="0"/>
              <a:t>B</a:t>
            </a:r>
            <a:r>
              <a:rPr lang="id-ID" sz="2000" b="1" dirty="0" smtClean="0"/>
              <a:t> sesuai ilustrasi gambar</a:t>
            </a:r>
            <a:r>
              <a:rPr lang="id-ID" sz="2000" b="1" dirty="0" smtClean="0"/>
              <a:t>: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Bentangkan </a:t>
            </a:r>
            <a:r>
              <a:rPr lang="id-ID" sz="2000" dirty="0" smtClean="0"/>
              <a:t>pita ukur dari </a:t>
            </a:r>
            <a:r>
              <a:rPr lang="id-ID" sz="2000" dirty="0" smtClean="0"/>
              <a:t>A oleh orang I </a:t>
            </a:r>
            <a:r>
              <a:rPr lang="id-ID" sz="2000" dirty="0" smtClean="0"/>
              <a:t>ke </a:t>
            </a:r>
            <a:r>
              <a:rPr lang="id-ID" sz="2000" dirty="0" smtClean="0"/>
              <a:t>a1 orang II, </a:t>
            </a:r>
            <a:r>
              <a:rPr lang="id-ID" sz="2000" dirty="0" smtClean="0"/>
              <a:t>skala 0 m diimpitkan pada titik A dan </a:t>
            </a:r>
            <a:r>
              <a:rPr lang="id-ID" sz="2000" dirty="0" smtClean="0"/>
              <a:t>pada saat </a:t>
            </a:r>
            <a:r>
              <a:rPr lang="id-ID" sz="2000" dirty="0" smtClean="0"/>
              <a:t>skala pita ukur tepat dititik </a:t>
            </a:r>
            <a:r>
              <a:rPr lang="id-ID" sz="2000" dirty="0" smtClean="0"/>
              <a:t>a1, orang II baca </a:t>
            </a:r>
            <a:r>
              <a:rPr lang="id-ID" sz="2000" dirty="0" smtClean="0"/>
              <a:t>dan catat, misal terbaca </a:t>
            </a:r>
            <a:r>
              <a:rPr lang="id-ID" sz="2000" dirty="0" smtClean="0"/>
              <a:t>d1 </a:t>
            </a:r>
            <a:r>
              <a:rPr lang="id-ID" sz="2000" dirty="0" smtClean="0"/>
              <a:t>m. </a:t>
            </a:r>
            <a:endParaRPr lang="id-ID" sz="2000" dirty="0" smtClean="0"/>
          </a:p>
          <a:p>
            <a:pPr marL="457200" indent="-457200">
              <a:buAutoNum type="alphaLcPeriod"/>
            </a:pPr>
            <a:r>
              <a:rPr lang="id-ID" sz="2000" dirty="0" smtClean="0"/>
              <a:t>Lakukan </a:t>
            </a:r>
            <a:r>
              <a:rPr lang="id-ID" sz="2000" dirty="0" smtClean="0"/>
              <a:t>hal yang sama antara </a:t>
            </a:r>
            <a:r>
              <a:rPr lang="id-ID" sz="2000" dirty="0" smtClean="0"/>
              <a:t>a1 </a:t>
            </a:r>
            <a:r>
              <a:rPr lang="id-ID" sz="2000" dirty="0" smtClean="0"/>
              <a:t>ke </a:t>
            </a:r>
            <a:r>
              <a:rPr lang="id-ID" sz="2000" dirty="0" smtClean="0"/>
              <a:t>a2, </a:t>
            </a:r>
            <a:r>
              <a:rPr lang="id-ID" sz="2000" dirty="0" smtClean="0"/>
              <a:t>misal terbaca d2 m. demikian terus sampai ke bentangan antara </a:t>
            </a:r>
            <a:r>
              <a:rPr lang="id-ID" sz="2000" dirty="0" smtClean="0"/>
              <a:t>a3 </a:t>
            </a:r>
            <a:r>
              <a:rPr lang="id-ID" sz="2000" dirty="0" smtClean="0"/>
              <a:t>ke </a:t>
            </a:r>
            <a:r>
              <a:rPr lang="id-ID" sz="2000" dirty="0" smtClean="0"/>
              <a:t>B. </a:t>
            </a:r>
          </a:p>
          <a:p>
            <a:pPr marL="457200" indent="-457200">
              <a:buAutoNum type="alphaLcPeriod"/>
            </a:pPr>
            <a:r>
              <a:rPr lang="id-ID" sz="2000" dirty="0" smtClean="0"/>
              <a:t>Jarak </a:t>
            </a:r>
            <a:r>
              <a:rPr lang="id-ID" sz="2000" dirty="0" smtClean="0"/>
              <a:t>AB adalah penjumlahan dari jarak —jarak tadi; </a:t>
            </a:r>
          </a:p>
          <a:p>
            <a:r>
              <a:rPr lang="id-ID" sz="2000" dirty="0" smtClean="0"/>
              <a:t>	AB </a:t>
            </a:r>
            <a:r>
              <a:rPr lang="id-ID" sz="2000" dirty="0" smtClean="0"/>
              <a:t>= </a:t>
            </a:r>
            <a:r>
              <a:rPr lang="id-ID" sz="2000" dirty="0" smtClean="0"/>
              <a:t>D1+D2+D3+D4. </a:t>
            </a:r>
          </a:p>
          <a:p>
            <a:pPr marL="457200" indent="-457200">
              <a:buAutoNum type="alphaLcPeriod" startAt="4"/>
            </a:pPr>
            <a:r>
              <a:rPr lang="id-ID" sz="2000" dirty="0" smtClean="0"/>
              <a:t>P</a:t>
            </a:r>
            <a:r>
              <a:rPr lang="nb-NO" sz="2000" dirty="0" smtClean="0"/>
              <a:t>engukuran </a:t>
            </a:r>
            <a:r>
              <a:rPr lang="nb-NO" sz="2000" dirty="0" smtClean="0"/>
              <a:t>jarak dilakukan dua kali, dari A dan B disebut pengukuran </a:t>
            </a:r>
            <a:r>
              <a:rPr lang="nb-NO" sz="2000" dirty="0" smtClean="0"/>
              <a:t>pergi </a:t>
            </a:r>
            <a:r>
              <a:rPr lang="nb-NO" sz="2000" dirty="0" smtClean="0"/>
              <a:t>dan pengukuran pulang dari B ke A. </a:t>
            </a:r>
            <a:endParaRPr lang="id-ID" sz="2000" dirty="0" smtClean="0"/>
          </a:p>
          <a:p>
            <a:pPr marL="457200" indent="-457200">
              <a:buAutoNum type="alphaLcPeriod" startAt="4"/>
            </a:pPr>
            <a:r>
              <a:rPr lang="id-ID" sz="2000" dirty="0" smtClean="0"/>
              <a:t>Jarak </a:t>
            </a:r>
            <a:r>
              <a:rPr lang="id-ID" sz="2000" dirty="0" smtClean="0"/>
              <a:t>AB adalah jarak rerata pengukuran </a:t>
            </a:r>
            <a:r>
              <a:rPr lang="id-ID" sz="2000" dirty="0" smtClean="0"/>
              <a:t>pergi </a:t>
            </a:r>
            <a:r>
              <a:rPr lang="id-ID" sz="2000" dirty="0" smtClean="0"/>
              <a:t>dan pengukuran pulang. </a:t>
            </a:r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id-ID" sz="2000" b="1" dirty="0" smtClean="0"/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685800"/>
            <a:ext cx="9144000" cy="6172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b="1" dirty="0" smtClean="0"/>
              <a:t>Pelaksanaan pengukuran </a:t>
            </a:r>
            <a:r>
              <a:rPr lang="en-US" sz="2400" b="1" dirty="0" err="1" smtClean="0"/>
              <a:t>Jarak</a:t>
            </a:r>
            <a:r>
              <a:rPr lang="id-ID" sz="2400" b="1" dirty="0" smtClean="0"/>
              <a:t>nya terdiri dari: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Pelurusan</a:t>
            </a:r>
            <a:r>
              <a:rPr lang="id-ID" sz="2400" b="1" dirty="0" smtClean="0"/>
              <a:t>: </a:t>
            </a:r>
            <a:r>
              <a:rPr lang="id-ID" sz="2000" dirty="0" smtClean="0">
                <a:latin typeface="Tw Cen MT" pitchFamily="34" charset="0"/>
              </a:rPr>
              <a:t>pelaksanaan pelurusan pada dasarnya sama saja dengan pelurusan pada medan datar</a:t>
            </a:r>
            <a:r>
              <a:rPr lang="id-ID" sz="2000" b="1" dirty="0" smtClean="0">
                <a:latin typeface="Tw Cen MT" pitchFamily="34" charset="0"/>
              </a:rPr>
              <a:t>.  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/>
            <a:endParaRPr lang="id-ID" sz="2400" b="1" dirty="0" smtClean="0"/>
          </a:p>
          <a:p>
            <a:pPr marL="457200" indent="-457200"/>
            <a:r>
              <a:rPr lang="id-ID" sz="2400" b="1" dirty="0" smtClean="0"/>
              <a:t>	</a:t>
            </a:r>
          </a:p>
          <a:p>
            <a:pPr marL="457200" indent="-457200"/>
            <a:endParaRPr lang="en-US" sz="2000" b="1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0" y="0"/>
            <a:ext cx="91440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Pengukuran Jarak Langsung Pada Medan 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Miring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62484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Pengukuran Jarak langsung pada medan miring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97424" y="3352800"/>
            <a:ext cx="7532176" cy="2589734"/>
          </a:xfrm>
          <a:custGeom>
            <a:avLst/>
            <a:gdLst>
              <a:gd name="connsiteX0" fmla="*/ 0 w 7532176"/>
              <a:gd name="connsiteY0" fmla="*/ 0 h 2589734"/>
              <a:gd name="connsiteX1" fmla="*/ 46495 w 7532176"/>
              <a:gd name="connsiteY1" fmla="*/ 30996 h 2589734"/>
              <a:gd name="connsiteX2" fmla="*/ 92990 w 7532176"/>
              <a:gd name="connsiteY2" fmla="*/ 46494 h 2589734"/>
              <a:gd name="connsiteX3" fmla="*/ 185979 w 7532176"/>
              <a:gd name="connsiteY3" fmla="*/ 108488 h 2589734"/>
              <a:gd name="connsiteX4" fmla="*/ 278969 w 7532176"/>
              <a:gd name="connsiteY4" fmla="*/ 170481 h 2589734"/>
              <a:gd name="connsiteX5" fmla="*/ 325464 w 7532176"/>
              <a:gd name="connsiteY5" fmla="*/ 201478 h 2589734"/>
              <a:gd name="connsiteX6" fmla="*/ 371959 w 7532176"/>
              <a:gd name="connsiteY6" fmla="*/ 216976 h 2589734"/>
              <a:gd name="connsiteX7" fmla="*/ 418454 w 7532176"/>
              <a:gd name="connsiteY7" fmla="*/ 247972 h 2589734"/>
              <a:gd name="connsiteX8" fmla="*/ 511444 w 7532176"/>
              <a:gd name="connsiteY8" fmla="*/ 278969 h 2589734"/>
              <a:gd name="connsiteX9" fmla="*/ 557939 w 7532176"/>
              <a:gd name="connsiteY9" fmla="*/ 294467 h 2589734"/>
              <a:gd name="connsiteX10" fmla="*/ 619932 w 7532176"/>
              <a:gd name="connsiteY10" fmla="*/ 325464 h 2589734"/>
              <a:gd name="connsiteX11" fmla="*/ 666427 w 7532176"/>
              <a:gd name="connsiteY11" fmla="*/ 356461 h 2589734"/>
              <a:gd name="connsiteX12" fmla="*/ 728420 w 7532176"/>
              <a:gd name="connsiteY12" fmla="*/ 371959 h 2589734"/>
              <a:gd name="connsiteX13" fmla="*/ 821410 w 7532176"/>
              <a:gd name="connsiteY13" fmla="*/ 464949 h 2589734"/>
              <a:gd name="connsiteX14" fmla="*/ 852407 w 7532176"/>
              <a:gd name="connsiteY14" fmla="*/ 511444 h 2589734"/>
              <a:gd name="connsiteX15" fmla="*/ 945396 w 7532176"/>
              <a:gd name="connsiteY15" fmla="*/ 588935 h 2589734"/>
              <a:gd name="connsiteX16" fmla="*/ 1038386 w 7532176"/>
              <a:gd name="connsiteY16" fmla="*/ 681925 h 2589734"/>
              <a:gd name="connsiteX17" fmla="*/ 1115878 w 7532176"/>
              <a:gd name="connsiteY17" fmla="*/ 774915 h 2589734"/>
              <a:gd name="connsiteX18" fmla="*/ 1193369 w 7532176"/>
              <a:gd name="connsiteY18" fmla="*/ 805911 h 2589734"/>
              <a:gd name="connsiteX19" fmla="*/ 1255362 w 7532176"/>
              <a:gd name="connsiteY19" fmla="*/ 852406 h 2589734"/>
              <a:gd name="connsiteX20" fmla="*/ 1317356 w 7532176"/>
              <a:gd name="connsiteY20" fmla="*/ 867905 h 2589734"/>
              <a:gd name="connsiteX21" fmla="*/ 1379349 w 7532176"/>
              <a:gd name="connsiteY21" fmla="*/ 898901 h 2589734"/>
              <a:gd name="connsiteX22" fmla="*/ 1472339 w 7532176"/>
              <a:gd name="connsiteY22" fmla="*/ 929898 h 2589734"/>
              <a:gd name="connsiteX23" fmla="*/ 1596325 w 7532176"/>
              <a:gd name="connsiteY23" fmla="*/ 976393 h 2589734"/>
              <a:gd name="connsiteX24" fmla="*/ 1689315 w 7532176"/>
              <a:gd name="connsiteY24" fmla="*/ 1007389 h 2589734"/>
              <a:gd name="connsiteX25" fmla="*/ 1735810 w 7532176"/>
              <a:gd name="connsiteY25" fmla="*/ 1038386 h 2589734"/>
              <a:gd name="connsiteX26" fmla="*/ 1782305 w 7532176"/>
              <a:gd name="connsiteY26" fmla="*/ 1053884 h 2589734"/>
              <a:gd name="connsiteX27" fmla="*/ 1906291 w 7532176"/>
              <a:gd name="connsiteY27" fmla="*/ 1115878 h 2589734"/>
              <a:gd name="connsiteX28" fmla="*/ 1906291 w 7532176"/>
              <a:gd name="connsiteY28" fmla="*/ 1115878 h 2589734"/>
              <a:gd name="connsiteX29" fmla="*/ 1983783 w 7532176"/>
              <a:gd name="connsiteY29" fmla="*/ 1162372 h 2589734"/>
              <a:gd name="connsiteX30" fmla="*/ 2092271 w 7532176"/>
              <a:gd name="connsiteY30" fmla="*/ 1208867 h 2589734"/>
              <a:gd name="connsiteX31" fmla="*/ 2154264 w 7532176"/>
              <a:gd name="connsiteY31" fmla="*/ 1255362 h 2589734"/>
              <a:gd name="connsiteX32" fmla="*/ 2200759 w 7532176"/>
              <a:gd name="connsiteY32" fmla="*/ 1270861 h 2589734"/>
              <a:gd name="connsiteX33" fmla="*/ 2309247 w 7532176"/>
              <a:gd name="connsiteY33" fmla="*/ 1332854 h 2589734"/>
              <a:gd name="connsiteX34" fmla="*/ 2355742 w 7532176"/>
              <a:gd name="connsiteY34" fmla="*/ 1348352 h 2589734"/>
              <a:gd name="connsiteX35" fmla="*/ 2402237 w 7532176"/>
              <a:gd name="connsiteY35" fmla="*/ 1379349 h 2589734"/>
              <a:gd name="connsiteX36" fmla="*/ 2495227 w 7532176"/>
              <a:gd name="connsiteY36" fmla="*/ 1410345 h 2589734"/>
              <a:gd name="connsiteX37" fmla="*/ 2588217 w 7532176"/>
              <a:gd name="connsiteY37" fmla="*/ 1472339 h 2589734"/>
              <a:gd name="connsiteX38" fmla="*/ 2619213 w 7532176"/>
              <a:gd name="connsiteY38" fmla="*/ 1518833 h 2589734"/>
              <a:gd name="connsiteX39" fmla="*/ 2727701 w 7532176"/>
              <a:gd name="connsiteY39" fmla="*/ 1596325 h 2589734"/>
              <a:gd name="connsiteX40" fmla="*/ 2774196 w 7532176"/>
              <a:gd name="connsiteY40" fmla="*/ 1642820 h 2589734"/>
              <a:gd name="connsiteX41" fmla="*/ 2820691 w 7532176"/>
              <a:gd name="connsiteY41" fmla="*/ 1673817 h 2589734"/>
              <a:gd name="connsiteX42" fmla="*/ 2944678 w 7532176"/>
              <a:gd name="connsiteY42" fmla="*/ 1766806 h 2589734"/>
              <a:gd name="connsiteX43" fmla="*/ 2991173 w 7532176"/>
              <a:gd name="connsiteY43" fmla="*/ 1782305 h 2589734"/>
              <a:gd name="connsiteX44" fmla="*/ 3068664 w 7532176"/>
              <a:gd name="connsiteY44" fmla="*/ 1828800 h 2589734"/>
              <a:gd name="connsiteX45" fmla="*/ 3161654 w 7532176"/>
              <a:gd name="connsiteY45" fmla="*/ 1844298 h 2589734"/>
              <a:gd name="connsiteX46" fmla="*/ 3254644 w 7532176"/>
              <a:gd name="connsiteY46" fmla="*/ 1875294 h 2589734"/>
              <a:gd name="connsiteX47" fmla="*/ 3301139 w 7532176"/>
              <a:gd name="connsiteY47" fmla="*/ 1906291 h 2589734"/>
              <a:gd name="connsiteX48" fmla="*/ 3394129 w 7532176"/>
              <a:gd name="connsiteY48" fmla="*/ 1937288 h 2589734"/>
              <a:gd name="connsiteX49" fmla="*/ 3502617 w 7532176"/>
              <a:gd name="connsiteY49" fmla="*/ 1999281 h 2589734"/>
              <a:gd name="connsiteX50" fmla="*/ 3595607 w 7532176"/>
              <a:gd name="connsiteY50" fmla="*/ 2061274 h 2589734"/>
              <a:gd name="connsiteX51" fmla="*/ 3735091 w 7532176"/>
              <a:gd name="connsiteY51" fmla="*/ 2107769 h 2589734"/>
              <a:gd name="connsiteX52" fmla="*/ 3890074 w 7532176"/>
              <a:gd name="connsiteY52" fmla="*/ 2154264 h 2589734"/>
              <a:gd name="connsiteX53" fmla="*/ 3936569 w 7532176"/>
              <a:gd name="connsiteY53" fmla="*/ 2169762 h 2589734"/>
              <a:gd name="connsiteX54" fmla="*/ 4246535 w 7532176"/>
              <a:gd name="connsiteY54" fmla="*/ 2200759 h 2589734"/>
              <a:gd name="connsiteX55" fmla="*/ 4386020 w 7532176"/>
              <a:gd name="connsiteY55" fmla="*/ 2231756 h 2589734"/>
              <a:gd name="connsiteX56" fmla="*/ 4432515 w 7532176"/>
              <a:gd name="connsiteY56" fmla="*/ 2247254 h 2589734"/>
              <a:gd name="connsiteX57" fmla="*/ 4494508 w 7532176"/>
              <a:gd name="connsiteY57" fmla="*/ 2262752 h 2589734"/>
              <a:gd name="connsiteX58" fmla="*/ 4633993 w 7532176"/>
              <a:gd name="connsiteY58" fmla="*/ 2293749 h 2589734"/>
              <a:gd name="connsiteX59" fmla="*/ 5114440 w 7532176"/>
              <a:gd name="connsiteY59" fmla="*/ 2309247 h 2589734"/>
              <a:gd name="connsiteX60" fmla="*/ 5207430 w 7532176"/>
              <a:gd name="connsiteY60" fmla="*/ 2324745 h 2589734"/>
              <a:gd name="connsiteX61" fmla="*/ 5331417 w 7532176"/>
              <a:gd name="connsiteY61" fmla="*/ 2340244 h 2589734"/>
              <a:gd name="connsiteX62" fmla="*/ 5408908 w 7532176"/>
              <a:gd name="connsiteY62" fmla="*/ 2355742 h 2589734"/>
              <a:gd name="connsiteX63" fmla="*/ 5687878 w 7532176"/>
              <a:gd name="connsiteY63" fmla="*/ 2386739 h 2589734"/>
              <a:gd name="connsiteX64" fmla="*/ 5827362 w 7532176"/>
              <a:gd name="connsiteY64" fmla="*/ 2402237 h 2589734"/>
              <a:gd name="connsiteX65" fmla="*/ 5935851 w 7532176"/>
              <a:gd name="connsiteY65" fmla="*/ 2433233 h 2589734"/>
              <a:gd name="connsiteX66" fmla="*/ 5997844 w 7532176"/>
              <a:gd name="connsiteY66" fmla="*/ 2448732 h 2589734"/>
              <a:gd name="connsiteX67" fmla="*/ 6199322 w 7532176"/>
              <a:gd name="connsiteY67" fmla="*/ 2495227 h 2589734"/>
              <a:gd name="connsiteX68" fmla="*/ 6850251 w 7532176"/>
              <a:gd name="connsiteY68" fmla="*/ 2526223 h 2589734"/>
              <a:gd name="connsiteX69" fmla="*/ 7129220 w 7532176"/>
              <a:gd name="connsiteY69" fmla="*/ 2557220 h 2589734"/>
              <a:gd name="connsiteX70" fmla="*/ 7454684 w 7532176"/>
              <a:gd name="connsiteY70" fmla="*/ 2588217 h 2589734"/>
              <a:gd name="connsiteX71" fmla="*/ 7532176 w 7532176"/>
              <a:gd name="connsiteY71" fmla="*/ 2588217 h 258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7532176" h="2589734">
                <a:moveTo>
                  <a:pt x="0" y="0"/>
                </a:moveTo>
                <a:cubicBezTo>
                  <a:pt x="15498" y="10332"/>
                  <a:pt x="29835" y="22666"/>
                  <a:pt x="46495" y="30996"/>
                </a:cubicBezTo>
                <a:cubicBezTo>
                  <a:pt x="61107" y="38302"/>
                  <a:pt x="78709" y="38560"/>
                  <a:pt x="92990" y="46494"/>
                </a:cubicBezTo>
                <a:cubicBezTo>
                  <a:pt x="125555" y="64586"/>
                  <a:pt x="154983" y="87824"/>
                  <a:pt x="185979" y="108488"/>
                </a:cubicBezTo>
                <a:lnTo>
                  <a:pt x="278969" y="170481"/>
                </a:lnTo>
                <a:cubicBezTo>
                  <a:pt x="294467" y="180813"/>
                  <a:pt x="307793" y="195588"/>
                  <a:pt x="325464" y="201478"/>
                </a:cubicBezTo>
                <a:cubicBezTo>
                  <a:pt x="340962" y="206644"/>
                  <a:pt x="357347" y="209670"/>
                  <a:pt x="371959" y="216976"/>
                </a:cubicBezTo>
                <a:cubicBezTo>
                  <a:pt x="388619" y="225306"/>
                  <a:pt x="401433" y="240407"/>
                  <a:pt x="418454" y="247972"/>
                </a:cubicBezTo>
                <a:cubicBezTo>
                  <a:pt x="448311" y="261242"/>
                  <a:pt x="480447" y="268637"/>
                  <a:pt x="511444" y="278969"/>
                </a:cubicBezTo>
                <a:cubicBezTo>
                  <a:pt x="526942" y="284135"/>
                  <a:pt x="543327" y="287161"/>
                  <a:pt x="557939" y="294467"/>
                </a:cubicBezTo>
                <a:cubicBezTo>
                  <a:pt x="578603" y="304799"/>
                  <a:pt x="599873" y="314001"/>
                  <a:pt x="619932" y="325464"/>
                </a:cubicBezTo>
                <a:cubicBezTo>
                  <a:pt x="636104" y="334706"/>
                  <a:pt x="649306" y="349124"/>
                  <a:pt x="666427" y="356461"/>
                </a:cubicBezTo>
                <a:cubicBezTo>
                  <a:pt x="686005" y="364852"/>
                  <a:pt x="707756" y="366793"/>
                  <a:pt x="728420" y="371959"/>
                </a:cubicBezTo>
                <a:cubicBezTo>
                  <a:pt x="801471" y="481534"/>
                  <a:pt x="706068" y="349607"/>
                  <a:pt x="821410" y="464949"/>
                </a:cubicBezTo>
                <a:cubicBezTo>
                  <a:pt x="834581" y="478120"/>
                  <a:pt x="840483" y="497134"/>
                  <a:pt x="852407" y="511444"/>
                </a:cubicBezTo>
                <a:cubicBezTo>
                  <a:pt x="889700" y="556196"/>
                  <a:pt x="899677" y="558456"/>
                  <a:pt x="945396" y="588935"/>
                </a:cubicBezTo>
                <a:cubicBezTo>
                  <a:pt x="1097348" y="791536"/>
                  <a:pt x="902412" y="545951"/>
                  <a:pt x="1038386" y="681925"/>
                </a:cubicBezTo>
                <a:cubicBezTo>
                  <a:pt x="1088372" y="731911"/>
                  <a:pt x="1048174" y="732600"/>
                  <a:pt x="1115878" y="774915"/>
                </a:cubicBezTo>
                <a:cubicBezTo>
                  <a:pt x="1139469" y="789660"/>
                  <a:pt x="1169050" y="792400"/>
                  <a:pt x="1193369" y="805911"/>
                </a:cubicBezTo>
                <a:cubicBezTo>
                  <a:pt x="1215949" y="818455"/>
                  <a:pt x="1232259" y="840854"/>
                  <a:pt x="1255362" y="852406"/>
                </a:cubicBezTo>
                <a:cubicBezTo>
                  <a:pt x="1274414" y="861932"/>
                  <a:pt x="1297412" y="860426"/>
                  <a:pt x="1317356" y="867905"/>
                </a:cubicBezTo>
                <a:cubicBezTo>
                  <a:pt x="1338988" y="876017"/>
                  <a:pt x="1357898" y="890321"/>
                  <a:pt x="1379349" y="898901"/>
                </a:cubicBezTo>
                <a:cubicBezTo>
                  <a:pt x="1409685" y="911036"/>
                  <a:pt x="1443115" y="915286"/>
                  <a:pt x="1472339" y="929898"/>
                </a:cubicBezTo>
                <a:cubicBezTo>
                  <a:pt x="1576267" y="981861"/>
                  <a:pt x="1490821" y="944742"/>
                  <a:pt x="1596325" y="976393"/>
                </a:cubicBezTo>
                <a:cubicBezTo>
                  <a:pt x="1627620" y="985782"/>
                  <a:pt x="1689315" y="1007389"/>
                  <a:pt x="1689315" y="1007389"/>
                </a:cubicBezTo>
                <a:cubicBezTo>
                  <a:pt x="1704813" y="1017721"/>
                  <a:pt x="1719150" y="1030056"/>
                  <a:pt x="1735810" y="1038386"/>
                </a:cubicBezTo>
                <a:cubicBezTo>
                  <a:pt x="1750422" y="1045692"/>
                  <a:pt x="1767433" y="1047124"/>
                  <a:pt x="1782305" y="1053884"/>
                </a:cubicBezTo>
                <a:cubicBezTo>
                  <a:pt x="1824370" y="1073005"/>
                  <a:pt x="1864962" y="1095213"/>
                  <a:pt x="1906291" y="1115878"/>
                </a:cubicBezTo>
                <a:lnTo>
                  <a:pt x="1906291" y="1115878"/>
                </a:lnTo>
                <a:cubicBezTo>
                  <a:pt x="1932122" y="1131376"/>
                  <a:pt x="1956840" y="1148901"/>
                  <a:pt x="1983783" y="1162372"/>
                </a:cubicBezTo>
                <a:cubicBezTo>
                  <a:pt x="2089231" y="1215095"/>
                  <a:pt x="1963291" y="1128255"/>
                  <a:pt x="2092271" y="1208867"/>
                </a:cubicBezTo>
                <a:cubicBezTo>
                  <a:pt x="2114175" y="1222557"/>
                  <a:pt x="2131837" y="1242546"/>
                  <a:pt x="2154264" y="1255362"/>
                </a:cubicBezTo>
                <a:cubicBezTo>
                  <a:pt x="2168448" y="1263467"/>
                  <a:pt x="2185743" y="1264426"/>
                  <a:pt x="2200759" y="1270861"/>
                </a:cubicBezTo>
                <a:cubicBezTo>
                  <a:pt x="2390975" y="1352382"/>
                  <a:pt x="2153583" y="1255022"/>
                  <a:pt x="2309247" y="1332854"/>
                </a:cubicBezTo>
                <a:cubicBezTo>
                  <a:pt x="2323859" y="1340160"/>
                  <a:pt x="2340244" y="1343186"/>
                  <a:pt x="2355742" y="1348352"/>
                </a:cubicBezTo>
                <a:cubicBezTo>
                  <a:pt x="2371240" y="1358684"/>
                  <a:pt x="2385216" y="1371784"/>
                  <a:pt x="2402237" y="1379349"/>
                </a:cubicBezTo>
                <a:cubicBezTo>
                  <a:pt x="2432094" y="1392619"/>
                  <a:pt x="2495227" y="1410345"/>
                  <a:pt x="2495227" y="1410345"/>
                </a:cubicBezTo>
                <a:cubicBezTo>
                  <a:pt x="2526224" y="1431010"/>
                  <a:pt x="2567552" y="1441342"/>
                  <a:pt x="2588217" y="1472339"/>
                </a:cubicBezTo>
                <a:cubicBezTo>
                  <a:pt x="2598549" y="1487837"/>
                  <a:pt x="2606042" y="1505662"/>
                  <a:pt x="2619213" y="1518833"/>
                </a:cubicBezTo>
                <a:cubicBezTo>
                  <a:pt x="2675040" y="1574660"/>
                  <a:pt x="2674907" y="1552329"/>
                  <a:pt x="2727701" y="1596325"/>
                </a:cubicBezTo>
                <a:cubicBezTo>
                  <a:pt x="2744539" y="1610357"/>
                  <a:pt x="2757358" y="1628788"/>
                  <a:pt x="2774196" y="1642820"/>
                </a:cubicBezTo>
                <a:cubicBezTo>
                  <a:pt x="2788505" y="1654745"/>
                  <a:pt x="2806549" y="1661695"/>
                  <a:pt x="2820691" y="1673817"/>
                </a:cubicBezTo>
                <a:cubicBezTo>
                  <a:pt x="2906554" y="1747414"/>
                  <a:pt x="2850590" y="1726483"/>
                  <a:pt x="2944678" y="1766806"/>
                </a:cubicBezTo>
                <a:cubicBezTo>
                  <a:pt x="2959694" y="1773241"/>
                  <a:pt x="2976561" y="1774999"/>
                  <a:pt x="2991173" y="1782305"/>
                </a:cubicBezTo>
                <a:cubicBezTo>
                  <a:pt x="3018116" y="1795777"/>
                  <a:pt x="3040354" y="1818506"/>
                  <a:pt x="3068664" y="1828800"/>
                </a:cubicBezTo>
                <a:cubicBezTo>
                  <a:pt x="3098196" y="1839539"/>
                  <a:pt x="3131168" y="1836677"/>
                  <a:pt x="3161654" y="1844298"/>
                </a:cubicBezTo>
                <a:cubicBezTo>
                  <a:pt x="3193352" y="1852222"/>
                  <a:pt x="3254644" y="1875294"/>
                  <a:pt x="3254644" y="1875294"/>
                </a:cubicBezTo>
                <a:cubicBezTo>
                  <a:pt x="3270142" y="1885626"/>
                  <a:pt x="3284118" y="1898726"/>
                  <a:pt x="3301139" y="1906291"/>
                </a:cubicBezTo>
                <a:cubicBezTo>
                  <a:pt x="3330996" y="1919561"/>
                  <a:pt x="3366943" y="1919164"/>
                  <a:pt x="3394129" y="1937288"/>
                </a:cubicBezTo>
                <a:cubicBezTo>
                  <a:pt x="3554956" y="2044506"/>
                  <a:pt x="3305990" y="1881305"/>
                  <a:pt x="3502617" y="1999281"/>
                </a:cubicBezTo>
                <a:cubicBezTo>
                  <a:pt x="3534561" y="2018448"/>
                  <a:pt x="3559466" y="2052239"/>
                  <a:pt x="3595607" y="2061274"/>
                </a:cubicBezTo>
                <a:cubicBezTo>
                  <a:pt x="3708420" y="2089477"/>
                  <a:pt x="3606698" y="2061080"/>
                  <a:pt x="3735091" y="2107769"/>
                </a:cubicBezTo>
                <a:cubicBezTo>
                  <a:pt x="3870129" y="2156875"/>
                  <a:pt x="3782145" y="2123428"/>
                  <a:pt x="3890074" y="2154264"/>
                </a:cubicBezTo>
                <a:cubicBezTo>
                  <a:pt x="3905782" y="2158752"/>
                  <a:pt x="3920370" y="2167649"/>
                  <a:pt x="3936569" y="2169762"/>
                </a:cubicBezTo>
                <a:cubicBezTo>
                  <a:pt x="4039534" y="2183192"/>
                  <a:pt x="4246535" y="2200759"/>
                  <a:pt x="4246535" y="2200759"/>
                </a:cubicBezTo>
                <a:cubicBezTo>
                  <a:pt x="4351202" y="2235647"/>
                  <a:pt x="4222363" y="2195387"/>
                  <a:pt x="4386020" y="2231756"/>
                </a:cubicBezTo>
                <a:cubicBezTo>
                  <a:pt x="4401968" y="2235300"/>
                  <a:pt x="4416807" y="2242766"/>
                  <a:pt x="4432515" y="2247254"/>
                </a:cubicBezTo>
                <a:cubicBezTo>
                  <a:pt x="4452996" y="2253106"/>
                  <a:pt x="4474027" y="2256900"/>
                  <a:pt x="4494508" y="2262752"/>
                </a:cubicBezTo>
                <a:cubicBezTo>
                  <a:pt x="4558925" y="2281157"/>
                  <a:pt x="4547759" y="2289088"/>
                  <a:pt x="4633993" y="2293749"/>
                </a:cubicBezTo>
                <a:cubicBezTo>
                  <a:pt x="4793992" y="2302398"/>
                  <a:pt x="4954291" y="2304081"/>
                  <a:pt x="5114440" y="2309247"/>
                </a:cubicBezTo>
                <a:cubicBezTo>
                  <a:pt x="5145437" y="2314413"/>
                  <a:pt x="5176322" y="2320301"/>
                  <a:pt x="5207430" y="2324745"/>
                </a:cubicBezTo>
                <a:cubicBezTo>
                  <a:pt x="5248662" y="2330635"/>
                  <a:pt x="5290251" y="2333911"/>
                  <a:pt x="5331417" y="2340244"/>
                </a:cubicBezTo>
                <a:cubicBezTo>
                  <a:pt x="5357453" y="2344250"/>
                  <a:pt x="5382872" y="2351737"/>
                  <a:pt x="5408908" y="2355742"/>
                </a:cubicBezTo>
                <a:cubicBezTo>
                  <a:pt x="5497260" y="2369334"/>
                  <a:pt x="5600089" y="2377498"/>
                  <a:pt x="5687878" y="2386739"/>
                </a:cubicBezTo>
                <a:lnTo>
                  <a:pt x="5827362" y="2402237"/>
                </a:lnTo>
                <a:cubicBezTo>
                  <a:pt x="6021099" y="2450670"/>
                  <a:pt x="5780262" y="2388778"/>
                  <a:pt x="5935851" y="2433233"/>
                </a:cubicBezTo>
                <a:cubicBezTo>
                  <a:pt x="5956332" y="2439085"/>
                  <a:pt x="5977363" y="2442880"/>
                  <a:pt x="5997844" y="2448732"/>
                </a:cubicBezTo>
                <a:cubicBezTo>
                  <a:pt x="6083938" y="2473331"/>
                  <a:pt x="6061801" y="2485404"/>
                  <a:pt x="6199322" y="2495227"/>
                </a:cubicBezTo>
                <a:cubicBezTo>
                  <a:pt x="6560673" y="2521037"/>
                  <a:pt x="6343835" y="2508137"/>
                  <a:pt x="6850251" y="2526223"/>
                </a:cubicBezTo>
                <a:cubicBezTo>
                  <a:pt x="7067756" y="2553412"/>
                  <a:pt x="6880437" y="2531033"/>
                  <a:pt x="7129220" y="2557220"/>
                </a:cubicBezTo>
                <a:cubicBezTo>
                  <a:pt x="7263552" y="2571360"/>
                  <a:pt x="7311153" y="2579774"/>
                  <a:pt x="7454684" y="2588217"/>
                </a:cubicBezTo>
                <a:cubicBezTo>
                  <a:pt x="7480470" y="2589734"/>
                  <a:pt x="7506345" y="2588217"/>
                  <a:pt x="7532176" y="25882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4"/>
          </p:cNvCxnSpPr>
          <p:nvPr/>
        </p:nvCxnSpPr>
        <p:spPr>
          <a:xfrm flipV="1">
            <a:off x="976393" y="2819400"/>
            <a:ext cx="14207" cy="703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1667359" y="3666641"/>
            <a:ext cx="12372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2848459" y="4390541"/>
            <a:ext cx="14658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4335153" y="4885047"/>
            <a:ext cx="12372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706753" y="5113647"/>
            <a:ext cx="12372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7154553" y="5266047"/>
            <a:ext cx="12372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4"/>
          </p:cNvCxnSpPr>
          <p:nvPr/>
        </p:nvCxnSpPr>
        <p:spPr>
          <a:xfrm flipV="1">
            <a:off x="976393" y="3505200"/>
            <a:ext cx="1538207" cy="1808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095500" y="3924300"/>
            <a:ext cx="8382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514600" y="4191000"/>
            <a:ext cx="1371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3429000" y="4648200"/>
            <a:ext cx="9144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886200" y="4953000"/>
            <a:ext cx="1295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40" idx="57"/>
          </p:cNvCxnSpPr>
          <p:nvPr/>
        </p:nvCxnSpPr>
        <p:spPr>
          <a:xfrm rot="16200000" flipH="1">
            <a:off x="4855490" y="5279109"/>
            <a:ext cx="662552" cy="1033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181600" y="5486400"/>
            <a:ext cx="1371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6438900" y="5600700"/>
            <a:ext cx="228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553200" y="5638800"/>
            <a:ext cx="1447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7848600" y="5791200"/>
            <a:ext cx="304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58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724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0800" y="579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76800" y="556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05200" y="524991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18138" y="441434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705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rPr>
              <a:t>2. Pengukuran </a:t>
            </a: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rPr>
              <a:t>jarak</a:t>
            </a: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rPr>
              <a:t>:</a:t>
            </a:r>
          </a:p>
          <a:p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rPr>
              <a:t> </a:t>
            </a:r>
            <a:r>
              <a:rPr lang="id-ID" sz="2000" b="1" dirty="0" smtClean="0">
                <a:latin typeface="Tw Cen MT" pitchFamily="34" charset="0"/>
              </a:rPr>
              <a:t>Pengukuran dilakukan untuk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err="1" smtClean="0">
                <a:latin typeface="Tw Cen MT" pitchFamily="34" charset="0"/>
              </a:rPr>
              <a:t>titik</a:t>
            </a:r>
            <a:r>
              <a:rPr lang="en-US" sz="2000" b="1" dirty="0" smtClean="0">
                <a:latin typeface="Tw Cen MT" pitchFamily="34" charset="0"/>
              </a:rPr>
              <a:t> A </a:t>
            </a:r>
            <a:r>
              <a:rPr lang="en-US" sz="2000" b="1" dirty="0" err="1" smtClean="0">
                <a:latin typeface="Tw Cen MT" pitchFamily="34" charset="0"/>
              </a:rPr>
              <a:t>dan</a:t>
            </a:r>
            <a:r>
              <a:rPr lang="en-US" sz="2000" b="1" dirty="0" smtClean="0">
                <a:latin typeface="Tw Cen MT" pitchFamily="34" charset="0"/>
              </a:rPr>
              <a:t> </a:t>
            </a:r>
            <a:r>
              <a:rPr lang="en-US" sz="2000" b="1" dirty="0" smtClean="0">
                <a:latin typeface="Tw Cen MT" pitchFamily="34" charset="0"/>
              </a:rPr>
              <a:t>B</a:t>
            </a:r>
            <a:r>
              <a:rPr lang="id-ID" sz="2000" b="1" dirty="0" smtClean="0">
                <a:latin typeface="Tw Cen MT" pitchFamily="34" charset="0"/>
              </a:rPr>
              <a:t> sesuai ilustrasi gambar</a:t>
            </a:r>
            <a:r>
              <a:rPr lang="id-ID" sz="2000" b="1" dirty="0" smtClean="0">
                <a:latin typeface="Tw Cen MT" pitchFamily="34" charset="0"/>
              </a:rPr>
              <a:t>:</a:t>
            </a:r>
          </a:p>
          <a:p>
            <a:pPr marL="457200" indent="-457200">
              <a:buAutoNum type="alphaLcPeriod"/>
            </a:pPr>
            <a:r>
              <a:rPr lang="id-ID" sz="2000" dirty="0" smtClean="0">
                <a:latin typeface="Tw Cen MT" pitchFamily="34" charset="0"/>
              </a:rPr>
              <a:t>Bentangkan </a:t>
            </a:r>
            <a:r>
              <a:rPr lang="id-ID" sz="2000" dirty="0" smtClean="0">
                <a:latin typeface="Tw Cen MT" pitchFamily="34" charset="0"/>
              </a:rPr>
              <a:t>pita ukur secara mendatar dari A ke atas titik a dengan perantaraan nivo, gantungkan unting-unting diatas titik a. Unting-unting yang menyinggung pita ukur misal terbaca </a:t>
            </a:r>
            <a:r>
              <a:rPr lang="id-ID" sz="2000" dirty="0" smtClean="0">
                <a:latin typeface="Tw Cen MT" pitchFamily="34" charset="0"/>
              </a:rPr>
              <a:t>D1 m </a:t>
            </a:r>
          </a:p>
          <a:p>
            <a:pPr marL="457200" indent="-457200">
              <a:buAutoNum type="alphaLcPeriod"/>
            </a:pPr>
            <a:r>
              <a:rPr lang="id-ID" sz="2000" dirty="0" smtClean="0">
                <a:latin typeface="Tw Cen MT" pitchFamily="34" charset="0"/>
              </a:rPr>
              <a:t>Langkah tersebut </a:t>
            </a:r>
            <a:r>
              <a:rPr lang="id-ID" sz="2000" dirty="0" smtClean="0">
                <a:latin typeface="Tw Cen MT" pitchFamily="34" charset="0"/>
              </a:rPr>
              <a:t>dilakukan </a:t>
            </a:r>
            <a:r>
              <a:rPr lang="id-ID" sz="2000" dirty="0" smtClean="0">
                <a:latin typeface="Tw Cen MT" pitchFamily="34" charset="0"/>
              </a:rPr>
              <a:t>pada </a:t>
            </a:r>
            <a:r>
              <a:rPr lang="id-ID" sz="2000" dirty="0" smtClean="0">
                <a:latin typeface="Tw Cen MT" pitchFamily="34" charset="0"/>
              </a:rPr>
              <a:t>penggal-penggal jarak ab, bc dan cb</a:t>
            </a:r>
            <a:r>
              <a:rPr lang="id-ID" sz="2000" dirty="0" smtClean="0">
                <a:latin typeface="Tw Cen MT" pitchFamily="34" charset="0"/>
              </a:rPr>
              <a:t>.</a:t>
            </a:r>
          </a:p>
          <a:p>
            <a:pPr marL="457200" indent="-457200">
              <a:buAutoNum type="alphaLcPeriod"/>
            </a:pPr>
            <a:r>
              <a:rPr lang="id-ID" sz="2000" dirty="0" smtClean="0">
                <a:latin typeface="Tw Cen MT" pitchFamily="34" charset="0"/>
              </a:rPr>
              <a:t>Pengukuran </a:t>
            </a:r>
            <a:r>
              <a:rPr lang="id-ID" sz="2000" dirty="0" smtClean="0">
                <a:latin typeface="Tw Cen MT" pitchFamily="34" charset="0"/>
              </a:rPr>
              <a:t>jarak dilakukan dari A dan B dan dari B ke A. dan hasil akhir adalah </a:t>
            </a:r>
            <a:r>
              <a:rPr lang="id-ID" sz="2000" dirty="0" smtClean="0">
                <a:latin typeface="Tw Cen MT" pitchFamily="34" charset="0"/>
              </a:rPr>
              <a:t>nilai rerata.</a:t>
            </a:r>
          </a:p>
          <a:p>
            <a:pPr marL="457200" indent="-457200">
              <a:buAutoNum type="alphaLcPeriod"/>
            </a:pPr>
            <a:r>
              <a:rPr lang="id-ID" sz="2000" dirty="0" smtClean="0">
                <a:latin typeface="Tw Cen MT" pitchFamily="34" charset="0"/>
              </a:rPr>
              <a:t>A</a:t>
            </a:r>
            <a:r>
              <a:rPr lang="en-US" sz="2000" dirty="0" err="1" smtClean="0">
                <a:latin typeface="Tw Cen MT" pitchFamily="34" charset="0"/>
              </a:rPr>
              <a:t>ngka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bacaan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jarak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di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baca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pada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angka</a:t>
            </a:r>
            <a:r>
              <a:rPr lang="en-US" sz="2000" dirty="0" smtClean="0">
                <a:latin typeface="Tw Cen MT" pitchFamily="34" charset="0"/>
              </a:rPr>
              <a:t> yang </a:t>
            </a:r>
            <a:r>
              <a:rPr lang="en-US" sz="2000" dirty="0" err="1" smtClean="0">
                <a:latin typeface="Tw Cen MT" pitchFamily="34" charset="0"/>
              </a:rPr>
              <a:t>berimpit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dengan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benang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unting-unting</a:t>
            </a:r>
            <a:r>
              <a:rPr lang="en-US" sz="2000" dirty="0" smtClean="0">
                <a:latin typeface="Tw Cen MT" pitchFamily="34" charset="0"/>
              </a:rPr>
              <a:t>.</a:t>
            </a:r>
          </a:p>
          <a:p>
            <a:r>
              <a:rPr lang="en-US" sz="2000" dirty="0" smtClean="0">
                <a:latin typeface="Tw Cen MT" pitchFamily="34" charset="0"/>
              </a:rPr>
              <a:t> </a:t>
            </a:r>
          </a:p>
          <a:p>
            <a:pPr marL="457200" indent="-457200">
              <a:buAutoNum type="alphaLcPeriod"/>
            </a:pPr>
            <a:endParaRPr lang="id-ID" sz="2000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id-ID" sz="2000" b="1" dirty="0" smtClean="0">
              <a:latin typeface="Tw Cen MT" pitchFamily="34" charset="0"/>
            </a:endParaRPr>
          </a:p>
          <a:p>
            <a:endParaRPr lang="en-US" sz="2000" b="1" dirty="0"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429000"/>
            <a:ext cx="19240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Pembacaan skala pita ukur dengan bantuan benang unting-unting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1600200"/>
            <a:ext cx="8229600" cy="3505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ilmu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ukur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tanah</a:t>
            </a:r>
            <a:r>
              <a:rPr lang="en-US" sz="3200" dirty="0" smtClean="0">
                <a:latin typeface="Tw Cen MT" pitchFamily="34" charset="0"/>
              </a:rPr>
              <a:t>, 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antara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dua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buah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titik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adalah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bidang</a:t>
            </a:r>
            <a:r>
              <a:rPr lang="en-US" sz="3200" dirty="0" smtClean="0">
                <a:latin typeface="Tw Cen MT" pitchFamily="34" charset="0"/>
              </a:rPr>
              <a:t> horizontal, yang </a:t>
            </a:r>
            <a:r>
              <a:rPr lang="en-US" sz="3200" dirty="0" err="1" smtClean="0">
                <a:latin typeface="Tw Cen MT" pitchFamily="34" charset="0"/>
              </a:rPr>
              <a:t>merupakan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terpendek</a:t>
            </a:r>
            <a:r>
              <a:rPr lang="en-US" sz="3200" dirty="0" smtClean="0">
                <a:latin typeface="Tw Cen MT" pitchFamily="34" charset="0"/>
              </a:rPr>
              <a:t>  </a:t>
            </a:r>
            <a:r>
              <a:rPr lang="en-US" sz="3200" dirty="0" err="1" smtClean="0">
                <a:latin typeface="Tw Cen MT" pitchFamily="34" charset="0"/>
              </a:rPr>
              <a:t>antara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dua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titik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tersebut</a:t>
            </a:r>
            <a:r>
              <a:rPr lang="id-ID" sz="3200" dirty="0" smtClean="0">
                <a:latin typeface="Tw Cen MT" pitchFamily="34" charset="0"/>
              </a:rPr>
              <a:t>  tergantung jarak tersebut terletak pada bidang datar, bidang miring atau bidang tegak. </a:t>
            </a:r>
            <a:endParaRPr lang="en-US" sz="32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685800"/>
            <a:ext cx="9144000" cy="6172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sv-SE" sz="2400" dirty="0" smtClean="0"/>
              <a:t>Bila titik A dan B terhalang kolam </a:t>
            </a:r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pPr marL="457200" indent="-457200"/>
            <a:endParaRPr lang="id-ID" sz="2400" dirty="0" smtClean="0"/>
          </a:p>
          <a:p>
            <a:r>
              <a:rPr lang="id-ID" sz="2400" dirty="0" smtClean="0"/>
              <a:t>Cara pengukuran jaraknya adalah:</a:t>
            </a:r>
          </a:p>
          <a:p>
            <a:r>
              <a:rPr lang="id-ID" sz="2400" dirty="0" smtClean="0"/>
              <a:t>Proyeksikan </a:t>
            </a:r>
            <a:r>
              <a:rPr lang="id-ID" sz="2400" dirty="0" smtClean="0"/>
              <a:t>B pada C garis yang melalui A dititik C ukur jarak A/C dan jarak BC : </a:t>
            </a:r>
          </a:p>
          <a:p>
            <a:r>
              <a:rPr lang="id-ID" sz="2400" dirty="0" smtClean="0"/>
              <a:t>Jarak AB = √(AC2+BC2 ). </a:t>
            </a:r>
            <a:endParaRPr lang="sv-SE" sz="2400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0" y="0"/>
            <a:ext cx="91440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3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Pengukuran </a:t>
            </a:r>
            <a:r>
              <a:rPr lang="id-ID" sz="3200" b="1" dirty="0" smtClean="0">
                <a:solidFill>
                  <a:schemeClr val="bg1"/>
                </a:solidFill>
                <a:latin typeface="Tw Cen MT" pitchFamily="34" charset="0"/>
              </a:rPr>
              <a:t>Jarak yang Terhalang </a:t>
            </a:r>
            <a:endParaRPr lang="en-US" sz="320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43434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Jarak AB Terhalang 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4552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143000"/>
            <a:ext cx="8763000" cy="5486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3200" dirty="0" smtClean="0">
              <a:latin typeface="Tw Cen MT" pitchFamily="34" charset="0"/>
            </a:endParaRPr>
          </a:p>
          <a:p>
            <a:r>
              <a:rPr lang="en-US" sz="3200" dirty="0" smtClean="0">
                <a:latin typeface="Tw Cen MT" pitchFamily="34" charset="0"/>
              </a:rPr>
              <a:t>Agar data </a:t>
            </a:r>
            <a:r>
              <a:rPr lang="en-US" sz="3200" dirty="0" err="1" smtClean="0">
                <a:latin typeface="Tw Cen MT" pitchFamily="34" charset="0"/>
              </a:rPr>
              <a:t>ukuran-ukuran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banyak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tidak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membingungkan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menjadi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lebih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sistematik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mudah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dipahami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orang</a:t>
            </a:r>
            <a:r>
              <a:rPr lang="en-US" sz="3200" dirty="0" smtClean="0">
                <a:latin typeface="Tw Cen MT" pitchFamily="34" charset="0"/>
              </a:rPr>
              <a:t> lain, </a:t>
            </a:r>
            <a:r>
              <a:rPr lang="en-US" sz="3200" dirty="0" err="1" smtClean="0">
                <a:latin typeface="Tw Cen MT" pitchFamily="34" charset="0"/>
              </a:rPr>
              <a:t>maka</a:t>
            </a:r>
            <a:r>
              <a:rPr lang="en-US" sz="3200" dirty="0" smtClean="0">
                <a:latin typeface="Tw Cen MT" pitchFamily="34" charset="0"/>
              </a:rPr>
              <a:t> :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 	</a:t>
            </a:r>
            <a:r>
              <a:rPr lang="en-US" sz="2800" dirty="0" smtClean="0">
                <a:latin typeface="Tw Cen MT" pitchFamily="34" charset="0"/>
              </a:rPr>
              <a:t>Data </a:t>
            </a:r>
            <a:r>
              <a:rPr lang="en-US" sz="2800" dirty="0" err="1" smtClean="0">
                <a:latin typeface="Tw Cen MT" pitchFamily="34" charset="0"/>
              </a:rPr>
              <a:t>tersebut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dicatat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formulir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atau</a:t>
            </a:r>
            <a:r>
              <a:rPr lang="en-US" sz="2800" dirty="0" smtClean="0">
                <a:latin typeface="Tw Cen MT" pitchFamily="34" charset="0"/>
              </a:rPr>
              <a:t> 	</a:t>
            </a:r>
            <a:r>
              <a:rPr lang="en-US" sz="2800" dirty="0" err="1" smtClean="0">
                <a:latin typeface="Tw Cen MT" pitchFamily="34" charset="0"/>
              </a:rPr>
              <a:t>buku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disertakan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sket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pengukuran</a:t>
            </a:r>
            <a:endParaRPr lang="en-US" sz="28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	</a:t>
            </a:r>
            <a:r>
              <a:rPr lang="en-US" sz="2800" dirty="0" err="1" smtClean="0">
                <a:latin typeface="Tw Cen MT" pitchFamily="34" charset="0"/>
              </a:rPr>
              <a:t>Dicatat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arah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pengukuran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cara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penulisan</a:t>
            </a:r>
            <a:r>
              <a:rPr lang="en-US" sz="2800" dirty="0" smtClean="0">
                <a:latin typeface="Tw Cen MT" pitchFamily="34" charset="0"/>
              </a:rPr>
              <a:t> data 	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aturan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baku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atau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seragam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endParaRPr lang="en-US" sz="3200" dirty="0" smtClean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5344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smtClean="0">
                <a:latin typeface="Tw Cen MT" pitchFamily="34" charset="0"/>
              </a:rPr>
              <a:t>PENCATATAN</a:t>
            </a:r>
            <a:r>
              <a:rPr lang="en-US" sz="3200" b="1" dirty="0" smtClean="0">
                <a:latin typeface="Tw Cen MT" pitchFamily="34" charset="0"/>
              </a:rPr>
              <a:t> DATA UKURAN JARAK LANGSUNG</a:t>
            </a:r>
            <a:endParaRPr lang="en-US" sz="32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5344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latin typeface="Tw Cen MT" pitchFamily="34" charset="0"/>
              </a:rPr>
              <a:t>Contoh</a:t>
            </a:r>
            <a:r>
              <a:rPr lang="en-US" sz="3200" dirty="0" smtClean="0">
                <a:latin typeface="Tw Cen MT" pitchFamily="34" charset="0"/>
              </a:rPr>
              <a:t> 1</a:t>
            </a:r>
          </a:p>
          <a:p>
            <a:endParaRPr lang="en-US" sz="3200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" y="1371600"/>
            <a:ext cx="7850188" cy="5181600"/>
            <a:chOff x="609600" y="1524000"/>
            <a:chExt cx="7850188" cy="5181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286000" y="2895600"/>
              <a:ext cx="4572000" cy="1588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609600" y="1676400"/>
              <a:ext cx="5181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w Cen MT" pitchFamily="34" charset="0"/>
                </a:rPr>
                <a:t>1. </a:t>
              </a:r>
              <a:r>
                <a:rPr lang="en-US" dirty="0" err="1" smtClean="0">
                  <a:latin typeface="Tw Cen MT" pitchFamily="34" charset="0"/>
                </a:rPr>
                <a:t>Sekali</a:t>
              </a:r>
              <a:r>
                <a:rPr lang="en-US" dirty="0" smtClean="0">
                  <a:latin typeface="Tw Cen MT" pitchFamily="34" charset="0"/>
                </a:rPr>
                <a:t> </a:t>
              </a:r>
              <a:r>
                <a:rPr lang="en-US" dirty="0" err="1" smtClean="0">
                  <a:latin typeface="Tw Cen MT" pitchFamily="34" charset="0"/>
                </a:rPr>
                <a:t>Pembacaan</a:t>
              </a:r>
              <a:r>
                <a:rPr lang="en-US" dirty="0" smtClean="0">
                  <a:latin typeface="Tw Cen MT" pitchFamily="34" charset="0"/>
                </a:rPr>
                <a:t>/</a:t>
              </a:r>
              <a:r>
                <a:rPr lang="en-US" dirty="0" err="1" smtClean="0">
                  <a:latin typeface="Tw Cen MT" pitchFamily="34" charset="0"/>
                </a:rPr>
                <a:t>Bentangan</a:t>
              </a:r>
              <a:endParaRPr lang="en-US" dirty="0">
                <a:latin typeface="Tw Cen MT" pitchFamily="34" charset="0"/>
              </a:endParaRP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2078038" y="2965450"/>
              <a:ext cx="45720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6553200" y="2971800"/>
              <a:ext cx="4572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 flipH="1" flipV="1">
              <a:off x="6324601" y="2362200"/>
              <a:ext cx="1066800" cy="31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24600" y="1524000"/>
              <a:ext cx="461665" cy="12003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b="1" dirty="0"/>
                <a:t>38,455 m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762000" y="4491038"/>
              <a:ext cx="518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w Cen MT" pitchFamily="34" charset="0"/>
                </a:rPr>
                <a:t>2. </a:t>
              </a:r>
              <a:r>
                <a:rPr lang="en-US" dirty="0" err="1" smtClean="0">
                  <a:latin typeface="Tw Cen MT" pitchFamily="34" charset="0"/>
                </a:rPr>
                <a:t>Beberapa</a:t>
              </a:r>
              <a:r>
                <a:rPr lang="en-US" dirty="0" smtClean="0">
                  <a:latin typeface="Tw Cen MT" pitchFamily="34" charset="0"/>
                </a:rPr>
                <a:t> </a:t>
              </a:r>
              <a:r>
                <a:rPr lang="en-US" dirty="0" err="1" smtClean="0">
                  <a:latin typeface="Tw Cen MT" pitchFamily="34" charset="0"/>
                </a:rPr>
                <a:t>Bentangan</a:t>
              </a:r>
              <a:r>
                <a:rPr lang="en-US" dirty="0" smtClean="0">
                  <a:latin typeface="Tw Cen MT" pitchFamily="34" charset="0"/>
                </a:rPr>
                <a:t>  </a:t>
              </a:r>
              <a:r>
                <a:rPr lang="en-US" dirty="0" err="1" smtClean="0">
                  <a:latin typeface="Tw Cen MT" pitchFamily="34" charset="0"/>
                </a:rPr>
                <a:t>Langsung</a:t>
              </a:r>
              <a:r>
                <a:rPr lang="en-US" dirty="0" smtClean="0">
                  <a:latin typeface="Tw Cen MT" pitchFamily="34" charset="0"/>
                </a:rPr>
                <a:t> </a:t>
              </a:r>
              <a:r>
                <a:rPr lang="en-US" dirty="0" err="1" smtClean="0">
                  <a:latin typeface="Tw Cen MT" pitchFamily="34" charset="0"/>
                </a:rPr>
                <a:t>Selesai</a:t>
              </a:r>
              <a:endParaRPr lang="en-US" dirty="0">
                <a:latin typeface="Tw Cen MT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066800" y="6091238"/>
              <a:ext cx="7239000" cy="1587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858838" y="6161088"/>
              <a:ext cx="457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8001000" y="6243638"/>
              <a:ext cx="457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14" name="TextBox 17"/>
            <p:cNvSpPr txBox="1">
              <a:spLocks noChangeArrowheads="1"/>
            </p:cNvSpPr>
            <p:nvPr/>
          </p:nvSpPr>
          <p:spPr bwMode="auto">
            <a:xfrm>
              <a:off x="2743200" y="6243638"/>
              <a:ext cx="7413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T1</a:t>
              </a:r>
            </a:p>
          </p:txBody>
        </p: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4495800" y="6243638"/>
              <a:ext cx="7413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T2</a:t>
              </a:r>
            </a:p>
          </p:txBody>
        </p:sp>
        <p:sp>
          <p:nvSpPr>
            <p:cNvPr id="16" name="TextBox 19"/>
            <p:cNvSpPr txBox="1">
              <a:spLocks noChangeArrowheads="1"/>
            </p:cNvSpPr>
            <p:nvPr/>
          </p:nvSpPr>
          <p:spPr bwMode="auto">
            <a:xfrm>
              <a:off x="6172200" y="6243638"/>
              <a:ext cx="7413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T3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0" y="4872335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 smtClean="0"/>
                <a:t>20,570 </a:t>
              </a:r>
              <a:r>
                <a:rPr lang="en-US" sz="1600" b="1" dirty="0"/>
                <a:t>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0" y="4948535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 smtClean="0"/>
                <a:t>45,265 </a:t>
              </a:r>
              <a:r>
                <a:rPr lang="en-US" sz="1600" b="1" dirty="0"/>
                <a:t>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48400" y="4948535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 smtClean="0"/>
                <a:t>71,485 </a:t>
              </a:r>
              <a:r>
                <a:rPr lang="en-US" sz="1600" b="1" dirty="0"/>
                <a:t>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48600" y="4872335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 smtClean="0"/>
                <a:t>88,270 </a:t>
              </a:r>
              <a:r>
                <a:rPr lang="en-US" sz="1600" b="1" dirty="0"/>
                <a:t>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H="1" flipV="1">
              <a:off x="7773194" y="5328444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7849394" y="5328444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Callout 22"/>
            <p:cNvSpPr/>
            <p:nvPr/>
          </p:nvSpPr>
          <p:spPr>
            <a:xfrm>
              <a:off x="5257800" y="3505200"/>
              <a:ext cx="3124200" cy="914400"/>
            </a:xfrm>
            <a:prstGeom prst="wedgeEllipseCallout">
              <a:avLst>
                <a:gd name="adj1" fmla="val 49201"/>
                <a:gd name="adj2" fmla="val 852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TANDA  PENGUKURAN A-B BERAKHIR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835572"/>
            <a:ext cx="8534400" cy="465082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err="1" smtClean="0">
                <a:latin typeface="Tw Cen MT" pitchFamily="34" charset="0"/>
              </a:rPr>
              <a:t>Misal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jarak</a:t>
            </a:r>
            <a:r>
              <a:rPr lang="en-US" sz="2400" dirty="0" smtClean="0">
                <a:latin typeface="Tw Cen MT" pitchFamily="34" charset="0"/>
              </a:rPr>
              <a:t> AB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satu</a:t>
            </a:r>
            <a:r>
              <a:rPr lang="en-US" sz="2400" dirty="0" smtClean="0">
                <a:latin typeface="Tw Cen MT" pitchFamily="34" charset="0"/>
              </a:rPr>
              <a:t> kali </a:t>
            </a:r>
            <a:r>
              <a:rPr lang="en-US" sz="2400" dirty="0" err="1" smtClean="0">
                <a:latin typeface="Tw Cen MT" pitchFamily="34" charset="0"/>
              </a:rPr>
              <a:t>bentangan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Jarak</a:t>
            </a:r>
            <a:r>
              <a:rPr lang="en-US" sz="2400" dirty="0" smtClean="0">
                <a:latin typeface="Tw Cen MT" pitchFamily="34" charset="0"/>
              </a:rPr>
              <a:t> AB </a:t>
            </a:r>
            <a:r>
              <a:rPr lang="en-US" sz="2400" dirty="0" err="1" smtClean="0">
                <a:latin typeface="Tw Cen MT" pitchFamily="34" charset="0"/>
              </a:rPr>
              <a:t>hasil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pengukuran</a:t>
            </a:r>
            <a:r>
              <a:rPr lang="en-US" sz="2400" dirty="0" smtClean="0">
                <a:latin typeface="Tw Cen MT" pitchFamily="34" charset="0"/>
              </a:rPr>
              <a:t> = 38.425 m </a:t>
            </a:r>
            <a:r>
              <a:rPr lang="en-US" sz="2400" dirty="0" err="1" smtClean="0">
                <a:latin typeface="Tw Cen MT" pitchFamily="34" charset="0"/>
              </a:rPr>
              <a:t>maka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pada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sk</a:t>
            </a:r>
            <a:r>
              <a:rPr lang="id-ID" sz="2400" dirty="0" smtClean="0">
                <a:latin typeface="Tw Cen MT" pitchFamily="34" charset="0"/>
              </a:rPr>
              <a:t>e</a:t>
            </a:r>
            <a:r>
              <a:rPr lang="en-US" sz="2400" dirty="0" smtClean="0">
                <a:latin typeface="Tw Cen MT" pitchFamily="34" charset="0"/>
              </a:rPr>
              <a:t>t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titik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smtClean="0">
                <a:latin typeface="Tw Cen MT" pitchFamily="34" charset="0"/>
              </a:rPr>
              <a:t>B </a:t>
            </a:r>
            <a:r>
              <a:rPr lang="en-US" sz="2400" dirty="0" err="1" smtClean="0">
                <a:latin typeface="Tw Cen MT" pitchFamily="34" charset="0"/>
              </a:rPr>
              <a:t>ditulis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angka</a:t>
            </a:r>
            <a:r>
              <a:rPr lang="en-US" sz="2400" dirty="0" smtClean="0">
                <a:latin typeface="Tw Cen MT" pitchFamily="34" charset="0"/>
              </a:rPr>
              <a:t> 38.425 m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smtClean="0">
                <a:latin typeface="Tw Cen MT" pitchFamily="34" charset="0"/>
              </a:rPr>
              <a:t>4 kali </a:t>
            </a:r>
            <a:r>
              <a:rPr lang="en-US" sz="2400" dirty="0" err="1" smtClean="0">
                <a:latin typeface="Tw Cen MT" pitchFamily="34" charset="0"/>
              </a:rPr>
              <a:t>bentangan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Bentangan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pertama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dari</a:t>
            </a:r>
            <a:r>
              <a:rPr lang="en-US" sz="2400" dirty="0" smtClean="0">
                <a:latin typeface="Tw Cen MT" pitchFamily="34" charset="0"/>
              </a:rPr>
              <a:t> A </a:t>
            </a:r>
            <a:r>
              <a:rPr lang="en-US" sz="2400" dirty="0" err="1" smtClean="0">
                <a:latin typeface="Tw Cen MT" pitchFamily="34" charset="0"/>
              </a:rPr>
              <a:t>ke</a:t>
            </a:r>
            <a:r>
              <a:rPr lang="en-US" sz="2400" dirty="0" smtClean="0">
                <a:latin typeface="Tw Cen MT" pitchFamily="34" charset="0"/>
              </a:rPr>
              <a:t> T1 = 20.570 m, 	</a:t>
            </a:r>
            <a:r>
              <a:rPr lang="en-US" sz="2400" dirty="0" err="1" smtClean="0">
                <a:latin typeface="Tw Cen MT" pitchFamily="34" charset="0"/>
              </a:rPr>
              <a:t>bentangan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dua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dari</a:t>
            </a:r>
            <a:r>
              <a:rPr lang="en-US" sz="2400" dirty="0" smtClean="0">
                <a:latin typeface="Tw Cen MT" pitchFamily="34" charset="0"/>
              </a:rPr>
              <a:t> T1 </a:t>
            </a:r>
            <a:r>
              <a:rPr lang="en-US" sz="2400" dirty="0" err="1" smtClean="0">
                <a:latin typeface="Tw Cen MT" pitchFamily="34" charset="0"/>
              </a:rPr>
              <a:t>ke</a:t>
            </a:r>
            <a:r>
              <a:rPr lang="en-US" sz="2400" dirty="0" smtClean="0">
                <a:latin typeface="Tw Cen MT" pitchFamily="34" charset="0"/>
              </a:rPr>
              <a:t> T2 = 24.635 m 	</a:t>
            </a:r>
            <a:r>
              <a:rPr lang="en-US" sz="2400" dirty="0" err="1" smtClean="0">
                <a:latin typeface="Tw Cen MT" pitchFamily="34" charset="0"/>
              </a:rPr>
              <a:t>sehingga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jarak</a:t>
            </a:r>
            <a:r>
              <a:rPr lang="en-US" sz="2400" dirty="0" smtClean="0">
                <a:latin typeface="Tw Cen MT" pitchFamily="34" charset="0"/>
              </a:rPr>
              <a:t> A </a:t>
            </a:r>
            <a:r>
              <a:rPr lang="en-US" sz="2400" dirty="0" err="1" smtClean="0">
                <a:latin typeface="Tw Cen MT" pitchFamily="34" charset="0"/>
              </a:rPr>
              <a:t>ke</a:t>
            </a:r>
            <a:r>
              <a:rPr lang="en-US" sz="2400" dirty="0" smtClean="0">
                <a:latin typeface="Tw Cen MT" pitchFamily="34" charset="0"/>
              </a:rPr>
              <a:t> T2 = 20.570 m + </a:t>
            </a:r>
            <a:r>
              <a:rPr lang="en-US" sz="2400" dirty="0" smtClean="0">
                <a:latin typeface="Tw Cen MT" pitchFamily="34" charset="0"/>
              </a:rPr>
              <a:t>24.635m =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smtClean="0">
                <a:latin typeface="Tw Cen MT" pitchFamily="34" charset="0"/>
              </a:rPr>
              <a:t>45.265 </a:t>
            </a:r>
            <a:r>
              <a:rPr lang="en-US" sz="2400" dirty="0" smtClean="0">
                <a:latin typeface="Tw Cen MT" pitchFamily="34" charset="0"/>
              </a:rPr>
              <a:t>m. </a:t>
            </a:r>
            <a:r>
              <a:rPr lang="en-US" sz="2400" dirty="0" err="1" smtClean="0">
                <a:latin typeface="Tw Cen MT" pitchFamily="34" charset="0"/>
              </a:rPr>
              <a:t>Maka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pada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sket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titik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smtClean="0">
                <a:latin typeface="Tw Cen MT" pitchFamily="34" charset="0"/>
              </a:rPr>
              <a:t>T2 </a:t>
            </a:r>
            <a:r>
              <a:rPr lang="en-US" sz="2400" dirty="0" err="1" smtClean="0">
                <a:latin typeface="Tw Cen MT" pitchFamily="34" charset="0"/>
              </a:rPr>
              <a:t>dituliskan</a:t>
            </a:r>
            <a:r>
              <a:rPr lang="en-US" sz="2400" dirty="0" smtClean="0">
                <a:latin typeface="Tw Cen MT" pitchFamily="34" charset="0"/>
              </a:rPr>
              <a:t> 45.265 </a:t>
            </a:r>
            <a:r>
              <a:rPr lang="en-US" sz="2400" dirty="0" smtClean="0">
                <a:latin typeface="Tw Cen MT" pitchFamily="34" charset="0"/>
              </a:rPr>
              <a:t>m,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n-US" sz="2400" dirty="0" err="1" smtClean="0">
                <a:latin typeface="Tw Cen MT" pitchFamily="34" charset="0"/>
              </a:rPr>
              <a:t>demikian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smtClean="0">
                <a:latin typeface="Tw Cen MT" pitchFamily="34" charset="0"/>
              </a:rPr>
              <a:t>pula 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bentangan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berikutnya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r>
              <a:rPr lang="en-US" sz="2400" dirty="0" smtClean="0">
                <a:latin typeface="Tw Cen MT" pitchFamily="34" charset="0"/>
              </a:rPr>
              <a:t>	</a:t>
            </a:r>
          </a:p>
          <a:p>
            <a:endParaRPr lang="en-US" sz="2400" dirty="0" smtClean="0">
              <a:latin typeface="Tw Cen MT" pitchFamily="34" charset="0"/>
            </a:endParaRPr>
          </a:p>
          <a:p>
            <a:endParaRPr lang="en-US" sz="2400" b="1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5344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2</a:t>
            </a:r>
          </a:p>
          <a:p>
            <a:endParaRPr lang="en-US" sz="3200" dirty="0" smtClean="0"/>
          </a:p>
          <a:p>
            <a:endParaRPr lang="en-US" sz="3200" b="1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858838" y="1992312"/>
            <a:ext cx="7600950" cy="3646488"/>
            <a:chOff x="858838" y="1066800"/>
            <a:chExt cx="7600950" cy="3646488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066800" y="3657600"/>
              <a:ext cx="7239000" cy="1588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858838" y="3727450"/>
              <a:ext cx="45720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27" name="TextBox 6"/>
            <p:cNvSpPr txBox="1">
              <a:spLocks noChangeArrowheads="1"/>
            </p:cNvSpPr>
            <p:nvPr/>
          </p:nvSpPr>
          <p:spPr bwMode="auto">
            <a:xfrm>
              <a:off x="8001000" y="3810000"/>
              <a:ext cx="4572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28" name="TextBox 7"/>
            <p:cNvSpPr txBox="1">
              <a:spLocks noChangeArrowheads="1"/>
            </p:cNvSpPr>
            <p:nvPr/>
          </p:nvSpPr>
          <p:spPr bwMode="auto">
            <a:xfrm>
              <a:off x="2743200" y="3810000"/>
              <a:ext cx="7413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T1</a:t>
              </a:r>
            </a:p>
          </p:txBody>
        </p:sp>
        <p:sp>
          <p:nvSpPr>
            <p:cNvPr id="29" name="TextBox 8"/>
            <p:cNvSpPr txBox="1">
              <a:spLocks noChangeArrowheads="1"/>
            </p:cNvSpPr>
            <p:nvPr/>
          </p:nvSpPr>
          <p:spPr bwMode="auto">
            <a:xfrm>
              <a:off x="4495800" y="3810000"/>
              <a:ext cx="7413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30" name="TextBox 9"/>
            <p:cNvSpPr txBox="1">
              <a:spLocks noChangeArrowheads="1"/>
            </p:cNvSpPr>
            <p:nvPr/>
          </p:nvSpPr>
          <p:spPr bwMode="auto">
            <a:xfrm>
              <a:off x="6172200" y="3810000"/>
              <a:ext cx="7413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T2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43200" y="2438400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/>
                <a:t>17,356 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1000" y="2438400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/>
                <a:t>38,120 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400" y="2514600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/>
                <a:t>20,554 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48600" y="2438400"/>
              <a:ext cx="430887" cy="1047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1600" b="1" dirty="0"/>
                <a:t>40,234 m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 flipH="1" flipV="1">
              <a:off x="7773194" y="2894806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7849394" y="2894806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Callout 36"/>
            <p:cNvSpPr/>
            <p:nvPr/>
          </p:nvSpPr>
          <p:spPr>
            <a:xfrm>
              <a:off x="5257800" y="1071563"/>
              <a:ext cx="3124200" cy="914400"/>
            </a:xfrm>
            <a:prstGeom prst="wedgeEllipseCallout">
              <a:avLst>
                <a:gd name="adj1" fmla="val 49201"/>
                <a:gd name="adj2" fmla="val 852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TANDA  PENGUKURAN C-B BERAKHIR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087019" y="2971006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4163219" y="2971006"/>
              <a:ext cx="1219200" cy="15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Callout 39"/>
            <p:cNvSpPr/>
            <p:nvPr/>
          </p:nvSpPr>
          <p:spPr>
            <a:xfrm>
              <a:off x="1676400" y="1066800"/>
              <a:ext cx="3124200" cy="914400"/>
            </a:xfrm>
            <a:prstGeom prst="wedgeEllipseCallout">
              <a:avLst>
                <a:gd name="adj1" fmla="val 49201"/>
                <a:gd name="adj2" fmla="val 85228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TANDA  PENGUKURAN A-C BERAKHIR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990600" y="4495800"/>
              <a:ext cx="2971800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27"/>
            <p:cNvSpPr txBox="1">
              <a:spLocks noChangeArrowheads="1"/>
            </p:cNvSpPr>
            <p:nvPr/>
          </p:nvSpPr>
          <p:spPr bwMode="auto">
            <a:xfrm>
              <a:off x="4038600" y="4343400"/>
              <a:ext cx="1295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78,354 m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257800" y="4495800"/>
              <a:ext cx="2971800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914400" y="1143000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Pencatatan</a:t>
            </a:r>
            <a:r>
              <a:rPr lang="en-US" dirty="0" smtClean="0"/>
              <a:t> 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534400" cy="5943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/>
              <a:t>M</a:t>
            </a:r>
            <a:r>
              <a:rPr lang="id-ID" sz="3200" dirty="0" smtClean="0"/>
              <a:t>embuat arah objek tegak lurus sebuah garis. </a:t>
            </a:r>
          </a:p>
          <a:p>
            <a:endParaRPr lang="en-US" sz="3200" dirty="0" smtClean="0"/>
          </a:p>
          <a:p>
            <a:pPr>
              <a:defRPr/>
            </a:pPr>
            <a:r>
              <a:rPr lang="en-US" sz="2800" dirty="0" smtClean="0"/>
              <a:t>A</a:t>
            </a:r>
            <a:r>
              <a:rPr lang="id-ID" sz="2800" dirty="0" smtClean="0"/>
              <a:t>pabila dilapangan akan dibuat sebuah garis melalui suatu objek atau garis tersebut tegak lurus garis lain dengan peralatan sederhana, dapal dilakukan dengan beberapa cara: </a:t>
            </a:r>
          </a:p>
          <a:p>
            <a:pPr marL="514350" indent="-514350">
              <a:buAutoNum type="arabicPeriod"/>
              <a:defRPr/>
            </a:pPr>
            <a:r>
              <a:rPr lang="id-ID" sz="2800" dirty="0" smtClean="0"/>
              <a:t>Perbandingan sisi segitiga siku-siku</a:t>
            </a:r>
          </a:p>
          <a:p>
            <a:pPr marL="514350" indent="-514350">
              <a:buAutoNum type="arabicPeriod"/>
              <a:defRPr/>
            </a:pPr>
            <a:r>
              <a:rPr lang="id-ID" sz="2800" dirty="0" smtClean="0"/>
              <a:t>Menggunakan titik tengah tali busur</a:t>
            </a:r>
          </a:p>
          <a:p>
            <a:pPr marL="514350" indent="-514350">
              <a:buAutoNum type="arabicPeriod"/>
              <a:defRPr/>
            </a:pPr>
            <a:r>
              <a:rPr lang="id-ID" sz="2800" dirty="0" smtClean="0"/>
              <a:t>Bantuan cermin penyiku atau prisma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324946"/>
            <a:ext cx="8534400" cy="530445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800" dirty="0" smtClean="0">
                <a:latin typeface="Tw Cen MT" pitchFamily="34" charset="0"/>
              </a:rPr>
              <a:t>Sumber kesalahan dalam pengukuran jarak langsung antara lain: </a:t>
            </a:r>
          </a:p>
          <a:p>
            <a:pPr marL="514350" indent="-514350"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Pita ukur tidak betul-betul mendatar</a:t>
            </a:r>
          </a:p>
          <a:p>
            <a:pPr marL="514350" indent="-514350"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Unting-unting tidak vertila betul karena faktor angin dan ganguan lainnya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Pelurusan yang kurang sempurna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Panjang pita ukur tidak standar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Kesalahan dalam menghitung jumlah bentangan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id-ID" sz="2800" dirty="0" smtClean="0">
                <a:latin typeface="Tw Cen MT" pitchFamily="34" charset="0"/>
              </a:rPr>
              <a:t>Kesalahan membaca pita ukur dan kesalahan pencatatan</a:t>
            </a:r>
            <a:endParaRPr lang="en-US" sz="28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  <a:p>
            <a:endParaRPr lang="en-US" sz="3200" b="1" dirty="0" smtClean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534400" cy="1219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3200" b="1" dirty="0" smtClean="0">
                <a:latin typeface="Tw Cen MT" pitchFamily="34" charset="0"/>
              </a:rPr>
              <a:t>Sumber –Sumber Kesalahan dalam Pengukuran Jarak Langsung</a:t>
            </a:r>
            <a:endParaRPr lang="en-US" sz="32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324946"/>
            <a:ext cx="8534400" cy="530445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800" dirty="0" smtClean="0">
                <a:latin typeface="Tw Cen MT" pitchFamily="34" charset="0"/>
              </a:rPr>
              <a:t>Pengukuran tacimetri menghasilkan posisi detail X, Y dan Z secara optis. </a:t>
            </a:r>
            <a:endParaRPr lang="id-ID" sz="2800" dirty="0" smtClean="0">
              <a:latin typeface="Tw Cen MT" pitchFamily="34" charset="0"/>
            </a:endParaRPr>
          </a:p>
          <a:p>
            <a:r>
              <a:rPr lang="id-ID" sz="2800" dirty="0" smtClean="0">
                <a:latin typeface="Tw Cen MT" pitchFamily="34" charset="0"/>
              </a:rPr>
              <a:t>Data </a:t>
            </a:r>
            <a:r>
              <a:rPr lang="id-ID" sz="2800" dirty="0" smtClean="0">
                <a:latin typeface="Tw Cen MT" pitchFamily="34" charset="0"/>
              </a:rPr>
              <a:t>yang diperoleh dari pengukuran adalah bacaan benang rambu, bacaan vertikal, bacaan horisontal, dan ketinggian alat; formulanya sebagai </a:t>
            </a:r>
            <a:r>
              <a:rPr lang="id-ID" sz="2800" dirty="0" smtClean="0">
                <a:latin typeface="Tw Cen MT" pitchFamily="34" charset="0"/>
              </a:rPr>
              <a:t>berikut:</a:t>
            </a:r>
          </a:p>
          <a:p>
            <a:endParaRPr lang="id-ID" sz="2800" dirty="0" smtClean="0">
              <a:latin typeface="Tw Cen MT" pitchFamily="34" charset="0"/>
            </a:endParaRPr>
          </a:p>
          <a:p>
            <a:r>
              <a:rPr lang="id-ID" sz="2800" dirty="0" smtClean="0">
                <a:latin typeface="Tw Cen MT" pitchFamily="34" charset="0"/>
              </a:rPr>
              <a:t>	</a:t>
            </a:r>
            <a:r>
              <a:rPr lang="pt-BR" sz="2800" dirty="0" smtClean="0">
                <a:latin typeface="Tw Cen MT" pitchFamily="34" charset="0"/>
              </a:rPr>
              <a:t>Xa </a:t>
            </a:r>
            <a:r>
              <a:rPr lang="pt-BR" sz="2800" dirty="0" smtClean="0">
                <a:latin typeface="Tw Cen MT" pitchFamily="34" charset="0"/>
              </a:rPr>
              <a:t>= XI + (ba-bb) Cos2h Sin </a:t>
            </a:r>
            <a:r>
              <a:rPr lang="el-GR" sz="2800" dirty="0" smtClean="0">
                <a:latin typeface="Calibri"/>
              </a:rPr>
              <a:t>α</a:t>
            </a:r>
            <a:r>
              <a:rPr lang="pt-BR" sz="2800" dirty="0" smtClean="0">
                <a:latin typeface="Tw Cen MT" pitchFamily="34" charset="0"/>
              </a:rPr>
              <a:t>Ia </a:t>
            </a:r>
            <a:endParaRPr lang="pt-BR" sz="2800" dirty="0" smtClean="0">
              <a:latin typeface="Tw Cen MT" pitchFamily="34" charset="0"/>
            </a:endParaRPr>
          </a:p>
          <a:p>
            <a:r>
              <a:rPr lang="id-ID" sz="2800" dirty="0" smtClean="0">
                <a:latin typeface="Tw Cen MT" pitchFamily="34" charset="0"/>
              </a:rPr>
              <a:t>	Ya </a:t>
            </a:r>
            <a:r>
              <a:rPr lang="id-ID" sz="2800" dirty="0" smtClean="0">
                <a:latin typeface="Tw Cen MT" pitchFamily="34" charset="0"/>
              </a:rPr>
              <a:t>= YI + (ba-bb) Cos2h Cos </a:t>
            </a:r>
            <a:r>
              <a:rPr lang="el-GR" sz="2800" dirty="0" smtClean="0">
                <a:latin typeface="Calibri"/>
              </a:rPr>
              <a:t>α</a:t>
            </a:r>
            <a:r>
              <a:rPr lang="id-ID" sz="2800" dirty="0" smtClean="0">
                <a:latin typeface="Tw Cen MT" pitchFamily="34" charset="0"/>
              </a:rPr>
              <a:t>Ia </a:t>
            </a:r>
            <a:endParaRPr lang="id-ID" sz="2800" dirty="0" smtClean="0">
              <a:latin typeface="Tw Cen MT" pitchFamily="34" charset="0"/>
            </a:endParaRPr>
          </a:p>
          <a:p>
            <a:r>
              <a:rPr lang="id-ID" sz="2800" dirty="0" smtClean="0">
                <a:latin typeface="Tw Cen MT" pitchFamily="34" charset="0"/>
              </a:rPr>
              <a:t>	</a:t>
            </a:r>
            <a:r>
              <a:rPr lang="pt-BR" sz="2800" dirty="0" smtClean="0">
                <a:latin typeface="Tw Cen MT" pitchFamily="34" charset="0"/>
              </a:rPr>
              <a:t>Za </a:t>
            </a:r>
            <a:r>
              <a:rPr lang="pt-BR" sz="2800" dirty="0" smtClean="0">
                <a:latin typeface="Tw Cen MT" pitchFamily="34" charset="0"/>
              </a:rPr>
              <a:t>= ZI + (ba-bb) </a:t>
            </a:r>
            <a:r>
              <a:rPr lang="pt-BR" sz="2800" dirty="0" smtClean="0">
                <a:latin typeface="Tw Cen MT" pitchFamily="34" charset="0"/>
              </a:rPr>
              <a:t>Cos</a:t>
            </a:r>
            <a:r>
              <a:rPr lang="pt-BR" sz="2800" dirty="0" smtClean="0">
                <a:latin typeface="Calibri"/>
              </a:rPr>
              <a:t>²</a:t>
            </a:r>
            <a:r>
              <a:rPr lang="pt-BR" sz="2800" dirty="0" smtClean="0">
                <a:latin typeface="Tw Cen MT" pitchFamily="34" charset="0"/>
              </a:rPr>
              <a:t>h </a:t>
            </a:r>
            <a:r>
              <a:rPr lang="pt-BR" sz="2800" i="1" dirty="0" smtClean="0">
                <a:latin typeface="Tw Cen MT" pitchFamily="34" charset="0"/>
              </a:rPr>
              <a:t>T</a:t>
            </a:r>
            <a:r>
              <a:rPr lang="id-ID" sz="2800" i="1" dirty="0" smtClean="0">
                <a:latin typeface="Tw Cen MT" pitchFamily="34" charset="0"/>
              </a:rPr>
              <a:t>an</a:t>
            </a:r>
            <a:r>
              <a:rPr lang="pt-BR" sz="2800" i="1" dirty="0" smtClean="0">
                <a:latin typeface="Tw Cen MT" pitchFamily="34" charset="0"/>
              </a:rPr>
              <a:t> </a:t>
            </a:r>
            <a:r>
              <a:rPr lang="pt-BR" sz="2800" i="1" dirty="0" smtClean="0">
                <a:latin typeface="Tw Cen MT" pitchFamily="34" charset="0"/>
              </a:rPr>
              <a:t>h + Ti - Bt </a:t>
            </a:r>
            <a:endParaRPr lang="en-US" sz="2800" b="1" dirty="0" smtClean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534400" cy="1219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3200" b="1" dirty="0" smtClean="0">
                <a:latin typeface="Tw Cen MT" pitchFamily="34" charset="0"/>
              </a:rPr>
              <a:t>TACIMETRI</a:t>
            </a:r>
            <a:endParaRPr lang="en-US" sz="32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endParaRPr lang="id-ID" sz="2400" dirty="0" smtClean="0">
              <a:latin typeface="Tw Cen MT" pitchFamily="34" charset="0"/>
            </a:endParaRPr>
          </a:p>
          <a:p>
            <a:r>
              <a:rPr lang="id-ID" sz="2400" dirty="0" smtClean="0">
                <a:latin typeface="Tw Cen MT" pitchFamily="34" charset="0"/>
              </a:rPr>
              <a:t>Dari gambar diatas dapat diformulakan:</a:t>
            </a:r>
          </a:p>
          <a:p>
            <a:r>
              <a:rPr lang="pt-BR" sz="2400" dirty="0" smtClean="0">
                <a:latin typeface="Tw Cen MT" pitchFamily="34" charset="0"/>
              </a:rPr>
              <a:t>Dm= 100 (ba-bb) Cos h </a:t>
            </a:r>
          </a:p>
          <a:p>
            <a:r>
              <a:rPr lang="id-ID" sz="2400" dirty="0" smtClean="0">
                <a:latin typeface="Tw Cen MT" pitchFamily="34" charset="0"/>
              </a:rPr>
              <a:t>D = Dm Cos h </a:t>
            </a:r>
          </a:p>
          <a:p>
            <a:r>
              <a:rPr lang="pt-BR" sz="2400" dirty="0" smtClean="0">
                <a:latin typeface="Tw Cen MT" pitchFamily="34" charset="0"/>
              </a:rPr>
              <a:t>D = 100 (ba-bb) Cos</a:t>
            </a:r>
            <a:r>
              <a:rPr lang="pt-BR" sz="2400" dirty="0" smtClean="0">
                <a:latin typeface="Calibri"/>
              </a:rPr>
              <a:t>²</a:t>
            </a:r>
            <a:r>
              <a:rPr lang="pt-BR" sz="2400" dirty="0" smtClean="0">
                <a:latin typeface="Tw Cen MT" pitchFamily="34" charset="0"/>
              </a:rPr>
              <a:t> h </a:t>
            </a:r>
          </a:p>
          <a:p>
            <a:r>
              <a:rPr lang="id-ID" sz="2400" dirty="0" smtClean="0">
                <a:latin typeface="Tw Cen MT" pitchFamily="34" charset="0"/>
              </a:rPr>
              <a:t>Karena, z + h = 90</a:t>
            </a:r>
            <a:r>
              <a:rPr lang="id-ID" sz="2400" dirty="0" smtClean="0">
                <a:latin typeface="Calibri"/>
              </a:rPr>
              <a:t>⁰</a:t>
            </a:r>
          </a:p>
          <a:p>
            <a:r>
              <a:rPr lang="pl-PL" sz="2400" dirty="0" smtClean="0">
                <a:latin typeface="Tw Cen MT" pitchFamily="34" charset="0"/>
              </a:rPr>
              <a:t>D = 100 (ba-bb) Sin</a:t>
            </a:r>
            <a:r>
              <a:rPr lang="pl-PL" sz="2400" dirty="0" smtClean="0">
                <a:latin typeface="Calibri"/>
              </a:rPr>
              <a:t>²</a:t>
            </a:r>
            <a:r>
              <a:rPr lang="pl-PL" sz="2400" dirty="0" smtClean="0">
                <a:latin typeface="Tw Cen MT" pitchFamily="34" charset="0"/>
              </a:rPr>
              <a:t> z </a:t>
            </a:r>
            <a:endParaRPr lang="en-US" sz="2400" b="1" dirty="0" smtClean="0">
              <a:latin typeface="Tw Cen MT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5149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37338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Jarak dan bedat inggi pengamatan tacimetri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6450" y="1143000"/>
            <a:ext cx="2876550" cy="264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814047"/>
            <a:ext cx="2933700" cy="159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dirty="0" smtClean="0">
                <a:latin typeface="Tw Cen MT" pitchFamily="34" charset="0"/>
              </a:rPr>
              <a:t>       </a:t>
            </a:r>
            <a:r>
              <a:rPr lang="id-ID" sz="2400" dirty="0" smtClean="0">
                <a:latin typeface="Tw Cen MT" pitchFamily="34" charset="0"/>
              </a:rPr>
              <a:t>Perlu diperhatikan, pembacaan vertikal bukanlah </a:t>
            </a:r>
            <a:r>
              <a:rPr lang="id-ID" sz="2400" i="1" dirty="0" smtClean="0">
                <a:latin typeface="Tw Cen MT" pitchFamily="34" charset="0"/>
              </a:rPr>
              <a:t>helling. Oleh sebab itu, bacaan vertikal perlu diubah terlebih dahulu ke helling; yang berbeda antara posisi biasa dan luar-biasa. </a:t>
            </a:r>
            <a:endParaRPr lang="id-ID" sz="2400" i="1" dirty="0" smtClean="0">
              <a:latin typeface="Tw Cen MT" pitchFamily="34" charset="0"/>
            </a:endParaRPr>
          </a:p>
          <a:p>
            <a:endParaRPr lang="id-ID" sz="2400" i="1" dirty="0" smtClean="0">
              <a:latin typeface="Tw Cen MT" pitchFamily="34" charset="0"/>
            </a:endParaRPr>
          </a:p>
          <a:p>
            <a:r>
              <a:rPr lang="id-ID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 posisi </a:t>
            </a:r>
            <a:r>
              <a:rPr lang="id-ID" sz="2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biasa </a:t>
            </a:r>
            <a:r>
              <a:rPr lang="id-ID" sz="2400" i="1" dirty="0" smtClean="0"/>
              <a:t>(lingkaran vertikal teodolit di sebelah kiri pengamat) helling dihitung dengan </a:t>
            </a:r>
            <a:endParaRPr lang="id-ID" sz="2400" i="1" dirty="0" smtClean="0"/>
          </a:p>
          <a:p>
            <a:endParaRPr lang="id-ID" sz="2400" i="1" dirty="0" smtClean="0"/>
          </a:p>
          <a:p>
            <a:r>
              <a:rPr lang="id-ID" sz="2400" i="1" dirty="0" smtClean="0">
                <a:latin typeface="Tw Cen MT" pitchFamily="34" charset="0"/>
              </a:rPr>
              <a:t>h = 90</a:t>
            </a:r>
            <a:r>
              <a:rPr lang="id-ID" sz="2400" i="1" dirty="0" smtClean="0">
                <a:latin typeface="Calibri"/>
              </a:rPr>
              <a:t>⁰ - V</a:t>
            </a:r>
            <a:endParaRPr lang="id-ID" sz="2400" dirty="0" smtClean="0">
              <a:latin typeface="Tw Cen MT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352800"/>
            <a:ext cx="5410200" cy="2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57400" y="61722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Helling, Bacaan Vertikal pada posisi biasa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886200"/>
            <a:ext cx="8458200" cy="2514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ukur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menggunakan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berbagai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alat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metode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tertentu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pemilihannya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ditentukan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berdasarkan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serta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tingkat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ketelitian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syaratkan</a:t>
            </a:r>
            <a:r>
              <a:rPr lang="en-US" sz="3200" dirty="0" smtClean="0">
                <a:latin typeface="Tw Cen MT" pitchFamily="34" charset="0"/>
              </a:rPr>
              <a:t>.</a:t>
            </a:r>
          </a:p>
          <a:p>
            <a:endParaRPr lang="en-US" sz="3200" dirty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914400"/>
            <a:ext cx="8382000" cy="2057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3200" dirty="0" smtClean="0">
                <a:latin typeface="Tw Cen MT" pitchFamily="34" charset="0"/>
              </a:rPr>
              <a:t>Pada bidang datar disebut jarak datar, pada bidang miring disebut jarak miring sedang pada bidang tegak disebut jarak tegak/tinggi</a:t>
            </a:r>
            <a:endParaRPr lang="en-US" sz="32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9144000" cy="609600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dirty="0" smtClean="0"/>
              <a:t>Pada gambar </a:t>
            </a:r>
            <a:r>
              <a:rPr lang="id-ID" sz="2400" dirty="0" smtClean="0"/>
              <a:t>di </a:t>
            </a:r>
            <a:r>
              <a:rPr lang="id-ID" sz="2400" dirty="0" smtClean="0"/>
              <a:t>atas, </a:t>
            </a:r>
            <a:endParaRPr lang="id-ID" sz="2400" dirty="0" smtClean="0"/>
          </a:p>
          <a:p>
            <a:r>
              <a:rPr lang="id-ID" sz="2400" dirty="0" smtClean="0"/>
              <a:t>bacaan </a:t>
            </a:r>
            <a:r>
              <a:rPr lang="id-ID" sz="2400" dirty="0" smtClean="0"/>
              <a:t>vertikal </a:t>
            </a:r>
            <a:r>
              <a:rPr lang="id-ID" sz="2400" dirty="0" smtClean="0"/>
              <a:t>60</a:t>
            </a:r>
            <a:r>
              <a:rPr lang="id-ID" sz="2400" dirty="0" smtClean="0">
                <a:latin typeface="Calibri"/>
              </a:rPr>
              <a:t>⁰</a:t>
            </a:r>
            <a:r>
              <a:rPr lang="id-ID" sz="2400" dirty="0" smtClean="0"/>
              <a:t> </a:t>
            </a:r>
            <a:r>
              <a:rPr lang="id-ID" sz="2400" dirty="0" smtClean="0"/>
              <a:t>dan </a:t>
            </a:r>
            <a:r>
              <a:rPr lang="id-ID" sz="2400" dirty="0" smtClean="0"/>
              <a:t>110</a:t>
            </a:r>
            <a:r>
              <a:rPr lang="id-ID" sz="2400" dirty="0" smtClean="0">
                <a:latin typeface="Calibri"/>
              </a:rPr>
              <a:t>⁰</a:t>
            </a:r>
            <a:r>
              <a:rPr lang="id-ID" sz="2400" dirty="0" smtClean="0"/>
              <a:t>, </a:t>
            </a:r>
          </a:p>
          <a:p>
            <a:r>
              <a:rPr lang="id-ID" sz="2400" dirty="0" smtClean="0"/>
              <a:t>Maka,  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i="1" dirty="0" smtClean="0"/>
              <a:t> 	hellingnya </a:t>
            </a:r>
            <a:r>
              <a:rPr lang="id-ID" sz="2400" i="1" dirty="0" smtClean="0"/>
              <a:t>berturut-turut adalah </a:t>
            </a:r>
            <a:r>
              <a:rPr lang="id-ID" sz="2400" i="1" dirty="0" smtClean="0"/>
              <a:t>30</a:t>
            </a:r>
            <a:r>
              <a:rPr lang="id-ID" sz="2400" i="1" dirty="0" smtClean="0">
                <a:latin typeface="Calibri"/>
              </a:rPr>
              <a:t>⁰</a:t>
            </a:r>
            <a:r>
              <a:rPr lang="id-ID" sz="2400" i="1" dirty="0" smtClean="0"/>
              <a:t> </a:t>
            </a:r>
            <a:r>
              <a:rPr lang="id-ID" sz="2400" i="1" dirty="0" smtClean="0"/>
              <a:t>dan -</a:t>
            </a:r>
            <a:r>
              <a:rPr lang="id-ID" sz="2400" i="1" dirty="0" smtClean="0"/>
              <a:t>20</a:t>
            </a:r>
            <a:r>
              <a:rPr lang="id-ID" sz="2400" i="1" dirty="0" smtClean="0">
                <a:latin typeface="Calibri"/>
              </a:rPr>
              <a:t>⁰⁰</a:t>
            </a:r>
            <a:r>
              <a:rPr lang="id-ID" sz="2400" i="1" dirty="0" smtClean="0"/>
              <a:t>. 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i="1" dirty="0" smtClean="0"/>
              <a:t> 	Hasilnya</a:t>
            </a:r>
            <a:r>
              <a:rPr lang="id-ID" sz="2400" i="1" dirty="0" smtClean="0"/>
              <a:t>, bisa positif (elevasi) atau negatif (depresi</a:t>
            </a:r>
            <a:r>
              <a:rPr lang="id-ID" sz="2400" i="1" dirty="0" smtClean="0"/>
              <a:t>).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i="1" dirty="0" smtClean="0"/>
              <a:t> </a:t>
            </a:r>
            <a:r>
              <a:rPr lang="id-ID" sz="2400" i="1" dirty="0" smtClean="0"/>
              <a:t>	Dalam </a:t>
            </a:r>
            <a:r>
              <a:rPr lang="id-ID" sz="2400" i="1" dirty="0" smtClean="0"/>
              <a:t>penghitungan beda tinggi tanda ini janganlah </a:t>
            </a:r>
            <a:r>
              <a:rPr lang="id-ID" sz="2400" i="1" dirty="0" smtClean="0"/>
              <a:t>	diubah.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i="1" dirty="0" smtClean="0"/>
              <a:t> 	</a:t>
            </a:r>
            <a:r>
              <a:rPr lang="id-ID" sz="2400" i="1" dirty="0" smtClean="0"/>
              <a:t> </a:t>
            </a:r>
            <a:r>
              <a:rPr lang="id-ID" sz="2400" i="1" dirty="0" smtClean="0"/>
              <a:t>Perlu dipahami, sudut depresi tidak selalu menandakan titik </a:t>
            </a:r>
            <a:r>
              <a:rPr lang="id-ID" sz="2400" i="1" dirty="0" smtClean="0"/>
              <a:t>	objek </a:t>
            </a:r>
            <a:r>
              <a:rPr lang="id-ID" sz="2400" b="1" i="1" dirty="0" smtClean="0"/>
              <a:t>a lebih rendah daripada stasiun tempat alat berdiri I</a:t>
            </a:r>
            <a:r>
              <a:rPr lang="id-ID" sz="2400" b="1" i="1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b="1" i="1" dirty="0" smtClean="0"/>
              <a:t> </a:t>
            </a:r>
            <a:r>
              <a:rPr lang="id-ID" sz="2400" b="1" i="1" dirty="0" smtClean="0"/>
              <a:t>	Begitu </a:t>
            </a:r>
            <a:r>
              <a:rPr lang="id-ID" sz="2400" b="1" i="1" dirty="0" smtClean="0"/>
              <a:t>pula, sudut elevasi tidak selalu menandakan titik </a:t>
            </a:r>
            <a:r>
              <a:rPr lang="id-ID" sz="2400" b="1" i="1" dirty="0" smtClean="0"/>
              <a:t>	objek </a:t>
            </a:r>
            <a:r>
              <a:rPr lang="id-ID" sz="2400" b="1" i="1" dirty="0" smtClean="0"/>
              <a:t>a lebih tinggi daripada stasiun tempat alat berdiri I. </a:t>
            </a:r>
            <a:endParaRPr lang="id-ID" sz="2400" i="1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11968"/>
            <a:ext cx="9144000" cy="674603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d-ID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 posisi </a:t>
            </a:r>
            <a:r>
              <a:rPr lang="id-ID" sz="2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luar-biasa </a:t>
            </a:r>
            <a:r>
              <a:rPr lang="id-ID" sz="2400" i="1" dirty="0" smtClean="0"/>
              <a:t>(lingkaran vertikal teodolit di sebelah kanan pengamat) helling dihitung dengan, </a:t>
            </a:r>
          </a:p>
          <a:p>
            <a:endParaRPr lang="id-ID" sz="2400" i="1" dirty="0" smtClean="0"/>
          </a:p>
          <a:p>
            <a:r>
              <a:rPr lang="id-ID" sz="2400" dirty="0" smtClean="0"/>
              <a:t>h = V- 270</a:t>
            </a:r>
            <a:r>
              <a:rPr lang="id-ID" sz="2400" dirty="0" smtClean="0">
                <a:latin typeface="Calibri"/>
              </a:rPr>
              <a:t>⁰</a:t>
            </a:r>
          </a:p>
          <a:p>
            <a:endParaRPr lang="id-ID" sz="2400" dirty="0" smtClean="0">
              <a:latin typeface="Calibri"/>
            </a:endParaRPr>
          </a:p>
          <a:p>
            <a:endParaRPr lang="id-ID" sz="2400" dirty="0" smtClean="0">
              <a:latin typeface="Calibri"/>
            </a:endParaRPr>
          </a:p>
          <a:p>
            <a:endParaRPr lang="id-ID" sz="2400" dirty="0" smtClean="0">
              <a:latin typeface="Calibri"/>
            </a:endParaRPr>
          </a:p>
          <a:p>
            <a:endParaRPr lang="id-ID" sz="2400" dirty="0" smtClean="0">
              <a:latin typeface="Calibri"/>
            </a:endParaRPr>
          </a:p>
          <a:p>
            <a:endParaRPr lang="id-ID" sz="2400" dirty="0" smtClean="0">
              <a:latin typeface="Calibri"/>
            </a:endParaRPr>
          </a:p>
          <a:p>
            <a:endParaRPr lang="id-ID" sz="2400" i="1" dirty="0" smtClean="0">
              <a:latin typeface="Calibri"/>
            </a:endParaRPr>
          </a:p>
          <a:p>
            <a:endParaRPr lang="id-ID" sz="2400" i="1" dirty="0" smtClean="0">
              <a:latin typeface="Calibri"/>
            </a:endParaRPr>
          </a:p>
          <a:p>
            <a:endParaRPr lang="id-ID" sz="2400" i="1" dirty="0" smtClean="0">
              <a:latin typeface="Calibri"/>
            </a:endParaRPr>
          </a:p>
          <a:p>
            <a:r>
              <a:rPr lang="sv-SE" sz="2400" dirty="0" smtClean="0"/>
              <a:t>Pada gambar 39, bacaan vertikal 300</a:t>
            </a:r>
            <a:r>
              <a:rPr lang="sv-SE" sz="2400" dirty="0" smtClean="0">
                <a:latin typeface="Calibri"/>
              </a:rPr>
              <a:t>⁰</a:t>
            </a:r>
            <a:r>
              <a:rPr lang="sv-SE" sz="2400" dirty="0" smtClean="0"/>
              <a:t> dan 250</a:t>
            </a:r>
            <a:r>
              <a:rPr lang="sv-SE" sz="2400" dirty="0" smtClean="0">
                <a:latin typeface="Calibri"/>
              </a:rPr>
              <a:t>⁰</a:t>
            </a:r>
            <a:r>
              <a:rPr lang="sv-SE" sz="2400" dirty="0" smtClean="0"/>
              <a:t>, maka </a:t>
            </a:r>
            <a:r>
              <a:rPr lang="sv-SE" sz="2400" i="1" dirty="0" smtClean="0"/>
              <a:t>hellingnya berturut-turut adalah 30</a:t>
            </a:r>
            <a:r>
              <a:rPr lang="id-ID" sz="2400" i="1" dirty="0" smtClean="0">
                <a:latin typeface="Calibri"/>
              </a:rPr>
              <a:t>⁰ </a:t>
            </a:r>
            <a:r>
              <a:rPr lang="sv-SE" sz="2400" i="1" dirty="0" smtClean="0"/>
              <a:t>dan -20</a:t>
            </a:r>
            <a:r>
              <a:rPr lang="sv-SE" sz="2400" i="1" dirty="0" smtClean="0">
                <a:latin typeface="Calibri"/>
              </a:rPr>
              <a:t>⁰</a:t>
            </a:r>
            <a:r>
              <a:rPr lang="sv-SE" sz="2400" i="1" dirty="0" smtClean="0"/>
              <a:t>. Hasilnya sama seperti pada posisi biasa, bisa positif atau negatif. </a:t>
            </a:r>
          </a:p>
          <a:p>
            <a:r>
              <a:rPr lang="id-ID" sz="2400" dirty="0" smtClean="0"/>
              <a:t>Oleh karena perbedaan formula pada kedua posisi itu, umumnya untuk tacimetri disepakati pada posisi </a:t>
            </a:r>
            <a:r>
              <a:rPr lang="id-ID" sz="2400" i="1" dirty="0" smtClean="0"/>
              <a:t>biasa. </a:t>
            </a:r>
            <a:endParaRPr lang="id-ID" sz="2400" i="1" dirty="0" smtClean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47800"/>
            <a:ext cx="5845958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41910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Tw Cen MT" pitchFamily="34" charset="0"/>
              </a:rPr>
              <a:t>Helling, Bacaan Vertikal pada posisi luar biasa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9144000" cy="609600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d-ID" sz="4800" i="1" dirty="0" smtClean="0">
              <a:latin typeface="Tw Cen MT" pitchFamily="34" charset="0"/>
            </a:endParaRPr>
          </a:p>
          <a:p>
            <a:endParaRPr lang="id-ID" sz="4800" i="1" dirty="0" smtClean="0">
              <a:latin typeface="Tw Cen MT" pitchFamily="34" charset="0"/>
            </a:endParaRPr>
          </a:p>
          <a:p>
            <a:endParaRPr lang="id-ID" sz="4800" i="1" dirty="0" smtClean="0">
              <a:latin typeface="Tw Cen MT" pitchFamily="34" charset="0"/>
            </a:endParaRPr>
          </a:p>
          <a:p>
            <a:r>
              <a:rPr lang="id-ID" sz="4800" i="1" dirty="0" smtClean="0">
                <a:latin typeface="Tw Cen MT" pitchFamily="34" charset="0"/>
              </a:rPr>
              <a:t>	</a:t>
            </a:r>
            <a:r>
              <a:rPr lang="id-ID" sz="4800" i="1" dirty="0" smtClean="0">
                <a:latin typeface="Tw Cen MT" pitchFamily="34" charset="0"/>
              </a:rPr>
              <a:t>		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81000"/>
            <a:ext cx="8763000" cy="6019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5925" y="955965"/>
            <a:ext cx="923330" cy="22098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57200"/>
            <a:ext cx="1828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Langsung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505200"/>
            <a:ext cx="1828800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724400"/>
            <a:ext cx="1676400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16868"/>
            <a:ext cx="1676400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209800"/>
            <a:ext cx="1676400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Optis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1307068"/>
            <a:ext cx="1600200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stadia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2819400"/>
            <a:ext cx="16002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Tangensial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4114800"/>
            <a:ext cx="16002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Substenbar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5334000"/>
            <a:ext cx="16002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52600" y="6858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71600" y="20574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37338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48768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8" idx="1"/>
          </p:cNvCxnSpPr>
          <p:nvPr/>
        </p:nvCxnSpPr>
        <p:spPr>
          <a:xfrm>
            <a:off x="3962400" y="3689866"/>
            <a:ext cx="762000" cy="1166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43400" y="23622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81800" y="5789612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81800" y="44196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81800" y="31242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1524000"/>
            <a:ext cx="381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28601" y="2209800"/>
            <a:ext cx="30480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086101" y="3619500"/>
            <a:ext cx="25146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48201" y="3657600"/>
            <a:ext cx="42672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07150" y="2382838"/>
            <a:ext cx="38100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5791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  <a:latin typeface="Tw Cen MT" pitchFamily="34" charset="0"/>
              </a:rPr>
              <a:t>Cara Pengukuran Jarak</a:t>
            </a:r>
            <a:endParaRPr lang="id-ID" sz="2800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85800"/>
            <a:ext cx="8763000" cy="6172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d-ID" sz="3200" dirty="0" smtClean="0">
              <a:latin typeface="Tw Cen MT" pitchFamily="34" charset="0"/>
            </a:endParaRPr>
          </a:p>
          <a:p>
            <a:r>
              <a:rPr lang="en-US" sz="3200" dirty="0" err="1" smtClean="0">
                <a:latin typeface="Tw Cen MT" pitchFamily="34" charset="0"/>
              </a:rPr>
              <a:t>Peralatan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digunakan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pengukuran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langsung</a:t>
            </a:r>
            <a:r>
              <a:rPr lang="en-US" sz="3200" dirty="0" smtClean="0">
                <a:latin typeface="Tw Cen MT" pitchFamily="34" charset="0"/>
              </a:rPr>
              <a:t>  </a:t>
            </a:r>
            <a:r>
              <a:rPr lang="id-ID" sz="3200" dirty="0" smtClean="0">
                <a:latin typeface="Tw Cen MT" pitchFamily="34" charset="0"/>
              </a:rPr>
              <a:t>terdiri dari alat utama dan alat bantu. Alat utama yang digunakan </a:t>
            </a:r>
            <a:r>
              <a:rPr lang="en-US" sz="3200" dirty="0" err="1" smtClean="0">
                <a:latin typeface="Tw Cen MT" pitchFamily="34" charset="0"/>
              </a:rPr>
              <a:t>antara</a:t>
            </a:r>
            <a:r>
              <a:rPr lang="en-US" sz="3200" dirty="0" smtClean="0">
                <a:latin typeface="Tw Cen MT" pitchFamily="34" charset="0"/>
              </a:rPr>
              <a:t> lain: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Tw Cen MT" pitchFamily="34" charset="0"/>
              </a:rPr>
              <a:t>Pita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:</a:t>
            </a:r>
            <a:endParaRPr lang="en-US" sz="2800" dirty="0" smtClean="0">
              <a:latin typeface="Tw Cen MT" pitchFamily="34" charset="0"/>
              <a:sym typeface="Wingdings"/>
            </a:endParaRPr>
          </a:p>
          <a:p>
            <a:pPr marL="514350" lvl="0" indent="-514350"/>
            <a:r>
              <a:rPr lang="en-US" sz="2800" dirty="0" smtClean="0">
                <a:latin typeface="Tw Cen MT" pitchFamily="34" charset="0"/>
                <a:sym typeface="Wingdings"/>
              </a:rPr>
              <a:t>	</a:t>
            </a:r>
            <a:r>
              <a:rPr lang="en-US" sz="2800" dirty="0" err="1" smtClean="0">
                <a:latin typeface="Tw Cen MT" pitchFamily="34" charset="0"/>
              </a:rPr>
              <a:t>baja</a:t>
            </a:r>
            <a:r>
              <a:rPr lang="en-US" sz="2800" dirty="0" smtClean="0">
                <a:latin typeface="Tw Cen MT" pitchFamily="34" charset="0"/>
              </a:rPr>
              <a:t>, fiberglass, </a:t>
            </a:r>
            <a:r>
              <a:rPr lang="en-US" sz="2800" dirty="0" err="1" smtClean="0">
                <a:latin typeface="Tw Cen MT" pitchFamily="34" charset="0"/>
              </a:rPr>
              <a:t>plastik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kain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atau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campuran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plastik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kain</a:t>
            </a:r>
            <a:endParaRPr lang="en-US" sz="2800" dirty="0" smtClean="0">
              <a:latin typeface="Tw Cen MT" pitchFamily="34" charset="0"/>
            </a:endParaRPr>
          </a:p>
          <a:p>
            <a:pPr marL="514350" lvl="0" indent="-514350"/>
            <a:r>
              <a:rPr lang="en-US" sz="2800" dirty="0" smtClean="0">
                <a:latin typeface="Tw Cen MT" pitchFamily="34" charset="0"/>
              </a:rPr>
              <a:t>2. 	</a:t>
            </a:r>
            <a:r>
              <a:rPr lang="en-US" sz="2800" dirty="0" err="1" smtClean="0">
                <a:latin typeface="Tw Cen MT" pitchFamily="34" charset="0"/>
              </a:rPr>
              <a:t>Pegas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:</a:t>
            </a:r>
          </a:p>
          <a:p>
            <a:pPr marL="514350" lvl="0" indent="-514350"/>
            <a:r>
              <a:rPr lang="en-US" sz="2800" dirty="0" smtClean="0">
                <a:latin typeface="Tw Cen MT" pitchFamily="34" charset="0"/>
              </a:rPr>
              <a:t>	plat/pita </a:t>
            </a:r>
            <a:r>
              <a:rPr lang="en-US" sz="2800" dirty="0" err="1" smtClean="0">
                <a:latin typeface="Tw Cen MT" pitchFamily="34" charset="0"/>
              </a:rPr>
              <a:t>baja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dilengkapi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pegas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pengukur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ketegangan</a:t>
            </a:r>
            <a:endParaRPr lang="en-US" sz="2800" dirty="0" smtClean="0">
              <a:latin typeface="Tw Cen MT" pitchFamily="34" charset="0"/>
            </a:endParaRPr>
          </a:p>
          <a:p>
            <a:pPr marL="514350" lvl="0" indent="-514350">
              <a:buAutoNum type="arabicPeriod" startAt="3"/>
            </a:pPr>
            <a:r>
              <a:rPr lang="en-US" sz="2800" dirty="0" err="1" smtClean="0">
                <a:latin typeface="Tw Cen MT" pitchFamily="34" charset="0"/>
              </a:rPr>
              <a:t>Rantai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ukur</a:t>
            </a:r>
            <a:r>
              <a:rPr lang="en-US" sz="2800" dirty="0" smtClean="0">
                <a:latin typeface="Tw Cen MT" pitchFamily="34" charset="0"/>
              </a:rPr>
              <a:t> :</a:t>
            </a:r>
          </a:p>
          <a:p>
            <a:pPr marL="514350" lvl="0" indent="-514350"/>
            <a:r>
              <a:rPr lang="en-US" sz="2800" dirty="0" smtClean="0">
                <a:latin typeface="Tw Cen MT" pitchFamily="34" charset="0"/>
              </a:rPr>
              <a:t>	</a:t>
            </a:r>
            <a:r>
              <a:rPr lang="en-US" sz="2800" dirty="0" err="1" smtClean="0">
                <a:latin typeface="Tw Cen MT" pitchFamily="34" charset="0"/>
              </a:rPr>
              <a:t>kawat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baja</a:t>
            </a:r>
            <a:endParaRPr lang="en-US" sz="2800" dirty="0" smtClean="0">
              <a:latin typeface="Tw Cen MT" pitchFamily="34" charset="0"/>
            </a:endParaRPr>
          </a:p>
          <a:p>
            <a:pPr marL="514350" lvl="0" indent="-514350"/>
            <a:endParaRPr lang="en-US" sz="2800" dirty="0">
              <a:latin typeface="Tw Cen MT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52400"/>
            <a:ext cx="8305800" cy="9144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PENGUKURAN JARAK LANGSUNG</a:t>
            </a:r>
            <a:endParaRPr lang="en-US" sz="32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endParaRPr lang="en-US" sz="3200" b="1" i="1" dirty="0" smtClean="0"/>
          </a:p>
          <a:p>
            <a:pPr marL="514350" indent="-514350"/>
            <a:r>
              <a:rPr lang="en-US" sz="3200" dirty="0" smtClean="0"/>
              <a:t>	</a:t>
            </a:r>
          </a:p>
          <a:p>
            <a:pPr marL="971550" lvl="1" indent="-514350"/>
            <a:r>
              <a:rPr lang="en-US" sz="3200" b="1" i="1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586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Macam-macam</a:t>
            </a:r>
            <a:r>
              <a:rPr lang="en-US" b="1" i="1" dirty="0" smtClean="0">
                <a:solidFill>
                  <a:schemeClr val="bg1"/>
                </a:solidFill>
              </a:rPr>
              <a:t> pita </a:t>
            </a:r>
            <a:r>
              <a:rPr lang="en-US" b="1" i="1" dirty="0" err="1" smtClean="0">
                <a:solidFill>
                  <a:schemeClr val="bg1"/>
                </a:solidFill>
              </a:rPr>
              <a:t>ukur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0" name="Picture 9" descr="Hasil gamba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asil gamba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685801"/>
            <a:ext cx="2438400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asil gamba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7620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asil gambar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8956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asil gambar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2971800"/>
            <a:ext cx="2286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0"/>
            <a:ext cx="8763000" cy="6858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latin typeface="Tw Cen MT" pitchFamily="34" charset="0"/>
              </a:rPr>
              <a:t>Panjang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alat</a:t>
            </a:r>
            <a:r>
              <a:rPr lang="id-ID" sz="3200" dirty="0" smtClean="0">
                <a:latin typeface="Tw Cen MT" pitchFamily="34" charset="0"/>
              </a:rPr>
              <a:t> umumnya</a:t>
            </a:r>
            <a:r>
              <a:rPr lang="en-US" sz="3200" dirty="0" smtClean="0">
                <a:latin typeface="Tw Cen MT" pitchFamily="34" charset="0"/>
              </a:rPr>
              <a:t> : 20, 30 – 100m,kecuali </a:t>
            </a:r>
            <a:r>
              <a:rPr lang="en-US" sz="3200" dirty="0" err="1" smtClean="0">
                <a:latin typeface="Tw Cen MT" pitchFamily="34" charset="0"/>
              </a:rPr>
              <a:t>kayu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ukur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hanya</a:t>
            </a:r>
            <a:r>
              <a:rPr lang="en-US" sz="3200" dirty="0" smtClean="0">
                <a:latin typeface="Tw Cen MT" pitchFamily="34" charset="0"/>
              </a:rPr>
              <a:t> 3-5 m</a:t>
            </a:r>
          </a:p>
          <a:p>
            <a:r>
              <a:rPr lang="en-US" sz="3200" dirty="0" err="1" smtClean="0">
                <a:latin typeface="Tw Cen MT" pitchFamily="34" charset="0"/>
              </a:rPr>
              <a:t>Lebar</a:t>
            </a:r>
            <a:r>
              <a:rPr lang="en-US" sz="3200" dirty="0" smtClean="0">
                <a:latin typeface="Tw Cen MT" pitchFamily="34" charset="0"/>
              </a:rPr>
              <a:t> : 1 – 2 cm</a:t>
            </a:r>
          </a:p>
          <a:p>
            <a:r>
              <a:rPr lang="en-US" sz="3200" dirty="0" err="1" smtClean="0">
                <a:latin typeface="Tw Cen MT" pitchFamily="34" charset="0"/>
              </a:rPr>
              <a:t>Tebal</a:t>
            </a:r>
            <a:r>
              <a:rPr lang="en-US" sz="3200" dirty="0" smtClean="0">
                <a:latin typeface="Tw Cen MT" pitchFamily="34" charset="0"/>
              </a:rPr>
              <a:t> : 0.1 – 0.2 mm</a:t>
            </a:r>
            <a:endParaRPr lang="id-ID" sz="3200" dirty="0" smtClean="0">
              <a:latin typeface="Tw Cen MT" pitchFamily="34" charset="0"/>
            </a:endParaRPr>
          </a:p>
          <a:p>
            <a:r>
              <a:rPr lang="id-ID" sz="3200" dirty="0" smtClean="0">
                <a:latin typeface="Tw Cen MT" pitchFamily="34" charset="0"/>
              </a:rPr>
              <a:t>Pembagian skala bacaan dari skala terkecil mm sampai dengan skala terbesar m</a:t>
            </a:r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  <a:p>
            <a:r>
              <a:rPr lang="en-US" sz="3200" dirty="0" err="1" smtClean="0">
                <a:latin typeface="Tw Cen MT" pitchFamily="34" charset="0"/>
              </a:rPr>
              <a:t>Alat-alat</a:t>
            </a:r>
            <a:r>
              <a:rPr lang="en-US" sz="3200" dirty="0" smtClean="0">
                <a:latin typeface="Tw Cen MT" pitchFamily="34" charset="0"/>
              </a:rPr>
              <a:t> bantu</a:t>
            </a:r>
            <a:r>
              <a:rPr lang="id-ID" sz="3200" dirty="0" smtClean="0">
                <a:latin typeface="Tw Cen MT" pitchFamily="34" charset="0"/>
              </a:rPr>
              <a:t> pengukuran jarak langsung antara lain:</a:t>
            </a:r>
            <a:endParaRPr lang="en-US" sz="3200" dirty="0" smtClean="0">
              <a:latin typeface="Tw Cen MT" pitchFamily="34" charset="0"/>
            </a:endParaRPr>
          </a:p>
          <a:p>
            <a:r>
              <a:rPr lang="en-US" sz="3200" dirty="0" smtClean="0">
                <a:latin typeface="Tw Cen MT" pitchFamily="34" charset="0"/>
              </a:rPr>
              <a:t>1. 	</a:t>
            </a:r>
            <a:r>
              <a:rPr lang="en-US" sz="3200" b="1" i="1" dirty="0" err="1" smtClean="0">
                <a:latin typeface="Tw Cen MT" pitchFamily="34" charset="0"/>
              </a:rPr>
              <a:t>Yalon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atau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anjir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dirty="0" smtClean="0">
                <a:latin typeface="Tw Cen MT" pitchFamily="34" charset="0"/>
              </a:rPr>
              <a:t>: </a:t>
            </a:r>
            <a:r>
              <a:rPr lang="en-US" sz="3200" dirty="0" err="1" smtClean="0">
                <a:latin typeface="Tw Cen MT" pitchFamily="34" charset="0"/>
              </a:rPr>
              <a:t>digunakan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	</a:t>
            </a:r>
            <a:r>
              <a:rPr lang="en-US" sz="3200" dirty="0" err="1" smtClean="0">
                <a:latin typeface="Tw Cen MT" pitchFamily="34" charset="0"/>
              </a:rPr>
              <a:t>pelurusan</a:t>
            </a:r>
            <a:r>
              <a:rPr lang="en-US" sz="3200" dirty="0" smtClean="0">
                <a:latin typeface="Tw Cen MT" pitchFamily="34" charset="0"/>
              </a:rPr>
              <a:t> 	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diameter 1.5 – 3 cm, 	</a:t>
            </a:r>
            <a:r>
              <a:rPr lang="en-US" sz="3200" dirty="0" err="1" smtClean="0">
                <a:latin typeface="Tw Cen MT" pitchFamily="34" charset="0"/>
              </a:rPr>
              <a:t>panjang</a:t>
            </a:r>
            <a:r>
              <a:rPr lang="en-US" sz="3200" dirty="0" smtClean="0">
                <a:latin typeface="Tw Cen MT" pitchFamily="34" charset="0"/>
              </a:rPr>
              <a:t> 1.5 – 3 m, </a:t>
            </a:r>
            <a:r>
              <a:rPr lang="id-ID" sz="3200" dirty="0" smtClean="0">
                <a:latin typeface="Tw Cen MT" pitchFamily="34" charset="0"/>
              </a:rPr>
              <a:t>di</a:t>
            </a:r>
            <a:r>
              <a:rPr lang="en-US" sz="3200" dirty="0" smtClean="0">
                <a:latin typeface="Tw Cen MT" pitchFamily="34" charset="0"/>
              </a:rPr>
              <a:t>cat </a:t>
            </a:r>
            <a:r>
              <a:rPr lang="en-US" sz="3200" dirty="0" err="1" smtClean="0">
                <a:latin typeface="Tw Cen MT" pitchFamily="34" charset="0"/>
              </a:rPr>
              <a:t>merah-putih</a:t>
            </a:r>
            <a:r>
              <a:rPr lang="en-US" sz="3200" dirty="0" smtClean="0">
                <a:latin typeface="Tw Cen MT" pitchFamily="34" charset="0"/>
              </a:rPr>
              <a:t>/ 	</a:t>
            </a:r>
            <a:r>
              <a:rPr lang="en-US" sz="3200" dirty="0" err="1" smtClean="0">
                <a:latin typeface="Tw Cen MT" pitchFamily="34" charset="0"/>
              </a:rPr>
              <a:t>hitam-putih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interval 20 – 30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endParaRPr lang="en-US" sz="3200" b="1" i="1" dirty="0" smtClean="0"/>
          </a:p>
          <a:p>
            <a:pPr marL="514350" indent="-514350"/>
            <a:r>
              <a:rPr lang="en-US" sz="3200" dirty="0" smtClean="0"/>
              <a:t>	</a:t>
            </a:r>
          </a:p>
          <a:p>
            <a:pPr marL="971550" lvl="1" indent="-514350"/>
            <a:r>
              <a:rPr lang="en-US" sz="3200" b="1" i="1" dirty="0" smtClean="0"/>
              <a:t> </a:t>
            </a:r>
          </a:p>
        </p:txBody>
      </p:sp>
      <p:pic>
        <p:nvPicPr>
          <p:cNvPr id="3" name="Picture 2" descr="Hasil gambar"/>
          <p:cNvPicPr/>
          <p:nvPr/>
        </p:nvPicPr>
        <p:blipFill>
          <a:blip r:embed="rId2"/>
          <a:srcRect l="24336" r="31727"/>
          <a:stretch>
            <a:fillRect/>
          </a:stretch>
        </p:blipFill>
        <p:spPr bwMode="auto">
          <a:xfrm>
            <a:off x="990600" y="762000"/>
            <a:ext cx="134522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Hasil gambar"/>
          <p:cNvPicPr/>
          <p:nvPr/>
        </p:nvPicPr>
        <p:blipFill>
          <a:blip r:embed="rId3"/>
          <a:srcRect l="15411" r="20850"/>
          <a:stretch>
            <a:fillRect/>
          </a:stretch>
        </p:blipFill>
        <p:spPr bwMode="auto">
          <a:xfrm>
            <a:off x="4267200" y="685800"/>
            <a:ext cx="1422889" cy="230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asil gamba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04800"/>
            <a:ext cx="2028190" cy="271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asil gam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657600"/>
            <a:ext cx="6400800" cy="2190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Pen </a:t>
            </a:r>
            <a:r>
              <a:rPr lang="en-US" b="1" i="1" dirty="0" err="1" smtClean="0">
                <a:solidFill>
                  <a:schemeClr val="bg1"/>
                </a:solidFill>
              </a:rPr>
              <a:t>Ukur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Yalon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atau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anjir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Unting-Unting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 smtClean="0">
                <a:solidFill>
                  <a:schemeClr val="bg1"/>
                </a:solidFill>
              </a:rPr>
              <a:t>Bak Ukur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8763000" cy="6400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8123"/>
              <a:satOff val="-9658"/>
              <a:lumOff val="2159"/>
              <a:alphaOff val="0"/>
            </a:schemeClr>
          </a:fillRef>
          <a:effectRef idx="0">
            <a:schemeClr val="accent2">
              <a:hueOff val="-838123"/>
              <a:satOff val="-9658"/>
              <a:lumOff val="215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i="1" dirty="0" smtClean="0">
                <a:latin typeface="Tw Cen MT" pitchFamily="34" charset="0"/>
              </a:rPr>
              <a:t>2. </a:t>
            </a:r>
            <a:r>
              <a:rPr lang="en-US" sz="3200" dirty="0" smtClean="0">
                <a:latin typeface="Tw Cen MT" pitchFamily="34" charset="0"/>
              </a:rPr>
              <a:t>	</a:t>
            </a:r>
            <a:r>
              <a:rPr lang="en-US" sz="3200" b="1" i="1" dirty="0" smtClean="0">
                <a:latin typeface="Tw Cen MT" pitchFamily="34" charset="0"/>
              </a:rPr>
              <a:t>Pen </a:t>
            </a:r>
            <a:r>
              <a:rPr lang="en-US" sz="3200" b="1" i="1" dirty="0" err="1" smtClean="0">
                <a:latin typeface="Tw Cen MT" pitchFamily="34" charset="0"/>
              </a:rPr>
              <a:t>ukur</a:t>
            </a:r>
            <a:r>
              <a:rPr lang="en-US" sz="3200" dirty="0" smtClean="0">
                <a:latin typeface="Tw Cen MT" pitchFamily="34" charset="0"/>
              </a:rPr>
              <a:t>: </a:t>
            </a:r>
            <a:r>
              <a:rPr lang="id-ID" sz="3200" dirty="0" smtClean="0">
                <a:latin typeface="Tw Cen MT" pitchFamily="34" charset="0"/>
              </a:rPr>
              <a:t>digunakan untuk memberi 	tanda titik sementara dilapangan. Terbuat 	dari besi panjang ± 40 cm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i="1" dirty="0" smtClean="0">
                <a:latin typeface="Tw Cen MT" pitchFamily="34" charset="0"/>
              </a:rPr>
              <a:t> 	</a:t>
            </a:r>
            <a:r>
              <a:rPr lang="en-US" sz="3200" b="1" i="1" dirty="0" err="1" smtClean="0">
                <a:latin typeface="Tw Cen MT" pitchFamily="34" charset="0"/>
              </a:rPr>
              <a:t>Benang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atau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unting-unting</a:t>
            </a:r>
            <a:r>
              <a:rPr lang="id-ID" sz="3200" b="1" i="1" dirty="0" smtClean="0">
                <a:latin typeface="Tw Cen MT" pitchFamily="34" charset="0"/>
              </a:rPr>
              <a:t> :</a:t>
            </a:r>
            <a:r>
              <a:rPr lang="id-ID" sz="3200" dirty="0" smtClean="0">
                <a:latin typeface="Tw Cen MT" pitchFamily="34" charset="0"/>
              </a:rPr>
              <a:t>untuk 	memproyeksikan suatu titik terbuat dari 	besi/kuningan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i="1" dirty="0" smtClean="0">
                <a:latin typeface="Tw Cen MT" pitchFamily="34" charset="0"/>
              </a:rPr>
              <a:t> 	</a:t>
            </a:r>
            <a:r>
              <a:rPr lang="en-US" sz="3200" b="1" i="1" dirty="0" err="1" smtClean="0">
                <a:latin typeface="Tw Cen MT" pitchFamily="34" charset="0"/>
              </a:rPr>
              <a:t>Klinometer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atau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helling</a:t>
            </a:r>
            <a:r>
              <a:rPr lang="en-US" sz="3200" b="1" i="1" dirty="0" smtClean="0">
                <a:latin typeface="Tw Cen MT" pitchFamily="34" charset="0"/>
              </a:rPr>
              <a:t> meter/ </a:t>
            </a:r>
            <a:r>
              <a:rPr lang="en-US" sz="3200" b="1" i="1" dirty="0" err="1" smtClean="0">
                <a:latin typeface="Tw Cen MT" pitchFamily="34" charset="0"/>
              </a:rPr>
              <a:t>abney</a:t>
            </a:r>
            <a:r>
              <a:rPr lang="en-US" sz="3200" b="1" i="1" dirty="0" smtClean="0">
                <a:latin typeface="Tw Cen MT" pitchFamily="34" charset="0"/>
              </a:rPr>
              <a:t> 	level :</a:t>
            </a:r>
            <a:r>
              <a:rPr lang="en-US" sz="3200" dirty="0" err="1" smtClean="0">
                <a:latin typeface="Tw Cen MT" pitchFamily="34" charset="0"/>
              </a:rPr>
              <a:t>ukur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sudut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kelerengan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i="1" dirty="0" smtClean="0">
                <a:latin typeface="Tw Cen MT" pitchFamily="34" charset="0"/>
              </a:rPr>
              <a:t> 	</a:t>
            </a:r>
            <a:r>
              <a:rPr lang="en-US" sz="3200" b="1" i="1" dirty="0" err="1" smtClean="0">
                <a:latin typeface="Tw Cen MT" pitchFamily="34" charset="0"/>
              </a:rPr>
              <a:t>Jepitan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penarik</a:t>
            </a:r>
            <a:endParaRPr lang="en-US" sz="3200" b="1" i="1" dirty="0" smtClean="0">
              <a:latin typeface="Tw Cen MT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i="1" dirty="0" smtClean="0">
                <a:latin typeface="Tw Cen MT" pitchFamily="34" charset="0"/>
              </a:rPr>
              <a:t> 	</a:t>
            </a:r>
            <a:r>
              <a:rPr lang="en-US" sz="3200" b="1" i="1" dirty="0" err="1" smtClean="0">
                <a:latin typeface="Tw Cen MT" pitchFamily="34" charset="0"/>
              </a:rPr>
              <a:t>Pegas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pengukur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ketenganan</a:t>
            </a:r>
            <a:r>
              <a:rPr lang="en-US" sz="3200" b="1" i="1" dirty="0" smtClean="0">
                <a:latin typeface="Tw Cen MT" pitchFamily="34" charset="0"/>
              </a:rPr>
              <a:t> pita </a:t>
            </a:r>
            <a:r>
              <a:rPr lang="en-US" sz="3200" b="1" i="1" dirty="0" err="1" smtClean="0">
                <a:latin typeface="Tw Cen MT" pitchFamily="34" charset="0"/>
              </a:rPr>
              <a:t>ukur</a:t>
            </a:r>
            <a:endParaRPr lang="en-US" sz="3200" b="1" i="1" dirty="0" smtClean="0">
              <a:latin typeface="Tw Cen MT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i="1" dirty="0" smtClean="0">
                <a:latin typeface="Tw Cen MT" pitchFamily="34" charset="0"/>
              </a:rPr>
              <a:t> 	</a:t>
            </a:r>
            <a:r>
              <a:rPr lang="en-US" sz="3200" b="1" i="1" dirty="0" err="1" smtClean="0">
                <a:latin typeface="Tw Cen MT" pitchFamily="34" charset="0"/>
              </a:rPr>
              <a:t>Cermin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atau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prisma</a:t>
            </a: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err="1" smtClean="0">
                <a:latin typeface="Tw Cen MT" pitchFamily="34" charset="0"/>
              </a:rPr>
              <a:t>penyiku</a:t>
            </a:r>
            <a:r>
              <a:rPr lang="id-ID" sz="3200" b="1" i="1" dirty="0" smtClean="0">
                <a:latin typeface="Tw Cen MT" pitchFamily="34" charset="0"/>
              </a:rPr>
              <a:t>: </a:t>
            </a:r>
            <a:r>
              <a:rPr lang="id-ID" sz="3200" dirty="0" smtClean="0">
                <a:latin typeface="Tw Cen MT" pitchFamily="34" charset="0"/>
              </a:rPr>
              <a:t>alat bantu 	menentukan sudut 90⁰/siku-siku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/>
            <a:endParaRPr lang="en-US" sz="3200" b="1" i="1" dirty="0" smtClean="0">
              <a:latin typeface="Tw Cen MT" pitchFamily="34" charset="0"/>
            </a:endParaRPr>
          </a:p>
          <a:p>
            <a:pPr marL="514350" indent="-514350"/>
            <a:endParaRPr lang="en-US" sz="2400" dirty="0" smtClean="0">
              <a:latin typeface="Tw Cen MT" pitchFamily="34" charset="0"/>
            </a:endParaRPr>
          </a:p>
          <a:p>
            <a:pPr marL="514350" indent="-514350"/>
            <a:endParaRPr lang="en-US" sz="3200" b="1" i="1" dirty="0" smtClean="0">
              <a:latin typeface="Tw Cen MT" pitchFamily="34" charset="0"/>
            </a:endParaRPr>
          </a:p>
          <a:p>
            <a:pPr marL="514350" indent="-514350"/>
            <a:r>
              <a:rPr lang="en-US" sz="3200" dirty="0" smtClean="0">
                <a:latin typeface="Tw Cen MT" pitchFamily="34" charset="0"/>
              </a:rPr>
              <a:t>	</a:t>
            </a:r>
          </a:p>
          <a:p>
            <a:pPr marL="971550" lvl="1" indent="-514350"/>
            <a:r>
              <a:rPr lang="en-US" sz="3200" b="1" i="1" dirty="0" smtClean="0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1264</Words>
  <Application>Microsoft Office PowerPoint</Application>
  <PresentationFormat>On-screen Show (4:3)</PresentationFormat>
  <Paragraphs>298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IDHAR_KU</cp:lastModifiedBy>
  <cp:revision>123</cp:revision>
  <dcterms:created xsi:type="dcterms:W3CDTF">2016-10-04T04:22:22Z</dcterms:created>
  <dcterms:modified xsi:type="dcterms:W3CDTF">2018-10-04T18:10:51Z</dcterms:modified>
</cp:coreProperties>
</file>