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AD00-7CF9-4A72-82B2-E76B993DA788}" type="datetimeFigureOut">
              <a:rPr lang="id-ID" smtClean="0"/>
              <a:pPr/>
              <a:t>19/10/2018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A85E-8B02-4119-B359-CD9DD6CA0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AD00-7CF9-4A72-82B2-E76B993DA788}" type="datetimeFigureOut">
              <a:rPr lang="id-ID" smtClean="0"/>
              <a:pPr/>
              <a:t>19/10/2018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A85E-8B02-4119-B359-CD9DD6CA0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AD00-7CF9-4A72-82B2-E76B993DA788}" type="datetimeFigureOut">
              <a:rPr lang="id-ID" smtClean="0"/>
              <a:pPr/>
              <a:t>19/10/2018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A85E-8B02-4119-B359-CD9DD6CA0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AD00-7CF9-4A72-82B2-E76B993DA788}" type="datetimeFigureOut">
              <a:rPr lang="id-ID" smtClean="0"/>
              <a:pPr/>
              <a:t>19/10/2018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A85E-8B02-4119-B359-CD9DD6CA0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AD00-7CF9-4A72-82B2-E76B993DA788}" type="datetimeFigureOut">
              <a:rPr lang="id-ID" smtClean="0"/>
              <a:pPr/>
              <a:t>19/10/2018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A85E-8B02-4119-B359-CD9DD6CA0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AD00-7CF9-4A72-82B2-E76B993DA788}" type="datetimeFigureOut">
              <a:rPr lang="id-ID" smtClean="0"/>
              <a:pPr/>
              <a:t>19/10/2018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A85E-8B02-4119-B359-CD9DD6CA0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AD00-7CF9-4A72-82B2-E76B993DA788}" type="datetimeFigureOut">
              <a:rPr lang="id-ID" smtClean="0"/>
              <a:pPr/>
              <a:t>19/10/2018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A85E-8B02-4119-B359-CD9DD6CA0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AD00-7CF9-4A72-82B2-E76B993DA788}" type="datetimeFigureOut">
              <a:rPr lang="id-ID" smtClean="0"/>
              <a:pPr/>
              <a:t>19/10/2018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A85E-8B02-4119-B359-CD9DD6CA0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AD00-7CF9-4A72-82B2-E76B993DA788}" type="datetimeFigureOut">
              <a:rPr lang="id-ID" smtClean="0"/>
              <a:pPr/>
              <a:t>19/10/2018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A85E-8B02-4119-B359-CD9DD6CA0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AD00-7CF9-4A72-82B2-E76B993DA788}" type="datetimeFigureOut">
              <a:rPr lang="id-ID" smtClean="0"/>
              <a:pPr/>
              <a:t>19/10/2018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A85E-8B02-4119-B359-CD9DD6CA0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AD00-7CF9-4A72-82B2-E76B993DA788}" type="datetimeFigureOut">
              <a:rPr lang="id-ID" smtClean="0"/>
              <a:pPr/>
              <a:t>19/10/2018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A85E-8B02-4119-B359-CD9DD6CA0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AD00-7CF9-4A72-82B2-E76B993DA788}" type="datetimeFigureOut">
              <a:rPr lang="id-ID" smtClean="0"/>
              <a:pPr/>
              <a:t>19/10/2018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AA85E-8B02-4119-B359-CD9DD6CA0B8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POLIGON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Wa Ode Nurhaidar, ST., M.Sc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b="1" dirty="0" smtClean="0">
                <a:latin typeface="Tw Cen MT" pitchFamily="34" charset="0"/>
              </a:rPr>
              <a:t>Contoh:</a:t>
            </a:r>
          </a:p>
          <a:p>
            <a:pPr>
              <a:buNone/>
            </a:pPr>
            <a:r>
              <a:rPr lang="fi-FI" sz="2400" dirty="0" smtClean="0">
                <a:latin typeface="Tw Cen MT" pitchFamily="34" charset="0"/>
              </a:rPr>
              <a:t>Dinginkan ketelitian relatif 1: 5000 </a:t>
            </a:r>
          </a:p>
          <a:p>
            <a:pPr>
              <a:buNone/>
            </a:pPr>
            <a:r>
              <a:rPr lang="fi-FI" sz="2400" dirty="0" smtClean="0">
                <a:latin typeface="Tw Cen MT" pitchFamily="34" charset="0"/>
              </a:rPr>
              <a:t>Maka ketelitian sudut = 1/5000 x (206265”) = 41”.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dan ketelitian jarak dalam 50 m = 1/5000 x (50 m) = 10 mm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Implikasinya :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untuk dapat menggapai ketelitian relatif 1 : 5000, paling tidak, digunakan teodolit T-1 dan meteran baja, ketelitian tersebut tidak mungkin dicapai jika digunakan T-0 (ketelitian lebih kasar dari 41”) atau meteran fiber (ketelitian lebih kasar 10 mm).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b="1" dirty="0" smtClean="0">
                <a:latin typeface="Tw Cen MT" pitchFamily="34" charset="0"/>
              </a:rPr>
              <a:t>Contoh:</a:t>
            </a:r>
          </a:p>
          <a:p>
            <a:pPr>
              <a:buNone/>
            </a:pPr>
            <a:r>
              <a:rPr lang="fi-FI" sz="2400" dirty="0" smtClean="0">
                <a:latin typeface="Tw Cen MT" pitchFamily="34" charset="0"/>
              </a:rPr>
              <a:t>Dinginkan ketelitian relatif 1: 5000 </a:t>
            </a:r>
          </a:p>
          <a:p>
            <a:pPr>
              <a:buNone/>
            </a:pPr>
            <a:r>
              <a:rPr lang="fi-FI" sz="2400" dirty="0" smtClean="0">
                <a:latin typeface="Tw Cen MT" pitchFamily="34" charset="0"/>
              </a:rPr>
              <a:t>Maka ketelitian sudut = 1/5000 x (206265”) = 41”.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dan ketelitian jarak dalam 50 m = 1/5000 x (50 m) = 10 mm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Implikasinya :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untuk dapat menggapai ketelitian relatif 1 : 5000, paling tidak, digunakan teodolit T-1 dan meteran baja, ketelitian tersebut tidak mungkin dicapai jika digunakan T-0 (ketelitian lebih kasar dari 41”) atau meteran fiber (ketelitian lebih kasar 10 mm).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id-ID" b="1" dirty="0" smtClean="0">
                <a:latin typeface="Tw Cen MT" pitchFamily="34" charset="0"/>
              </a:rPr>
              <a:t>HITUNGAN POLIGON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Perhitungan poligon dapat dihitung dengan metoda 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b="1" dirty="0" smtClean="0">
                <a:latin typeface="Tw Cen MT" pitchFamily="34" charset="0"/>
              </a:rPr>
              <a:t>Bowditch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b="1" dirty="0" smtClean="0">
                <a:latin typeface="Tw Cen MT" pitchFamily="34" charset="0"/>
              </a:rPr>
              <a:t>Transit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w Cen MT" pitchFamily="34" charset="0"/>
              </a:rPr>
              <a:t>Grafis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w Cen MT" pitchFamily="34" charset="0"/>
              </a:rPr>
              <a:t>kuadrat terkecil </a:t>
            </a:r>
          </a:p>
          <a:p>
            <a:pPr>
              <a:buNone/>
            </a:pP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Metoda Bowditch biasa disebut juga metoda kompas (Duggal, 1996), sangatlah populer dan banyak digunakan oleh surveyor dalam meratakan hasil-hasil pengkuran poligon.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Asumsinya:</a:t>
            </a:r>
          </a:p>
          <a:p>
            <a:pPr marL="457200" indent="-457200">
              <a:buFont typeface="+mj-lt"/>
              <a:buAutoNum type="alphaLcPeriod"/>
            </a:pPr>
            <a:r>
              <a:rPr lang="id-ID" sz="2400" dirty="0" smtClean="0"/>
              <a:t>ketelitian sudut dan jarak pengukuran konsisten</a:t>
            </a:r>
          </a:p>
          <a:p>
            <a:pPr marL="457200" indent="-457200">
              <a:buFont typeface="+mj-lt"/>
              <a:buAutoNum type="alphaLcPeriod"/>
            </a:pPr>
            <a:r>
              <a:rPr lang="id-ID" sz="2400" dirty="0" smtClean="0"/>
              <a:t>pengukuran menggunakan instrumen sudut dan jarak yang ketelitiannya sepadan</a:t>
            </a:r>
          </a:p>
          <a:p>
            <a:pPr marL="457200" indent="-457200">
              <a:buFont typeface="+mj-lt"/>
              <a:buAutoNum type="alphaLcPeriod"/>
            </a:pPr>
            <a:r>
              <a:rPr lang="id-ID" sz="2400" dirty="0" smtClean="0"/>
              <a:t>jika digunakan teodolit ketelitian ±5”, ketelitian alat ukur jarak yang digunakan haruslah ±2 mm untuk jarak 100 m</a:t>
            </a:r>
          </a:p>
          <a:p>
            <a:pPr marL="457200" indent="-457200">
              <a:buFont typeface="+mj-lt"/>
              <a:buAutoNum type="alphaLcPeriod"/>
            </a:pPr>
            <a:r>
              <a:rPr lang="id-ID" sz="2400" dirty="0" smtClean="0"/>
              <a:t>jika digunakan teodolit ketelitian 30”, ketelitian alat ukur jarak yang digunakan haruslah ±15 mm untuk jarak 100 m. </a:t>
            </a:r>
            <a:endParaRPr lang="id-ID" sz="24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Pada prakteknya, sering menggunakan teodolit yang lebih teliti dibandingkan ketelitian alat ukur jarak, misalnya digunakan teodolit T-2 yang memiliki ketelitian ±1” , sementara pengukuran jarak dengan meteran ketelitian ±1 cm.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Maka kedua instrumen tersebut tidaklah konsisten.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Dengan metode </a:t>
            </a:r>
            <a:r>
              <a:rPr lang="id-ID" sz="2400" i="1" dirty="0" smtClean="0">
                <a:latin typeface="Tw Cen MT" pitchFamily="34" charset="0"/>
              </a:rPr>
              <a:t>bowditch</a:t>
            </a:r>
            <a:r>
              <a:rPr lang="id-ID" sz="2400" dirty="0" smtClean="0">
                <a:latin typeface="Tw Cen MT" pitchFamily="34" charset="0"/>
              </a:rPr>
              <a:t> perataannya menjadi kurang tepat karena asumsi kesepadanan alat tidak terpenuhi.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Secara logis, pengukuran sudut dengan instrumen yang lebih teliti harus dipertahankan dibandingkan dengan jaraknya pada saat meratakan hasilnya. Sebagai alternatif, ada metoda lain selain </a:t>
            </a:r>
            <a:r>
              <a:rPr lang="id-ID" sz="2400" i="1" dirty="0" smtClean="0">
                <a:latin typeface="Tw Cen MT" pitchFamily="34" charset="0"/>
              </a:rPr>
              <a:t>bowditch yaitu metoda transit (Duggal, 1996) </a:t>
            </a:r>
            <a:r>
              <a:rPr lang="id-ID" sz="2400" dirty="0" smtClean="0">
                <a:latin typeface="Tw Cen MT" pitchFamily="34" charset="0"/>
              </a:rPr>
              <a:t>yang lebih mempertahankan sudut daripada jaraknya.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Contoh poligon tertutup</a:t>
            </a:r>
            <a:endParaRPr lang="id-ID" sz="2400" dirty="0">
              <a:latin typeface="Tw Cen MT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id-ID" sz="2800" b="1" dirty="0" smtClean="0">
                <a:latin typeface="Tw Cen MT" pitchFamily="34" charset="0"/>
              </a:rPr>
              <a:t>Bentuk Poligon Tertutup</a:t>
            </a:r>
            <a:endParaRPr lang="id-ID" sz="2800" b="1" dirty="0">
              <a:latin typeface="Tw Cen MT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210" y="1785926"/>
            <a:ext cx="3932790" cy="3312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1785926"/>
            <a:ext cx="381819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000100" y="5214950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>
                <a:latin typeface="Tw Cen MT" pitchFamily="34" charset="0"/>
              </a:rPr>
              <a:t>Poligon Tertutup arah pengukuran 1</a:t>
            </a:r>
            <a:endParaRPr lang="id-ID" sz="1600" dirty="0">
              <a:latin typeface="Tw Cen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9190" y="5214950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>
                <a:latin typeface="Tw Cen MT" pitchFamily="34" charset="0"/>
              </a:rPr>
              <a:t>Poligon Tertutup arah pengukuran 2</a:t>
            </a:r>
            <a:endParaRPr lang="id-ID" sz="16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 Pada setiap pekerjaan poligon tertutup, penting diketahui arah pengukuran poligon.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Pada gambar arah poligon  pengukuran 1, arah pengukuran poligon berlawanan dengan jarum jam. Konsekuensinya, sudut kanan (</a:t>
            </a:r>
            <a:r>
              <a:rPr lang="el-GR" sz="2400" dirty="0" smtClean="0">
                <a:latin typeface="Calibri"/>
              </a:rPr>
              <a:t>β</a:t>
            </a:r>
            <a:r>
              <a:rPr lang="id-ID" sz="2400" dirty="0" smtClean="0">
                <a:latin typeface="Tw Cen MT" pitchFamily="34" charset="0"/>
              </a:rPr>
              <a:t>) yang terbentuk adalah </a:t>
            </a:r>
            <a:r>
              <a:rPr lang="id-ID" sz="2400" b="1" dirty="0" smtClean="0">
                <a:latin typeface="Tw Cen MT" pitchFamily="34" charset="0"/>
              </a:rPr>
              <a:t>sudut dalam</a:t>
            </a:r>
            <a:r>
              <a:rPr lang="id-ID" sz="2400" dirty="0" smtClean="0">
                <a:latin typeface="Tw Cen MT" pitchFamily="34" charset="0"/>
              </a:rPr>
              <a:t>. 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Sementara pada gambar arah poligon pengukuran 2 arah pengukuran poligon searah jarum jam sehingga sudut kanan (</a:t>
            </a:r>
            <a:r>
              <a:rPr lang="el-GR" sz="2400" dirty="0" smtClean="0">
                <a:latin typeface="Calibri"/>
              </a:rPr>
              <a:t>β</a:t>
            </a:r>
            <a:r>
              <a:rPr lang="id-ID" sz="2400" dirty="0" smtClean="0">
                <a:latin typeface="Tw Cen MT" pitchFamily="34" charset="0"/>
              </a:rPr>
              <a:t>) yang terbentuk adalah </a:t>
            </a:r>
            <a:r>
              <a:rPr lang="id-ID" sz="2400" b="1" dirty="0" smtClean="0">
                <a:latin typeface="Tw Cen MT" pitchFamily="34" charset="0"/>
              </a:rPr>
              <a:t>sudut luar</a:t>
            </a:r>
            <a:r>
              <a:rPr lang="id-ID" sz="2400" dirty="0" smtClean="0">
                <a:latin typeface="Tw Cen MT" pitchFamily="34" charset="0"/>
              </a:rPr>
              <a:t>. 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Perlu diketahui bahwa sudut kanan adalah sudut yang terbentuk dari selisih arah bacaan muka dikurangi arah bacaan belakang (</a:t>
            </a:r>
            <a:r>
              <a:rPr lang="id-ID" sz="2400" i="1" dirty="0" smtClean="0">
                <a:latin typeface="Tw Cen MT" pitchFamily="34" charset="0"/>
              </a:rPr>
              <a:t>back sight atau reference object). </a:t>
            </a:r>
          </a:p>
          <a:p>
            <a:pPr>
              <a:buNone/>
            </a:pPr>
            <a:r>
              <a:rPr lang="id-ID" sz="2400" i="1" dirty="0" smtClean="0">
                <a:latin typeface="Tw Cen MT" pitchFamily="34" charset="0"/>
              </a:rPr>
              <a:t>	Bacaan ke back sight ini dapat diset nol, sembarang atau sebesar asimut yang diketahui.</a:t>
            </a:r>
            <a:r>
              <a:rPr lang="id-ID" sz="2400" dirty="0" smtClean="0">
                <a:latin typeface="Tw Cen MT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Terkait gambar: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Ketika teodolit di titik 2, bacaan belakangnya adalah hasil bidikan ke titik 1 sedangkan bacaan mukanya adalah hasil bidikan ke titik 3. Ketika teodolit di titik 3, bacaan belakangnya adalah hasil bidikan ke titik 2 sedangkan bacaan mukanya adalah hasil bidikan ke titik 4. Begitu setertusnya hingga bacaan titik terakhir. Ketika teodolit di titik 1, bacaan belakangnya adalah hasil bidikan ke titik 5 sedangkan bacaan mukanya adalah hasil bidikan ke titik 2. Cara ini berlaku baik untuk posisi biasa maupun luar biasa.</a:t>
            </a:r>
          </a:p>
          <a:p>
            <a:pPr>
              <a:buNone/>
            </a:pP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b="1" dirty="0" smtClean="0">
                <a:latin typeface="Tw Cen MT" pitchFamily="34" charset="0"/>
              </a:rPr>
              <a:t>1. Syarat Penutup Sudut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Secara geometri jumlah sudut dalam</a:t>
            </a:r>
          </a:p>
          <a:p>
            <a:pPr>
              <a:buNone/>
            </a:pP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Secara geometri jumlah sudut luar</a:t>
            </a:r>
          </a:p>
          <a:p>
            <a:pPr>
              <a:buNone/>
            </a:pP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endParaRPr lang="id-ID" sz="2000" dirty="0" smtClean="0">
              <a:latin typeface="Tw Cen MT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4643446"/>
            <a:ext cx="581326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857892"/>
            <a:ext cx="572134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00034" y="6429396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n adalah jumlah titik sudut poligon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Contoh 1.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3932790" cy="3312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286124"/>
            <a:ext cx="381819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715008" y="164305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Jumlah sudut dalam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66035" y="2071678"/>
            <a:ext cx="266361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285852" y="507207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Jumlah sudut luar</a:t>
            </a:r>
            <a:endParaRPr lang="id-ID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5500702"/>
            <a:ext cx="260132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ight Arrow 12"/>
          <p:cNvSpPr/>
          <p:nvPr/>
        </p:nvSpPr>
        <p:spPr>
          <a:xfrm>
            <a:off x="4714876" y="2000240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Left Arrow 13"/>
          <p:cNvSpPr/>
          <p:nvPr/>
        </p:nvSpPr>
        <p:spPr>
          <a:xfrm>
            <a:off x="4000496" y="5286388"/>
            <a:ext cx="57150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200" dirty="0" smtClean="0">
                <a:latin typeface="Tw Cen MT" pitchFamily="34" charset="0"/>
              </a:rPr>
              <a:t>	Hasil keseluruhan ukuran sudut (</a:t>
            </a:r>
            <a:r>
              <a:rPr lang="el-GR" sz="2200" dirty="0" smtClean="0"/>
              <a:t>Σ</a:t>
            </a:r>
            <a:r>
              <a:rPr lang="el-GR" sz="2200" dirty="0" smtClean="0">
                <a:latin typeface="Calibri"/>
              </a:rPr>
              <a:t>β</a:t>
            </a:r>
            <a:r>
              <a:rPr lang="id-ID" sz="2200" dirty="0" smtClean="0">
                <a:latin typeface="Tw Cen MT" pitchFamily="34" charset="0"/>
              </a:rPr>
              <a:t>u) dapat dihitung penyimpangannya/kesalahannya  yaitu selisih syarat penutup sudut dengan jumlah sudut ukuran. </a:t>
            </a:r>
          </a:p>
          <a:p>
            <a:pPr>
              <a:buNone/>
            </a:pPr>
            <a:endParaRPr lang="id-ID" sz="22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200" dirty="0" smtClean="0">
                <a:latin typeface="Tw Cen MT" pitchFamily="34" charset="0"/>
              </a:rPr>
              <a:t>	Pada sudut dalam</a:t>
            </a:r>
          </a:p>
          <a:p>
            <a:pPr>
              <a:buNone/>
            </a:pPr>
            <a:endParaRPr lang="id-ID" sz="22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200" dirty="0" smtClean="0">
                <a:latin typeface="Tw Cen MT" pitchFamily="34" charset="0"/>
              </a:rPr>
              <a:t>	Pada sudut luar</a:t>
            </a:r>
          </a:p>
          <a:p>
            <a:pPr>
              <a:buNone/>
            </a:pPr>
            <a:r>
              <a:rPr lang="id-ID" sz="2200" dirty="0" smtClean="0">
                <a:latin typeface="Tw Cen MT" pitchFamily="34" charset="0"/>
              </a:rPr>
              <a:t>	</a:t>
            </a:r>
          </a:p>
          <a:p>
            <a:pPr>
              <a:buNone/>
            </a:pPr>
            <a:r>
              <a:rPr lang="id-ID" sz="2200" dirty="0" smtClean="0">
                <a:latin typeface="Tw Cen MT" pitchFamily="34" charset="0"/>
              </a:rPr>
              <a:t>	</a:t>
            </a:r>
          </a:p>
          <a:p>
            <a:pPr>
              <a:buNone/>
            </a:pPr>
            <a:r>
              <a:rPr lang="id-ID" sz="2200" dirty="0" smtClean="0">
                <a:latin typeface="Tw Cen MT" pitchFamily="34" charset="0"/>
              </a:rPr>
              <a:t>	Keterangan</a:t>
            </a:r>
          </a:p>
          <a:p>
            <a:pPr>
              <a:buNone/>
            </a:pPr>
            <a:endParaRPr lang="id-ID" sz="22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200" dirty="0" smtClean="0">
                <a:latin typeface="Tw Cen MT" pitchFamily="34" charset="0"/>
              </a:rPr>
              <a:t> </a:t>
            </a:r>
          </a:p>
          <a:p>
            <a:pPr>
              <a:buNone/>
            </a:pPr>
            <a:r>
              <a:rPr lang="id-ID" sz="2200" dirty="0" smtClean="0">
                <a:latin typeface="Tw Cen MT" pitchFamily="34" charset="0"/>
              </a:rPr>
              <a:t>	Karena berbagai penyebab, hasil ukuran sudut tidaklah tepat menghasilkan angka seperti syarat sudut di atas tetapi biasanya hanyalah mendekati angka itu. Besarnya penyimpangan bergantung pada ketelitian alat yang digunakan.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1" y="2143116"/>
            <a:ext cx="563339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000372"/>
            <a:ext cx="5572164" cy="45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857628"/>
            <a:ext cx="3857652" cy="90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id-ID" b="1" dirty="0" smtClean="0">
                <a:latin typeface="Tw Cen MT" pitchFamily="34" charset="0"/>
              </a:rPr>
              <a:t>PENGERTIAN POLIGON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Poligon </a:t>
            </a:r>
            <a:r>
              <a:rPr lang="id-ID" sz="2800" dirty="0">
                <a:latin typeface="Tw Cen MT" pitchFamily="34" charset="0"/>
              </a:rPr>
              <a:t>adalah bidang yang terbentuk dari banyak garis-garis yang biasanya lebih dari </a:t>
            </a:r>
            <a:r>
              <a:rPr lang="id-ID" sz="2800" dirty="0" smtClean="0">
                <a:latin typeface="Tw Cen MT" pitchFamily="34" charset="0"/>
              </a:rPr>
              <a:t>lima (Oxford, 1987).</a:t>
            </a:r>
          </a:p>
          <a:p>
            <a:pPr>
              <a:buNone/>
            </a:pPr>
            <a:r>
              <a:rPr lang="id-ID" sz="2800" dirty="0">
                <a:latin typeface="Tw Cen MT" pitchFamily="34" charset="0"/>
              </a:rPr>
              <a:t>Poligon </a:t>
            </a:r>
            <a:r>
              <a:rPr lang="id-ID" sz="2800" dirty="0" smtClean="0">
                <a:latin typeface="Tw Cen MT" pitchFamily="34" charset="0"/>
              </a:rPr>
              <a:t>= segi </a:t>
            </a:r>
            <a:r>
              <a:rPr lang="id-ID" sz="2800" dirty="0">
                <a:latin typeface="Tw Cen MT" pitchFamily="34" charset="0"/>
              </a:rPr>
              <a:t>banyak yang sering digunakan dalam pengadaan kerangka dasar pemetaan karena sifatnya yang fleksibel dan kesederhanaan </a:t>
            </a:r>
            <a:r>
              <a:rPr lang="id-ID" sz="2800" dirty="0" smtClean="0">
                <a:latin typeface="Tw Cen MT" pitchFamily="34" charset="0"/>
              </a:rPr>
              <a:t>hitungannya.</a:t>
            </a:r>
          </a:p>
          <a:p>
            <a:pPr>
              <a:buNone/>
            </a:pPr>
            <a:r>
              <a:rPr lang="id-ID" sz="2800" dirty="0">
                <a:latin typeface="Tw Cen MT" pitchFamily="34" charset="0"/>
              </a:rPr>
              <a:t>Fleksibel </a:t>
            </a:r>
            <a:r>
              <a:rPr lang="id-ID" sz="2800" dirty="0" smtClean="0">
                <a:latin typeface="Tw Cen MT" pitchFamily="34" charset="0"/>
              </a:rPr>
              <a:t> =  pengukuran </a:t>
            </a:r>
            <a:r>
              <a:rPr lang="id-ID" sz="2800" dirty="0">
                <a:latin typeface="Tw Cen MT" pitchFamily="34" charset="0"/>
              </a:rPr>
              <a:t>poligon dapat mengikuti berbagai bentuk medan pengukuran, mulai dari yang paling </a:t>
            </a:r>
            <a:r>
              <a:rPr lang="id-ID" sz="2800" dirty="0" smtClean="0">
                <a:latin typeface="Tw Cen MT" pitchFamily="34" charset="0"/>
              </a:rPr>
              <a:t>sederhana seperti segitiga</a:t>
            </a:r>
            <a:r>
              <a:rPr lang="id-ID" sz="2800" dirty="0">
                <a:latin typeface="Tw Cen MT" pitchFamily="34" charset="0"/>
              </a:rPr>
              <a:t>; </a:t>
            </a:r>
            <a:r>
              <a:rPr lang="id-ID" sz="2800" dirty="0" smtClean="0">
                <a:latin typeface="Tw Cen MT" pitchFamily="34" charset="0"/>
              </a:rPr>
              <a:t>hingga bentuk kompleks.</a:t>
            </a:r>
            <a:endParaRPr lang="id-ID" sz="2800" dirty="0">
              <a:latin typeface="Tw Cen MT" pitchFamily="34" charset="0"/>
            </a:endParaRPr>
          </a:p>
          <a:p>
            <a:pPr>
              <a:buNone/>
            </a:pP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Contoh 2.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3786214" cy="318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500438"/>
            <a:ext cx="381819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214942" y="500042"/>
            <a:ext cx="3357586" cy="28623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Diketahui jumlah sudut dalam hasil ukuran </a:t>
            </a:r>
            <a:r>
              <a:rPr lang="el-GR" dirty="0" smtClean="0"/>
              <a:t>Σβ</a:t>
            </a:r>
            <a:r>
              <a:rPr lang="id-ID" dirty="0" smtClean="0">
                <a:latin typeface="Tw Cen MT" pitchFamily="34" charset="0"/>
              </a:rPr>
              <a:t>u = 540</a:t>
            </a:r>
            <a:r>
              <a:rPr lang="id-ID" dirty="0" smtClean="0">
                <a:latin typeface="Calibri"/>
              </a:rPr>
              <a:t>⁰ 00’ 30”</a:t>
            </a:r>
          </a:p>
          <a:p>
            <a:r>
              <a:rPr lang="id-ID" dirty="0" smtClean="0">
                <a:latin typeface="Calibri"/>
              </a:rPr>
              <a:t>Maka kesalahan penutup sudut adalah f</a:t>
            </a:r>
            <a:r>
              <a:rPr lang="el-GR" dirty="0" smtClean="0">
                <a:latin typeface="Calibri"/>
              </a:rPr>
              <a:t>β</a:t>
            </a:r>
            <a:r>
              <a:rPr lang="id-ID" dirty="0" smtClean="0">
                <a:latin typeface="Calibri"/>
              </a:rPr>
              <a:t> = 540⁰ - </a:t>
            </a:r>
            <a:r>
              <a:rPr lang="id-ID" dirty="0" smtClean="0">
                <a:latin typeface="Tw Cen MT" pitchFamily="34" charset="0"/>
              </a:rPr>
              <a:t>540</a:t>
            </a:r>
            <a:r>
              <a:rPr lang="id-ID" dirty="0" smtClean="0"/>
              <a:t>⁰ 00’ 30”</a:t>
            </a:r>
          </a:p>
          <a:p>
            <a:r>
              <a:rPr lang="id-ID" dirty="0" smtClean="0"/>
              <a:t>                  = - 30”</a:t>
            </a:r>
          </a:p>
          <a:p>
            <a:r>
              <a:rPr lang="id-ID" dirty="0" smtClean="0"/>
              <a:t>Tanda negatif = bahwa hasil ukuran sudut &gt; daripada yang seharusnya.</a:t>
            </a:r>
          </a:p>
          <a:p>
            <a:r>
              <a:rPr lang="id-ID" dirty="0" smtClean="0"/>
              <a:t>Besarnya koreksi sudut (k</a:t>
            </a:r>
            <a:r>
              <a:rPr lang="el-GR" dirty="0" smtClean="0">
                <a:latin typeface="Calibri"/>
              </a:rPr>
              <a:t>β</a:t>
            </a:r>
            <a:r>
              <a:rPr lang="id-ID" dirty="0" smtClean="0">
                <a:latin typeface="Calibri"/>
              </a:rPr>
              <a:t>) =</a:t>
            </a:r>
          </a:p>
          <a:p>
            <a:r>
              <a:rPr lang="id-ID" dirty="0" smtClean="0">
                <a:latin typeface="Calibri"/>
              </a:rPr>
              <a:t>-30” / 5 = -6”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714876" y="2000240"/>
            <a:ext cx="35719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Left Arrow 13"/>
          <p:cNvSpPr/>
          <p:nvPr/>
        </p:nvSpPr>
        <p:spPr>
          <a:xfrm>
            <a:off x="4214810" y="5286388"/>
            <a:ext cx="35719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714348" y="3995678"/>
            <a:ext cx="3357586" cy="28623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Diketahui jumlah sudut  luar hasil ukuran </a:t>
            </a:r>
            <a:r>
              <a:rPr lang="el-GR" dirty="0" smtClean="0"/>
              <a:t>Σβ</a:t>
            </a:r>
            <a:r>
              <a:rPr lang="id-ID" dirty="0" smtClean="0">
                <a:latin typeface="Tw Cen MT" pitchFamily="34" charset="0"/>
              </a:rPr>
              <a:t>u = 1259</a:t>
            </a:r>
            <a:r>
              <a:rPr lang="id-ID" dirty="0" smtClean="0">
                <a:latin typeface="Calibri"/>
              </a:rPr>
              <a:t>⁰ 59’ 10”</a:t>
            </a:r>
          </a:p>
          <a:p>
            <a:r>
              <a:rPr lang="id-ID" dirty="0" smtClean="0">
                <a:latin typeface="Calibri"/>
              </a:rPr>
              <a:t>Maka kesalahan penutup sudut adalah f</a:t>
            </a:r>
            <a:r>
              <a:rPr lang="el-GR" dirty="0" smtClean="0">
                <a:latin typeface="Calibri"/>
              </a:rPr>
              <a:t>β</a:t>
            </a:r>
            <a:r>
              <a:rPr lang="id-ID" dirty="0" smtClean="0">
                <a:latin typeface="Calibri"/>
              </a:rPr>
              <a:t> = 1260⁰ - 1259</a:t>
            </a:r>
            <a:r>
              <a:rPr lang="id-ID" dirty="0" smtClean="0"/>
              <a:t>⁰ 59’ 10”</a:t>
            </a:r>
          </a:p>
          <a:p>
            <a:r>
              <a:rPr lang="id-ID" dirty="0" smtClean="0"/>
              <a:t>                  = +50”</a:t>
            </a:r>
          </a:p>
          <a:p>
            <a:r>
              <a:rPr lang="id-ID" dirty="0" smtClean="0"/>
              <a:t>Tanda positif = bahwa hasil ukuran sudut &lt; daripada yang seharusnya.</a:t>
            </a:r>
          </a:p>
          <a:p>
            <a:r>
              <a:rPr lang="id-ID" dirty="0" smtClean="0"/>
              <a:t>Besarnya koreksi sudut (k</a:t>
            </a:r>
            <a:r>
              <a:rPr lang="el-GR" dirty="0" smtClean="0">
                <a:latin typeface="Calibri"/>
              </a:rPr>
              <a:t>β</a:t>
            </a:r>
            <a:r>
              <a:rPr lang="id-ID" dirty="0" smtClean="0">
                <a:latin typeface="Calibri"/>
              </a:rPr>
              <a:t>) =</a:t>
            </a:r>
          </a:p>
          <a:p>
            <a:r>
              <a:rPr lang="id-ID" dirty="0" smtClean="0">
                <a:latin typeface="Calibri"/>
              </a:rPr>
              <a:t>+50” / 5 = +10”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b="1" dirty="0" smtClean="0">
                <a:latin typeface="Tw Cen MT" pitchFamily="34" charset="0"/>
              </a:rPr>
              <a:t>2. Toleransi Sudut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Penyimpangan hasil ukuran dinyatakan diterima ataukah tidak dengan cara membandingkannya terhadap </a:t>
            </a:r>
            <a:r>
              <a:rPr lang="id-ID" sz="2400" i="1" dirty="0" smtClean="0">
                <a:latin typeface="Tw Cen MT" pitchFamily="34" charset="0"/>
              </a:rPr>
              <a:t>toleransi.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Jika penyimpangannya lebih kecil atau sama dengan batas atas toleransi, ukuran sudut itu diterima namun jika penyimpangannya lebih besar dari batas atas toleransi, ukuran sudut itu ditolak.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Hitungan toleransi ukuran sudut mengikuti hukum kompensasi yaitu total kesalahan (acak) yang terjadi adalah ketelitian alat dikalikan dengan akar jumlah kejadiannya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Rumus: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Keterangan: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C :  ketelitian alat, besarnya adalah separuh bacaan terkecil (</a:t>
            </a:r>
            <a:r>
              <a:rPr lang="id-ID" sz="2000" i="1" dirty="0" smtClean="0">
                <a:latin typeface="Tw Cen MT" pitchFamily="34" charset="0"/>
              </a:rPr>
              <a:t>least count</a:t>
            </a:r>
            <a:r>
              <a:rPr lang="id-ID" sz="2000" dirty="0" smtClean="0">
                <a:latin typeface="Tw Cen MT" pitchFamily="34" charset="0"/>
              </a:rPr>
              <a:t>) alat.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n :	jumlah titik poligon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│.... </a:t>
            </a:r>
            <a:r>
              <a:rPr lang="id-ID" sz="2000" dirty="0" smtClean="0">
                <a:latin typeface="Calibri"/>
              </a:rPr>
              <a:t>│ : tanda harga mutlak</a:t>
            </a: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38" y="4714884"/>
            <a:ext cx="55006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Calibri"/>
              </a:rPr>
              <a:t>│f</a:t>
            </a:r>
            <a:r>
              <a:rPr lang="el-GR" dirty="0" smtClean="0">
                <a:latin typeface="Calibri"/>
              </a:rPr>
              <a:t>β</a:t>
            </a:r>
            <a:r>
              <a:rPr lang="id-ID" dirty="0" smtClean="0">
                <a:latin typeface="Calibri"/>
              </a:rPr>
              <a:t> │ ≤ C√n ......................................................... (5)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15040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Contoh 3.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Diketahui bacaan terkecil teodolit 30”. Apakah hasil ukuran pada contoh 2 di atas diterima?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C= ½ . 30” = 15”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Batas atas toleransi = 15”√5 = 33,5”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Pada poligon 1, | f</a:t>
            </a:r>
            <a:r>
              <a:rPr lang="el-GR" sz="2400" dirty="0" smtClean="0">
                <a:latin typeface="Calibri"/>
              </a:rPr>
              <a:t>β</a:t>
            </a:r>
            <a:r>
              <a:rPr lang="id-ID" sz="2400" dirty="0" smtClean="0">
                <a:latin typeface="Tw Cen MT" pitchFamily="34" charset="0"/>
              </a:rPr>
              <a:t>| = | -15| = 15, diterima karena 15 kurang dari 33,5”. Artinya adalah </a:t>
            </a:r>
            <a:r>
              <a:rPr lang="id-ID" sz="2400" dirty="0" smtClean="0"/>
              <a:t>pengukuran sudut telah terbebas dari kesalahan sistematis ataupun kesalahan kasar sehingga hitungan dapat dilanjutkan.</a:t>
            </a: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Pada poligon 2, | f</a:t>
            </a:r>
            <a:r>
              <a:rPr lang="el-GR" sz="2400" dirty="0" smtClean="0">
                <a:latin typeface="Calibri"/>
              </a:rPr>
              <a:t>β</a:t>
            </a:r>
            <a:r>
              <a:rPr lang="id-ID" sz="2400" dirty="0" smtClean="0">
                <a:latin typeface="Tw Cen MT" pitchFamily="34" charset="0"/>
              </a:rPr>
              <a:t>| = 50, ditolak karena 50 lebih dari 33,5”.  A</a:t>
            </a:r>
            <a:r>
              <a:rPr lang="id-ID" sz="2400" dirty="0" smtClean="0"/>
              <a:t>rtinya adalah kesalahan yang terjadi pada sudut belum terbebas dari kesalahan non acak. Oleh sebab itu, hitungan atau data ukuran dicek kembali. Bila perlu dilakukan pengukuran ulang. </a:t>
            </a:r>
            <a:endParaRPr lang="id-ID" sz="24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b="1" dirty="0" smtClean="0">
                <a:latin typeface="Tw Cen MT" pitchFamily="34" charset="0"/>
              </a:rPr>
              <a:t>3. Pengukuran Sudut Poligon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 Pengukuran sudut dapat dilakukan dengan metoda seri rangkap. Jika teodolit didirikan di titik 2. Urutan pengukurannya sebagai berikut: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Tw Cen MT" pitchFamily="34" charset="0"/>
              </a:rPr>
              <a:t>Setting teodolit di titik 2;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Tw Cen MT" pitchFamily="34" charset="0"/>
              </a:rPr>
              <a:t>Posisikan teodolit posisi biasa, yaitu lingkaran vertikal ada di sebelah kiri pengamat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Tw Cen MT" pitchFamily="34" charset="0"/>
              </a:rPr>
              <a:t>Bidik target referensi yaitu titik 1, dan set bacaan horisontal 000’0”;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Tw Cen MT" pitchFamily="34" charset="0"/>
              </a:rPr>
              <a:t>Putar teodolit searah jarum jam, bidik titik target 3, baca dan catat bacaan horisontalnya;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Tw Cen MT" pitchFamily="34" charset="0"/>
              </a:rPr>
              <a:t>Putar balik posisi teodolit menjadi </a:t>
            </a:r>
          </a:p>
          <a:p>
            <a:pPr marL="457200" indent="-457200">
              <a:buNone/>
            </a:pPr>
            <a:r>
              <a:rPr lang="id-ID" sz="2000" dirty="0" smtClean="0">
                <a:latin typeface="Tw Cen MT" pitchFamily="34" charset="0"/>
              </a:rPr>
              <a:t>	posisi luar biasa; </a:t>
            </a:r>
          </a:p>
          <a:p>
            <a:pPr marL="457200" indent="-457200">
              <a:buAutoNum type="arabicPeriod" startAt="6"/>
            </a:pPr>
            <a:r>
              <a:rPr lang="id-ID" sz="2000" dirty="0" smtClean="0">
                <a:latin typeface="Tw Cen MT" pitchFamily="34" charset="0"/>
              </a:rPr>
              <a:t>Bidik kembali target titik 3, dan baca </a:t>
            </a:r>
          </a:p>
          <a:p>
            <a:pPr marL="457200" indent="-457200">
              <a:buNone/>
            </a:pPr>
            <a:r>
              <a:rPr lang="id-ID" sz="2000" dirty="0" smtClean="0">
                <a:latin typeface="Tw Cen MT" pitchFamily="34" charset="0"/>
              </a:rPr>
              <a:t>	dan catat bacaan horisontalnya; </a:t>
            </a:r>
          </a:p>
          <a:p>
            <a:pPr marL="457200" indent="-457200">
              <a:buAutoNum type="arabicPeriod" startAt="7"/>
            </a:pPr>
            <a:r>
              <a:rPr lang="id-ID" sz="2000" dirty="0" smtClean="0">
                <a:latin typeface="Tw Cen MT" pitchFamily="34" charset="0"/>
              </a:rPr>
              <a:t>Putar teodolit berlawanan jarum </a:t>
            </a:r>
          </a:p>
          <a:p>
            <a:pPr marL="457200" indent="-457200">
              <a:buNone/>
            </a:pPr>
            <a:r>
              <a:rPr lang="id-ID" sz="2000" dirty="0" smtClean="0">
                <a:latin typeface="Tw Cen MT" pitchFamily="34" charset="0"/>
              </a:rPr>
              <a:t>	Jam, bidik titik target 1, baca dan</a:t>
            </a:r>
          </a:p>
          <a:p>
            <a:pPr marL="457200" indent="-457200">
              <a:buNone/>
            </a:pPr>
            <a:r>
              <a:rPr lang="id-ID" sz="2000" dirty="0" smtClean="0">
                <a:latin typeface="Tw Cen MT" pitchFamily="34" charset="0"/>
              </a:rPr>
              <a:t>	catat  caan  horisontalnya; 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429000"/>
            <a:ext cx="3786214" cy="318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143536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000" dirty="0" smtClean="0"/>
              <a:t>	Satu rangkaian tahapan di atas dinamakan </a:t>
            </a:r>
            <a:r>
              <a:rPr lang="id-ID" sz="2000" b="1" dirty="0" smtClean="0"/>
              <a:t>satu seri rangkap</a:t>
            </a:r>
            <a:r>
              <a:rPr lang="id-ID" sz="2000" dirty="0" smtClean="0"/>
              <a:t>.</a:t>
            </a:r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	Jika dikehendaki dua seri rangkap, tahapan </a:t>
            </a:r>
            <a:r>
              <a:rPr lang="id-ID" sz="2000" b="1" dirty="0" smtClean="0"/>
              <a:t>a dimulai lagi dengan seting bacaan horisontal 90</a:t>
            </a:r>
            <a:r>
              <a:rPr lang="id-ID" sz="2000" b="1" dirty="0" smtClean="0">
                <a:latin typeface="Calibri"/>
              </a:rPr>
              <a:t>⁰</a:t>
            </a:r>
            <a:r>
              <a:rPr lang="id-ID" sz="2000" b="1" dirty="0" smtClean="0"/>
              <a:t>00’0”. </a:t>
            </a:r>
          </a:p>
          <a:p>
            <a:pPr>
              <a:buNone/>
            </a:pPr>
            <a:endParaRPr lang="id-ID" sz="2000" b="1" dirty="0" smtClean="0"/>
          </a:p>
          <a:p>
            <a:pPr>
              <a:buNone/>
            </a:pPr>
            <a:r>
              <a:rPr lang="id-ID" sz="2000" b="1" dirty="0" smtClean="0"/>
              <a:t>	Jika dikehendaki tiga seri rangkap, urutan seting bacaan horisontal tahap a pada tiap seri adalah 0</a:t>
            </a:r>
            <a:r>
              <a:rPr lang="id-ID" sz="2000" b="1" dirty="0" smtClean="0">
                <a:latin typeface="Calibri"/>
              </a:rPr>
              <a:t>⁰</a:t>
            </a:r>
            <a:r>
              <a:rPr lang="id-ID" sz="2000" b="1" dirty="0" smtClean="0"/>
              <a:t>0’0”, 60</a:t>
            </a:r>
            <a:r>
              <a:rPr lang="id-ID" sz="2000" b="1" dirty="0" smtClean="0">
                <a:latin typeface="Calibri"/>
              </a:rPr>
              <a:t>⁰</a:t>
            </a:r>
            <a:r>
              <a:rPr lang="id-ID" sz="2000" b="1" dirty="0" smtClean="0"/>
              <a:t>00’0” dan 120</a:t>
            </a:r>
            <a:r>
              <a:rPr lang="id-ID" sz="2000" b="1" dirty="0" smtClean="0">
                <a:latin typeface="Calibri"/>
              </a:rPr>
              <a:t>⁰</a:t>
            </a:r>
            <a:r>
              <a:rPr lang="id-ID" sz="2000" b="1" dirty="0" smtClean="0"/>
              <a:t>00’0”. </a:t>
            </a:r>
          </a:p>
          <a:p>
            <a:pPr>
              <a:buNone/>
            </a:pPr>
            <a:endParaRPr lang="id-ID" sz="2000" b="1" dirty="0" smtClean="0"/>
          </a:p>
          <a:p>
            <a:pPr>
              <a:buNone/>
            </a:pPr>
            <a:r>
              <a:rPr lang="id-ID" sz="2000" b="1" dirty="0" smtClean="0"/>
              <a:t>	Secara umum, interval bacaan horisontal untuk setiap seri pada target referensi adalah 180</a:t>
            </a:r>
            <a:r>
              <a:rPr lang="id-ID" sz="2000" b="1" dirty="0" smtClean="0">
                <a:latin typeface="Calibri"/>
              </a:rPr>
              <a:t>⁰</a:t>
            </a:r>
            <a:r>
              <a:rPr lang="id-ID" sz="2000" b="1" dirty="0" smtClean="0"/>
              <a:t>/s ; dalam hal ini s adalah jumlah seri yang dikehendaki. </a:t>
            </a:r>
            <a:endParaRPr lang="id-ID" sz="20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0079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b="1" dirty="0" smtClean="0">
                <a:latin typeface="Tw Cen MT" pitchFamily="34" charset="0"/>
              </a:rPr>
              <a:t>Contoh 4.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Berikut hasil pengukuran sudut dua seri rangkap. 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Urutan pekerjaan pengukuran dua seri rangkap seperti ditunjukkan pada arah panah 1 sampai dengan 6. Angka 0⁰00’0” adalah hasil seting bacaan horisontal sebagai awal seri pertama . 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Seri pertama dimulai dengan panah 1 dan diakhiri dengan panah 3. 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Seri kedua dimulai dengan panah 4 dan diakhiri dengan panah 6. 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Angka 90</a:t>
            </a:r>
            <a:r>
              <a:rPr lang="id-ID" sz="2000" dirty="0" smtClean="0">
                <a:latin typeface="Calibri"/>
              </a:rPr>
              <a:t>⁰</a:t>
            </a:r>
            <a:r>
              <a:rPr lang="id-ID" sz="2000" dirty="0" smtClean="0">
                <a:latin typeface="Tw Cen MT" pitchFamily="34" charset="0"/>
              </a:rPr>
              <a:t>00’0” adalah hasil seting bacaan horisontal sebagai awal seri kedua. Selanjutnya dihitung sudut dari data ukuran bacaan horisontal tersebut. Hitungan tiap-tiap sudutnya:</a:t>
            </a:r>
          </a:p>
          <a:p>
            <a:pPr>
              <a:buNone/>
            </a:pPr>
            <a:r>
              <a:rPr lang="id-ID" sz="2000" b="1" dirty="0" smtClean="0"/>
              <a:t>	Sudut biasa </a:t>
            </a:r>
          </a:p>
          <a:p>
            <a:pPr>
              <a:buNone/>
            </a:pPr>
            <a:r>
              <a:rPr lang="id-ID" sz="2000" dirty="0" smtClean="0"/>
              <a:t>	150</a:t>
            </a:r>
            <a:r>
              <a:rPr lang="id-ID" sz="2000" dirty="0" smtClean="0">
                <a:latin typeface="Calibri"/>
              </a:rPr>
              <a:t>⁰</a:t>
            </a:r>
            <a:r>
              <a:rPr lang="id-ID" sz="2000" dirty="0" smtClean="0"/>
              <a:t>33’20” - 0</a:t>
            </a:r>
            <a:r>
              <a:rPr lang="id-ID" sz="2000" dirty="0" smtClean="0">
                <a:latin typeface="Calibri"/>
              </a:rPr>
              <a:t>⁰</a:t>
            </a:r>
            <a:r>
              <a:rPr lang="id-ID" sz="2000" dirty="0" smtClean="0"/>
              <a:t>00’0” =150 ⁰ 33’20” </a:t>
            </a:r>
          </a:p>
          <a:p>
            <a:pPr>
              <a:buNone/>
            </a:pPr>
            <a:r>
              <a:rPr lang="id-ID" sz="2000" dirty="0" smtClean="0"/>
              <a:t>	330 ⁰ 33’30” -180 ⁰ 00’20” =150 ⁰ 33’10” </a:t>
            </a: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000" b="1" dirty="0" smtClean="0"/>
              <a:t>	Sudut luar biasa </a:t>
            </a:r>
          </a:p>
          <a:p>
            <a:pPr>
              <a:buNone/>
            </a:pPr>
            <a:r>
              <a:rPr lang="id-ID" sz="2000" dirty="0" smtClean="0"/>
              <a:t>	240 ⁰ 33’10”- 90 ⁰ 00’0”=150 ⁰ 33’10” </a:t>
            </a:r>
          </a:p>
          <a:p>
            <a:pPr>
              <a:buNone/>
            </a:pPr>
            <a:r>
              <a:rPr lang="id-ID" sz="2000" dirty="0" smtClean="0"/>
              <a:t>	60 ⁰ 33’20”- 269 ⁰ 59’50” = -209 ⁰ 26’30” +[360 ⁰] =150 ⁰ 33’30” </a:t>
            </a:r>
            <a:endParaRPr lang="id-ID" sz="20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 smtClean="0"/>
              <a:t>Sudut titik 2 adalah rata-rata dari keempat sudut tersebut, </a:t>
            </a:r>
          </a:p>
          <a:p>
            <a:pPr>
              <a:buNone/>
            </a:pPr>
            <a:r>
              <a:rPr lang="id-ID" sz="2000" dirty="0" smtClean="0">
                <a:latin typeface="Calibri"/>
              </a:rPr>
              <a:t>	β</a:t>
            </a:r>
            <a:r>
              <a:rPr lang="id-ID" sz="2000" dirty="0" smtClean="0"/>
              <a:t>2 = (150</a:t>
            </a:r>
            <a:r>
              <a:rPr lang="id-ID" sz="2000" dirty="0" smtClean="0">
                <a:latin typeface="Calibri"/>
              </a:rPr>
              <a:t>⁰</a:t>
            </a:r>
            <a:r>
              <a:rPr lang="id-ID" sz="2000" dirty="0" smtClean="0"/>
              <a:t>33’20” + 150 ⁰ 33’10” + 150 ⁰ 33’10” +150 ⁰ 33’30”): 4</a:t>
            </a:r>
          </a:p>
          <a:p>
            <a:pPr>
              <a:buNone/>
            </a:pPr>
            <a:r>
              <a:rPr lang="id-ID" sz="2000" dirty="0" smtClean="0"/>
              <a:t>	     =150 ⁰ 33’17,5”</a:t>
            </a:r>
          </a:p>
          <a:p>
            <a:pPr>
              <a:buNone/>
            </a:pPr>
            <a:endParaRPr lang="id-ID" sz="20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		Tabel. Data ukuran poligon</a:t>
            </a:r>
          </a:p>
          <a:p>
            <a:pPr>
              <a:buNone/>
            </a:pPr>
            <a:endParaRPr lang="id-ID" sz="2000" dirty="0" smtClean="0">
              <a:latin typeface="Tw Cen MT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14554"/>
            <a:ext cx="6000792" cy="407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b="1" dirty="0" smtClean="0">
                <a:latin typeface="Tw Cen MT" pitchFamily="34" charset="0"/>
              </a:rPr>
              <a:t>4. Analisis Data Ukuran Sudut</a:t>
            </a:r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id-ID" sz="2400" dirty="0" smtClean="0">
                <a:latin typeface="Tw Cen MT" pitchFamily="34" charset="0"/>
              </a:rPr>
              <a:t>Analisa data ukuran poligon dilakukan pada saat pengukuran dilaksanakan, di antaranya adalah analisis data ukuran sudut, dengan maksud untuk menghindari kesalahan kasar dapat dilakukan dengan cara :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Membandingkan bacaan arah biasa dan luar biasa. Kesalahan ini diakibatkan kesalahan kolimasi. Dalam hal</a:t>
            </a:r>
            <a:r>
              <a:rPr lang="id-ID" sz="2400" b="1" dirty="0" smtClean="0">
                <a:latin typeface="Tw Cen MT" pitchFamily="34" charset="0"/>
              </a:rPr>
              <a:t> </a:t>
            </a:r>
            <a:r>
              <a:rPr lang="id-ID" sz="2400" dirty="0" smtClean="0">
                <a:latin typeface="Tw Cen MT" pitchFamily="34" charset="0"/>
              </a:rPr>
              <a:t>ini, jika tanpa kesalahan besarnya arah luar biasa (LB), yaitu A </a:t>
            </a:r>
            <a:r>
              <a:rPr lang="id-ID" sz="2000" dirty="0" smtClean="0">
                <a:latin typeface="Tw Cen MT" pitchFamily="34" charset="0"/>
              </a:rPr>
              <a:t>LB</a:t>
            </a:r>
            <a:r>
              <a:rPr lang="id-ID" sz="2400" dirty="0" smtClean="0">
                <a:latin typeface="Tw Cen MT" pitchFamily="34" charset="0"/>
              </a:rPr>
              <a:t> = AB±180⁰ . Tetapi karena ada kesalahan pengukuran, maka besarnya arah luar biasa hanya akan mendekati arah biasa ditambah 180⁰. </a:t>
            </a:r>
            <a:endParaRPr lang="id-ID" sz="2400" b="1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0079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b="1" dirty="0" smtClean="0">
                <a:latin typeface="Tw Cen MT" pitchFamily="34" charset="0"/>
              </a:rPr>
              <a:t>Contoh 5.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Selisih bacaan arah biasa dan luar biasa pada contoh 4 sebagai berikut :</a:t>
            </a:r>
          </a:p>
          <a:p>
            <a:r>
              <a:rPr lang="id-ID" sz="2400" dirty="0" smtClean="0">
                <a:latin typeface="Tw Cen MT" pitchFamily="34" charset="0"/>
              </a:rPr>
              <a:t>Untuk menilai apakah data ukuran itu diterima ataukah tidak yaitu dengan dibandingkan ketelitian teodolit dengan kesalahan kolimasi horisontal. </a:t>
            </a:r>
          </a:p>
          <a:p>
            <a:r>
              <a:rPr lang="id-ID" sz="2400" dirty="0" smtClean="0">
                <a:latin typeface="Tw Cen MT" pitchFamily="34" charset="0"/>
              </a:rPr>
              <a:t>Kesalahan kolimasi dihitung sebagai separuh dari selisih B-LB.</a:t>
            </a:r>
          </a:p>
          <a:p>
            <a:r>
              <a:rPr lang="id-ID" sz="2400" dirty="0" smtClean="0">
                <a:latin typeface="Tw Cen MT" pitchFamily="34" charset="0"/>
              </a:rPr>
              <a:t>Pada Wild T-2 yang ketelitiannya 1”, kesalahan kolimasi yang kurang dari 30” masih dapat diterima (dalam hal ini selisih bacaan B-LB kurang 01’). Dengan asumsi ini, perbedaan B-LB dapat diterima jika masih kurang dari 60 kali ketelitian alatnya. </a:t>
            </a:r>
          </a:p>
          <a:p>
            <a:r>
              <a:rPr lang="id-ID" sz="2400" dirty="0" smtClean="0">
                <a:latin typeface="Tw Cen MT" pitchFamily="34" charset="0"/>
              </a:rPr>
              <a:t>Jika teodolit yang dipergunakan di atas memiliki ketelitian 5”, toleransi yang diperbolehkan adalah 5”x 60 = 300”= 5’.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0079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Tabel. Analisis Bacaan Horizontal poligon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7313241" cy="338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dirty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Brinker </a:t>
            </a:r>
            <a:r>
              <a:rPr lang="id-ID" sz="2800" dirty="0">
                <a:latin typeface="Tw Cen MT" pitchFamily="34" charset="0"/>
              </a:rPr>
              <a:t>et.al (1996) mendefinisikan </a:t>
            </a:r>
            <a:r>
              <a:rPr lang="id-ID" sz="2800" b="1" dirty="0">
                <a:latin typeface="Tw Cen MT" pitchFamily="34" charset="0"/>
              </a:rPr>
              <a:t>poligon</a:t>
            </a:r>
            <a:r>
              <a:rPr lang="id-ID" sz="2800" dirty="0">
                <a:latin typeface="Tw Cen MT" pitchFamily="34" charset="0"/>
              </a:rPr>
              <a:t> </a:t>
            </a:r>
            <a:r>
              <a:rPr lang="id-ID" sz="2800" dirty="0" smtClean="0">
                <a:latin typeface="Tw Cen MT" pitchFamily="34" charset="0"/>
              </a:rPr>
              <a:t>sebagai </a:t>
            </a:r>
            <a:r>
              <a:rPr lang="id-ID" sz="2800" dirty="0">
                <a:latin typeface="Tw Cen MT" pitchFamily="34" charset="0"/>
              </a:rPr>
              <a:t>serangkaian garis berurutan yang </a:t>
            </a:r>
            <a:r>
              <a:rPr lang="id-ID" sz="2800" dirty="0" smtClean="0">
                <a:latin typeface="Tw Cen MT" pitchFamily="34" charset="0"/>
              </a:rPr>
              <a:t>jarak </a:t>
            </a:r>
            <a:r>
              <a:rPr lang="id-ID" sz="2800" dirty="0">
                <a:latin typeface="Tw Cen MT" pitchFamily="34" charset="0"/>
              </a:rPr>
              <a:t>dan arahnya telah ditentukan dari pengukuran </a:t>
            </a:r>
            <a:r>
              <a:rPr lang="id-ID" sz="2800" dirty="0" smtClean="0">
                <a:latin typeface="Tw Cen MT" pitchFamily="34" charset="0"/>
              </a:rPr>
              <a:t>.</a:t>
            </a: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Tetapi istilah penentuan serangkaian garis atau titik-titik yang jarak dan arahnya telah diukur disebut juga sebagai </a:t>
            </a:r>
            <a:r>
              <a:rPr lang="id-ID" sz="2800" b="1" dirty="0" smtClean="0">
                <a:latin typeface="Tw Cen MT" pitchFamily="34" charset="0"/>
              </a:rPr>
              <a:t>traverse. </a:t>
            </a:r>
          </a:p>
          <a:p>
            <a:pPr>
              <a:buNone/>
            </a:pPr>
            <a:endParaRPr lang="id-ID" sz="2800" b="1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Dalam </a:t>
            </a:r>
            <a:r>
              <a:rPr lang="id-ID" sz="2800" dirty="0">
                <a:latin typeface="Tw Cen MT" pitchFamily="34" charset="0"/>
              </a:rPr>
              <a:t>Petunjuk Teknis PMNA/KBPN 3/97, istilah poligon digunakan sebagai salah satu metode terrestrial dalam penentuan posisi titik di permukaan bumi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0079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200" dirty="0" smtClean="0">
                <a:latin typeface="Tw Cen MT" pitchFamily="34" charset="0"/>
              </a:rPr>
              <a:t>Jika terdapat bacaan arah yang melebihi batas toleransi, bacaan itu disingkirkan atau dilakukan pengukuran ulang. Bisa jadi, kesalahan itu akibat kesalahan </a:t>
            </a:r>
            <a:r>
              <a:rPr lang="sv-SE" sz="2200" dirty="0" smtClean="0">
                <a:latin typeface="Tw Cen MT" pitchFamily="34" charset="0"/>
              </a:rPr>
              <a:t>kolimasi alat sehingga penanganannya dengan terlebih dahulu mengoreksi alat tersebut dengan prosedur pengoreksian yang benar. </a:t>
            </a:r>
            <a:endParaRPr lang="id-ID" sz="2200" dirty="0" smtClean="0">
              <a:latin typeface="Tw Cen MT" pitchFamily="34" charset="0"/>
            </a:endParaRPr>
          </a:p>
          <a:p>
            <a:r>
              <a:rPr lang="id-ID" sz="2200" dirty="0" smtClean="0">
                <a:latin typeface="Tw Cen MT" pitchFamily="34" charset="0"/>
              </a:rPr>
              <a:t>Cara selanjutnya adalah membandingkan sudut biasa dan luar biasa. Sudut kanan yang dihasilkan pada contoh 4 dapat dianalisa sebagai berikut, </a:t>
            </a:r>
          </a:p>
          <a:p>
            <a:r>
              <a:rPr lang="id-ID" sz="2200" dirty="0" smtClean="0">
                <a:latin typeface="Tw Cen MT" pitchFamily="34" charset="0"/>
              </a:rPr>
              <a:t>Jika bacaan terkecil teodolitnya 10”, ketelitian alat dihitung sebagai separuh dari bacaan terkecil, yang berarti 5”. Toleransi dapat dihitung sebesar tiga kali ketelitian alat, dalam contoh ini adalah ± 15”. Pada contoh di atas, selisih sudut B-LB adalah hanya 5” sedangkan toleransinya ± 15”, maka hasil ukuran diterima. selisih sudut B-LB melebihi batas toleransi pengukuran ditolak dan dilakukan pengukuran ulang.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0079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Tabel. Analisis Sudut poligon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473" y="1357298"/>
            <a:ext cx="7430113" cy="301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800" b="1" dirty="0" smtClean="0">
                <a:latin typeface="Tw Cen MT" pitchFamily="34" charset="0"/>
              </a:rPr>
              <a:t>Poligon terbuka terikat sempurna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Prinsip pengukuran poligon terbuka sama dengan poligon tertutup, diukur sudut dan jarak, bila perlu asimut kecuali pada poligon terbuka terikat sempurna karena pada poligon ini asimut / sudut jurusan dapat dihitung dari dua titik yang telah diketahui koordinatnya. </a:t>
            </a:r>
          </a:p>
          <a:p>
            <a:pPr>
              <a:buFont typeface="Wingdings" pitchFamily="2" charset="2"/>
              <a:buChar char="§"/>
            </a:pPr>
            <a:r>
              <a:rPr lang="id-ID" sz="2400" dirty="0" smtClean="0"/>
              <a:t>Pengukuran sudut bisa dilakukan dengan cara seri rangkap, sudut tiap-tiap titik poligon dihitung dan dirata-ratakan. </a:t>
            </a:r>
          </a:p>
          <a:p>
            <a:pPr>
              <a:buFont typeface="Wingdings" pitchFamily="2" charset="2"/>
              <a:buChar char="§"/>
            </a:pPr>
            <a:r>
              <a:rPr lang="id-ID" sz="2400" dirty="0" smtClean="0"/>
              <a:t>Demikian juga jaraknya dilakukan pengukuran secara pergi-pulang dan hasilnya diratakan. Data rata-rata inilah yang nantinya digunakan untuk penghitungan. </a:t>
            </a: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latin typeface="Tw Cen MT" pitchFamily="34" charset="0"/>
              </a:rPr>
              <a:t>Pengukuran Poligon terbuka</a:t>
            </a:r>
            <a:endParaRPr lang="id-ID" sz="3600" b="1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latin typeface="Tw Cen MT" pitchFamily="34" charset="0"/>
              </a:rPr>
              <a:t>Perhitungan Poligon terbuka</a:t>
            </a:r>
            <a:endParaRPr lang="id-ID" sz="3600" b="1" dirty="0">
              <a:latin typeface="Tw Cen MT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7314509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214678" y="555999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Ukuran Jarak dan Sudut</a:t>
            </a:r>
            <a:endParaRPr 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555999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Hitungan Asimut</a:t>
            </a:r>
            <a:endParaRPr lang="id-ID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799484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555999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Asimut dari Ukuran Sudut</a:t>
            </a:r>
            <a:endParaRPr lang="id-ID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444977" cy="492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4475" y="571480"/>
            <a:ext cx="7638803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id-ID" sz="2400" dirty="0" smtClean="0">
                <a:latin typeface="Tw Cen MT" pitchFamily="34" charset="0"/>
              </a:rPr>
              <a:t>Jika berada di kuadran 2 dan 3, hasilnya ditambahkan 180⁰. Jika dikuadran 1 dibiarkan. Jika dikuadran 4, hasilnya ditambahkan 360⁰. </a:t>
            </a:r>
          </a:p>
          <a:p>
            <a:r>
              <a:rPr lang="id-ID" sz="2400" dirty="0" smtClean="0">
                <a:latin typeface="Tw Cen MT" pitchFamily="34" charset="0"/>
              </a:rPr>
              <a:t>Selisih asimut akhir terhadap asimut awal adalah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     	jumlah sudut kanan ukuran -  banyaknya sudut ukuran x 	180⁰.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Adakalanya hasil hitungan negatif, untuk menghindarinya ruas kanan atau ruas kiri yang negatif ditambahkan 360⁰. 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fi-FI" sz="2400" dirty="0" smtClean="0">
                <a:latin typeface="Tw Cen MT" pitchFamily="34" charset="0"/>
              </a:rPr>
              <a:t>Selisih </a:t>
            </a:r>
            <a:r>
              <a:rPr lang="fi-FI" sz="2400" dirty="0" smtClean="0">
                <a:latin typeface="Tw Cen MT" pitchFamily="34" charset="0"/>
              </a:rPr>
              <a:t>antara ruas kiri dan kanan itu dinamakan kesalahan penutup sudut (</a:t>
            </a:r>
            <a:r>
              <a:rPr lang="fi-FI" sz="2400" dirty="0" smtClean="0">
                <a:latin typeface="Tw Cen MT" pitchFamily="34" charset="0"/>
              </a:rPr>
              <a:t>k</a:t>
            </a:r>
            <a:r>
              <a:rPr lang="el-GR" sz="2400" dirty="0" smtClean="0">
                <a:latin typeface="Calibri"/>
              </a:rPr>
              <a:t>β</a:t>
            </a:r>
            <a:r>
              <a:rPr lang="fi-FI" sz="2400" dirty="0" smtClean="0">
                <a:latin typeface="Tw Cen MT" pitchFamily="34" charset="0"/>
              </a:rPr>
              <a:t>). </a:t>
            </a: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Besarnya nilai kesalahan </a:t>
            </a:r>
            <a:r>
              <a:rPr lang="id-ID" sz="2400" dirty="0" smtClean="0">
                <a:latin typeface="Tw Cen MT" pitchFamily="34" charset="0"/>
              </a:rPr>
              <a:t>penutup sudut </a:t>
            </a:r>
            <a:r>
              <a:rPr lang="id-ID" sz="2400" dirty="0" smtClean="0">
                <a:latin typeface="Tw Cen MT" pitchFamily="34" charset="0"/>
              </a:rPr>
              <a:t>tidak </a:t>
            </a:r>
            <a:r>
              <a:rPr lang="id-ID" sz="2400" dirty="0" smtClean="0">
                <a:latin typeface="Tw Cen MT" pitchFamily="34" charset="0"/>
              </a:rPr>
              <a:t>boleh lebih dari toleransi yang ditetapkan. </a:t>
            </a: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857628"/>
            <a:ext cx="623653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00066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id-ID" sz="2400" dirty="0" smtClean="0">
                <a:latin typeface="Tw Cen MT" pitchFamily="34" charset="0"/>
              </a:rPr>
              <a:t>Besarnya toleransi ditetapkan berdasarkan spesifikasi teknis pekerjaan yang dilakukan. Biasanya ditetapkan dengan,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T= k√n,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T : Toleransi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|f</a:t>
            </a:r>
            <a:r>
              <a:rPr lang="el-GR" sz="2400" dirty="0" smtClean="0">
                <a:latin typeface="Calibri"/>
              </a:rPr>
              <a:t>β</a:t>
            </a:r>
            <a:r>
              <a:rPr lang="id-ID" sz="2400" dirty="0" smtClean="0">
                <a:latin typeface="Tw Cen MT" pitchFamily="34" charset="0"/>
              </a:rPr>
              <a:t>| ≤ T : ukuran sudut diterima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fr-FR" sz="2400" dirty="0" smtClean="0">
                <a:latin typeface="Tw Cen MT" pitchFamily="34" charset="0"/>
              </a:rPr>
              <a:t>|f</a:t>
            </a:r>
            <a:r>
              <a:rPr lang="el-GR" sz="2400" dirty="0" smtClean="0">
                <a:latin typeface="Calibri"/>
              </a:rPr>
              <a:t>β</a:t>
            </a:r>
            <a:r>
              <a:rPr lang="fr-FR" sz="2400" dirty="0" smtClean="0">
                <a:latin typeface="Tw Cen MT" pitchFamily="34" charset="0"/>
              </a:rPr>
              <a:t>| &gt; T : </a:t>
            </a:r>
            <a:r>
              <a:rPr lang="fr-FR" sz="2400" dirty="0" err="1" smtClean="0">
                <a:latin typeface="Tw Cen MT" pitchFamily="34" charset="0"/>
              </a:rPr>
              <a:t>ukuran</a:t>
            </a:r>
            <a:r>
              <a:rPr lang="fr-FR" sz="2400" dirty="0" smtClean="0">
                <a:latin typeface="Tw Cen MT" pitchFamily="34" charset="0"/>
              </a:rPr>
              <a:t> </a:t>
            </a:r>
            <a:r>
              <a:rPr lang="fr-FR" sz="2400" dirty="0" err="1" smtClean="0">
                <a:latin typeface="Tw Cen MT" pitchFamily="34" charset="0"/>
              </a:rPr>
              <a:t>sudut</a:t>
            </a:r>
            <a:r>
              <a:rPr lang="fr-FR" sz="2400" dirty="0" smtClean="0">
                <a:latin typeface="Tw Cen MT" pitchFamily="34" charset="0"/>
              </a:rPr>
              <a:t> </a:t>
            </a:r>
            <a:r>
              <a:rPr lang="fr-FR" sz="2400" dirty="0" err="1" smtClean="0">
                <a:latin typeface="Tw Cen MT" pitchFamily="34" charset="0"/>
              </a:rPr>
              <a:t>ditolak</a:t>
            </a:r>
            <a:r>
              <a:rPr lang="fr-FR" sz="2400" dirty="0" smtClean="0">
                <a:latin typeface="Tw Cen MT" pitchFamily="34" charset="0"/>
              </a:rPr>
              <a:t> </a:t>
            </a: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Keterangan: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fi-FI" sz="2400" dirty="0" smtClean="0">
                <a:latin typeface="Tw Cen MT" pitchFamily="34" charset="0"/>
              </a:rPr>
              <a:t>k: ketelitian teodolit yang digunakan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n: jumlah ukuran sudut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Jika </a:t>
            </a:r>
            <a:r>
              <a:rPr lang="id-ID" sz="2400" dirty="0" smtClean="0">
                <a:latin typeface="Tw Cen MT" pitchFamily="34" charset="0"/>
              </a:rPr>
              <a:t>ukuran diterima, k</a:t>
            </a:r>
            <a:r>
              <a:rPr lang="id-ID" sz="2400" dirty="0" smtClean="0">
                <a:latin typeface="Tw Cen MT" pitchFamily="34" charset="0"/>
              </a:rPr>
              <a:t>oreksian </a:t>
            </a:r>
            <a:r>
              <a:rPr lang="id-ID" sz="2400" dirty="0" smtClean="0">
                <a:latin typeface="Tw Cen MT" pitchFamily="34" charset="0"/>
              </a:rPr>
              <a:t>sudut </a:t>
            </a:r>
            <a:r>
              <a:rPr lang="id-ID" sz="2400" dirty="0" smtClean="0">
                <a:latin typeface="Tw Cen MT" pitchFamily="34" charset="0"/>
              </a:rPr>
              <a:t>ukuran dilakukan </a:t>
            </a:r>
            <a:r>
              <a:rPr lang="id-ID" sz="2400" dirty="0" smtClean="0">
                <a:latin typeface="Tw Cen MT" pitchFamily="34" charset="0"/>
              </a:rPr>
              <a:t>dengan membagi rata kesalahan penutup sudut dan menambahkannya ke setiap sudut ukuran. </a:t>
            </a:r>
            <a:r>
              <a:rPr lang="id-ID" sz="2400" dirty="0" smtClean="0">
                <a:latin typeface="Tw Cen MT" pitchFamily="34" charset="0"/>
              </a:rPr>
              <a:t>Nilainya bisa </a:t>
            </a:r>
            <a:r>
              <a:rPr lang="id-ID" sz="2400" dirty="0" smtClean="0">
                <a:latin typeface="Tw Cen MT" pitchFamily="34" charset="0"/>
              </a:rPr>
              <a:t>negatif atau positif bergantung pada tanda kesalahan penutup sudutnya. </a:t>
            </a: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682929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dirty="0">
                <a:latin typeface="Tw Cen MT" pitchFamily="34" charset="0"/>
              </a:rPr>
              <a:t>	</a:t>
            </a:r>
            <a:r>
              <a:rPr lang="id-ID" sz="2800" dirty="0"/>
              <a:t> </a:t>
            </a:r>
            <a:r>
              <a:rPr lang="id-ID" sz="2800" dirty="0">
                <a:latin typeface="Tw Cen MT" pitchFamily="34" charset="0"/>
              </a:rPr>
              <a:t>Jadi, baik poligon maupun traverse merupakan </a:t>
            </a:r>
            <a:r>
              <a:rPr lang="id-ID" sz="2800" dirty="0" smtClean="0">
                <a:latin typeface="Tw Cen MT" pitchFamily="34" charset="0"/>
              </a:rPr>
              <a:t>istilah </a:t>
            </a:r>
            <a:r>
              <a:rPr lang="id-ID" sz="2800" dirty="0">
                <a:latin typeface="Tw Cen MT" pitchFamily="34" charset="0"/>
              </a:rPr>
              <a:t>yang identik. </a:t>
            </a: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Dimana: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w Cen MT" pitchFamily="34" charset="0"/>
              </a:rPr>
              <a:t>Bentuk </a:t>
            </a:r>
            <a:r>
              <a:rPr lang="id-ID" sz="2800" dirty="0">
                <a:latin typeface="Tw Cen MT" pitchFamily="34" charset="0"/>
              </a:rPr>
              <a:t>poligon adalah bentuk </a:t>
            </a:r>
            <a:r>
              <a:rPr lang="id-ID" sz="2800" i="1" dirty="0" smtClean="0">
                <a:latin typeface="Tw Cen MT" pitchFamily="34" charset="0"/>
              </a:rPr>
              <a:t>traverse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w Cen MT" pitchFamily="34" charset="0"/>
              </a:rPr>
              <a:t>metoda </a:t>
            </a:r>
            <a:r>
              <a:rPr lang="id-ID" sz="2800" dirty="0">
                <a:latin typeface="Tw Cen MT" pitchFamily="34" charset="0"/>
              </a:rPr>
              <a:t>poligon adalah metoda </a:t>
            </a:r>
            <a:r>
              <a:rPr lang="id-ID" sz="2800" i="1" dirty="0" smtClean="0">
                <a:latin typeface="Tw Cen MT" pitchFamily="34" charset="0"/>
              </a:rPr>
              <a:t>traverse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>
                <a:latin typeface="Tw Cen MT" pitchFamily="34" charset="0"/>
              </a:rPr>
              <a:t>p</a:t>
            </a:r>
            <a:r>
              <a:rPr lang="id-ID" sz="2800" dirty="0" smtClean="0">
                <a:latin typeface="Tw Cen MT" pitchFamily="34" charset="0"/>
              </a:rPr>
              <a:t>engukuran </a:t>
            </a:r>
            <a:r>
              <a:rPr lang="id-ID" sz="2800" dirty="0">
                <a:latin typeface="Tw Cen MT" pitchFamily="34" charset="0"/>
              </a:rPr>
              <a:t>poligon adalah pengukuran</a:t>
            </a:r>
            <a:r>
              <a:rPr lang="id-ID" sz="2800" i="1" dirty="0">
                <a:latin typeface="Tw Cen MT" pitchFamily="34" charset="0"/>
              </a:rPr>
              <a:t> traverse. </a:t>
            </a:r>
            <a:endParaRPr lang="id-ID" sz="2800" i="1" dirty="0" smtClean="0">
              <a:latin typeface="Tw Cen MT" pitchFamily="34" charset="0"/>
            </a:endParaRPr>
          </a:p>
          <a:p>
            <a:pPr marL="514350" indent="-514350">
              <a:buNone/>
            </a:pPr>
            <a:endParaRPr lang="id-ID" sz="2800" i="1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Praktisi-praktisi di Indonesia, istilah poligon lebih sering digunakan sehingga, selanjutnya yang dimaksud poligon sama dengan </a:t>
            </a:r>
            <a:r>
              <a:rPr lang="id-ID" sz="2800" i="1" dirty="0" smtClean="0">
                <a:latin typeface="Tw Cen MT" pitchFamily="34" charset="0"/>
              </a:rPr>
              <a:t>traverse</a:t>
            </a:r>
            <a:r>
              <a:rPr lang="id-ID" sz="2800" i="1" dirty="0">
                <a:latin typeface="Tw Cen MT" pitchFamily="34" charset="0"/>
              </a:rPr>
              <a:t>. </a:t>
            </a: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Tahap </a:t>
            </a:r>
            <a:r>
              <a:rPr lang="id-ID" sz="2400" dirty="0" smtClean="0">
                <a:latin typeface="Tw Cen MT" pitchFamily="34" charset="0"/>
              </a:rPr>
              <a:t>selanjutnya, menghitung asimut dengan menggunakan sudut kanan </a:t>
            </a:r>
            <a:r>
              <a:rPr lang="id-ID" sz="2400" dirty="0" smtClean="0">
                <a:latin typeface="Tw Cen MT" pitchFamily="34" charset="0"/>
              </a:rPr>
              <a:t>(</a:t>
            </a:r>
            <a:r>
              <a:rPr lang="el-GR" sz="2400" dirty="0" smtClean="0">
                <a:latin typeface="Calibri"/>
              </a:rPr>
              <a:t>β</a:t>
            </a:r>
            <a:r>
              <a:rPr lang="id-ID" sz="2400" dirty="0" smtClean="0">
                <a:latin typeface="Tw Cen MT" pitchFamily="34" charset="0"/>
              </a:rPr>
              <a:t>) </a:t>
            </a:r>
            <a:r>
              <a:rPr lang="id-ID" sz="2400" dirty="0" smtClean="0">
                <a:latin typeface="Tw Cen MT" pitchFamily="34" charset="0"/>
              </a:rPr>
              <a:t>terkoreksi. </a:t>
            </a: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Setelah </a:t>
            </a:r>
            <a:r>
              <a:rPr lang="id-ID" sz="2400" dirty="0" smtClean="0">
                <a:latin typeface="Tw Cen MT" pitchFamily="34" charset="0"/>
              </a:rPr>
              <a:t>asimut masing-masing sisi poligon terhitung, dihitung besarnya </a:t>
            </a:r>
            <a:r>
              <a:rPr lang="id-ID" sz="2400" i="1" dirty="0" smtClean="0">
                <a:latin typeface="Tw Cen MT" pitchFamily="34" charset="0"/>
              </a:rPr>
              <a:t>latitude dan departure </a:t>
            </a: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14488"/>
            <a:ext cx="569040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id-ID" sz="2400" b="1" i="1" dirty="0" smtClean="0">
                <a:latin typeface="Tw Cen MT" pitchFamily="34" charset="0"/>
              </a:rPr>
              <a:t>Latitude</a:t>
            </a:r>
            <a:r>
              <a:rPr lang="id-ID" sz="2400" dirty="0" smtClean="0">
                <a:latin typeface="Tw Cen MT" pitchFamily="34" charset="0"/>
              </a:rPr>
              <a:t> : garis </a:t>
            </a:r>
            <a:r>
              <a:rPr lang="id-ID" sz="2400" dirty="0" smtClean="0">
                <a:latin typeface="Tw Cen MT" pitchFamily="34" charset="0"/>
              </a:rPr>
              <a:t>hasil proyeksi ortografis pada sumbu </a:t>
            </a:r>
            <a:r>
              <a:rPr lang="id-ID" sz="2400" b="1" dirty="0" smtClean="0">
                <a:latin typeface="Tw Cen MT" pitchFamily="34" charset="0"/>
              </a:rPr>
              <a:t>utara-selatan (Y)</a:t>
            </a:r>
            <a:r>
              <a:rPr lang="id-ID" sz="2400" dirty="0" smtClean="0">
                <a:latin typeface="Tw Cen MT" pitchFamily="34" charset="0"/>
              </a:rPr>
              <a:t> suatu survei. Pada koordinat salib sumbu kartesian, besarnya latitude suatu garis diperoleh dengan </a:t>
            </a:r>
            <a:r>
              <a:rPr lang="id-ID" sz="2400" dirty="0" smtClean="0">
                <a:latin typeface="Tw Cen MT" pitchFamily="34" charset="0"/>
              </a:rPr>
              <a:t>cara: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	panjang garis x cos sudut jurusan (asimut)</a:t>
            </a:r>
          </a:p>
          <a:p>
            <a:pPr marL="457200" indent="-457200">
              <a:buAutoNum type="alphaLcPeriod" startAt="2"/>
            </a:pPr>
            <a:r>
              <a:rPr lang="id-ID" sz="2400" b="1" i="1" dirty="0" smtClean="0">
                <a:latin typeface="Tw Cen MT" pitchFamily="34" charset="0"/>
              </a:rPr>
              <a:t>Departure</a:t>
            </a:r>
            <a:r>
              <a:rPr lang="id-ID" sz="2400" dirty="0" smtClean="0">
                <a:latin typeface="Tw Cen MT" pitchFamily="34" charset="0"/>
              </a:rPr>
              <a:t> : garis </a:t>
            </a:r>
            <a:r>
              <a:rPr lang="id-ID" sz="2400" dirty="0" smtClean="0">
                <a:latin typeface="Tw Cen MT" pitchFamily="34" charset="0"/>
              </a:rPr>
              <a:t>hasil proyeksi ortografis pada </a:t>
            </a:r>
            <a:r>
              <a:rPr lang="id-ID" sz="2400" b="1" dirty="0" smtClean="0">
                <a:latin typeface="Tw Cen MT" pitchFamily="34" charset="0"/>
              </a:rPr>
              <a:t>sumbu timur-barat (X)</a:t>
            </a:r>
            <a:r>
              <a:rPr lang="id-ID" sz="2400" dirty="0" smtClean="0">
                <a:latin typeface="Tw Cen MT" pitchFamily="34" charset="0"/>
              </a:rPr>
              <a:t> suatu survei. Pada koordinat salib sumbu kartesian, besarnya departure suatu garis diperoleh dengan </a:t>
            </a:r>
            <a:r>
              <a:rPr lang="id-ID" sz="2400" dirty="0" smtClean="0">
                <a:latin typeface="Tw Cen MT" pitchFamily="34" charset="0"/>
              </a:rPr>
              <a:t> cara:</a:t>
            </a:r>
          </a:p>
          <a:p>
            <a:pPr marL="457200" indent="-457200"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	panjang </a:t>
            </a:r>
            <a:r>
              <a:rPr lang="id-ID" sz="2400" dirty="0" smtClean="0">
                <a:latin typeface="Tw Cen MT" pitchFamily="34" charset="0"/>
              </a:rPr>
              <a:t>garis </a:t>
            </a:r>
            <a:r>
              <a:rPr lang="id-ID" sz="2400" dirty="0" smtClean="0">
                <a:latin typeface="Tw Cen MT" pitchFamily="34" charset="0"/>
              </a:rPr>
              <a:t>x sin sudut jurusannya (asimut)</a:t>
            </a:r>
          </a:p>
          <a:p>
            <a:pPr marL="457200" indent="-457200">
              <a:buNone/>
            </a:pPr>
            <a:r>
              <a:rPr lang="id-ID" sz="2400" dirty="0" smtClean="0">
                <a:latin typeface="Tw Cen MT" pitchFamily="34" charset="0"/>
              </a:rPr>
              <a:t>Dasar </a:t>
            </a:r>
            <a:r>
              <a:rPr lang="id-ID" sz="2400" dirty="0" smtClean="0">
                <a:latin typeface="Tw Cen MT" pitchFamily="34" charset="0"/>
              </a:rPr>
              <a:t>dari pengecekan dan perataan poligon dengan </a:t>
            </a:r>
            <a:r>
              <a:rPr lang="id-ID" sz="2400" i="1" dirty="0" smtClean="0">
                <a:latin typeface="Tw Cen MT" pitchFamily="34" charset="0"/>
              </a:rPr>
              <a:t>latitude dan departure </a:t>
            </a:r>
            <a:r>
              <a:rPr lang="id-ID" sz="2400" dirty="0" smtClean="0">
                <a:latin typeface="Tw Cen MT" pitchFamily="34" charset="0"/>
              </a:rPr>
              <a:t>yaitu bahwa secara aljabar, pada poligon tertutup, jumlah </a:t>
            </a:r>
            <a:r>
              <a:rPr lang="id-ID" sz="2400" i="1" dirty="0" smtClean="0">
                <a:latin typeface="Tw Cen MT" pitchFamily="34" charset="0"/>
              </a:rPr>
              <a:t>latitude</a:t>
            </a:r>
            <a:r>
              <a:rPr lang="id-ID" sz="2400" dirty="0" smtClean="0">
                <a:latin typeface="Tw Cen MT" pitchFamily="34" charset="0"/>
              </a:rPr>
              <a:t> dan </a:t>
            </a:r>
            <a:r>
              <a:rPr lang="id-ID" sz="2400" i="1" dirty="0" smtClean="0">
                <a:latin typeface="Tw Cen MT" pitchFamily="34" charset="0"/>
              </a:rPr>
              <a:t>departure </a:t>
            </a:r>
            <a:r>
              <a:rPr lang="id-ID" sz="2400" dirty="0" smtClean="0">
                <a:latin typeface="Tw Cen MT" pitchFamily="34" charset="0"/>
              </a:rPr>
              <a:t>masing-masing adalah nol</a:t>
            </a:r>
            <a:r>
              <a:rPr lang="id-ID" sz="2400" dirty="0" smtClean="0">
                <a:latin typeface="Tw Cen MT" pitchFamily="34" charset="0"/>
              </a:rPr>
              <a:t>.</a:t>
            </a:r>
          </a:p>
          <a:p>
            <a:pPr marL="457200" indent="-457200">
              <a:buNone/>
            </a:pPr>
            <a:r>
              <a:rPr lang="id-ID" sz="2400" dirty="0" smtClean="0">
                <a:latin typeface="Tw Cen MT" pitchFamily="34" charset="0"/>
              </a:rPr>
              <a:t>Karena adanya kesalahan pengukuran, baik jumlah </a:t>
            </a:r>
            <a:r>
              <a:rPr lang="id-ID" sz="2400" i="1" dirty="0" smtClean="0">
                <a:latin typeface="Tw Cen MT" pitchFamily="34" charset="0"/>
              </a:rPr>
              <a:t>latitude </a:t>
            </a:r>
            <a:r>
              <a:rPr lang="id-ID" sz="2400" dirty="0" smtClean="0">
                <a:latin typeface="Tw Cen MT" pitchFamily="34" charset="0"/>
              </a:rPr>
              <a:t>maupun</a:t>
            </a:r>
            <a:r>
              <a:rPr lang="id-ID" sz="2400" i="1" dirty="0" smtClean="0">
                <a:latin typeface="Tw Cen MT" pitchFamily="34" charset="0"/>
              </a:rPr>
              <a:t> departure </a:t>
            </a:r>
            <a:r>
              <a:rPr lang="id-ID" sz="2400" dirty="0" smtClean="0">
                <a:latin typeface="Tw Cen MT" pitchFamily="34" charset="0"/>
              </a:rPr>
              <a:t>tidaklah </a:t>
            </a:r>
            <a:r>
              <a:rPr lang="id-ID" sz="2400" dirty="0" smtClean="0">
                <a:latin typeface="Tw Cen MT" pitchFamily="34" charset="0"/>
              </a:rPr>
              <a:t>nol, kesalahan ini merupakan kesalahan penutup linear.</a:t>
            </a: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id-ID" sz="3600" b="1" dirty="0" smtClean="0">
                <a:latin typeface="Tw Cen MT" pitchFamily="34" charset="0"/>
              </a:rPr>
              <a:t>Perataan Poligon</a:t>
            </a:r>
          </a:p>
          <a:p>
            <a:pPr marL="457200" indent="-457200">
              <a:buNone/>
            </a:pPr>
            <a:r>
              <a:rPr lang="id-ID" sz="2400" dirty="0" smtClean="0"/>
              <a:t>	Jika </a:t>
            </a:r>
            <a:r>
              <a:rPr lang="id-ID" sz="2400" dirty="0" smtClean="0"/>
              <a:t>kesalahan penutup linear </a:t>
            </a:r>
            <a:r>
              <a:rPr lang="id-ID" sz="2400" dirty="0" smtClean="0"/>
              <a:t>&gt; toleransi</a:t>
            </a:r>
            <a:r>
              <a:rPr lang="id-ID" sz="2400" dirty="0" smtClean="0"/>
              <a:t>, </a:t>
            </a:r>
            <a:r>
              <a:rPr lang="id-ID" sz="2400" dirty="0" smtClean="0"/>
              <a:t>dilakukan </a:t>
            </a:r>
            <a:r>
              <a:rPr lang="id-ID" sz="2400" dirty="0" smtClean="0"/>
              <a:t>pengulangan pengukuran sudut, atau jarak. </a:t>
            </a:r>
            <a:endParaRPr lang="id-ID" sz="2400" dirty="0" smtClean="0"/>
          </a:p>
          <a:p>
            <a:pPr marL="457200" indent="-457200">
              <a:buNone/>
            </a:pPr>
            <a:r>
              <a:rPr lang="id-ID" sz="2400" dirty="0" smtClean="0"/>
              <a:t>	</a:t>
            </a:r>
            <a:endParaRPr lang="id-ID" sz="2400" dirty="0" smtClean="0"/>
          </a:p>
          <a:p>
            <a:pPr marL="457200" indent="-457200"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Jika </a:t>
            </a:r>
            <a:r>
              <a:rPr lang="id-ID" sz="2400" dirty="0" smtClean="0"/>
              <a:t>kesalahan penutup linear </a:t>
            </a:r>
            <a:r>
              <a:rPr lang="id-ID" sz="2400" dirty="0" smtClean="0"/>
              <a:t>&lt; toleransi</a:t>
            </a:r>
            <a:r>
              <a:rPr lang="id-ID" sz="2400" dirty="0" smtClean="0"/>
              <a:t>, selanjutnya dilakukan perataan yaitu dengan mendistribusikan kesalahan penutup itu. Metoda perataan ada berbagai macam, antara </a:t>
            </a:r>
            <a:r>
              <a:rPr lang="id-ID" sz="2400" dirty="0" smtClean="0"/>
              <a:t>lain:</a:t>
            </a:r>
          </a:p>
          <a:p>
            <a:pPr marL="457200" indent="-457200"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 </a:t>
            </a:r>
            <a:r>
              <a:rPr lang="id-ID" sz="2400" dirty="0" smtClean="0"/>
              <a:t>(1) metoda sembarang, </a:t>
            </a:r>
            <a:endParaRPr lang="id-ID" sz="2400" dirty="0" smtClean="0"/>
          </a:p>
          <a:p>
            <a:pPr marL="457200" indent="-457200"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(</a:t>
            </a:r>
            <a:r>
              <a:rPr lang="id-ID" sz="2400" dirty="0" smtClean="0"/>
              <a:t>2) metoda crandall, </a:t>
            </a:r>
            <a:endParaRPr lang="id-ID" sz="2400" dirty="0" smtClean="0"/>
          </a:p>
          <a:p>
            <a:pPr marL="457200" indent="-457200"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(</a:t>
            </a:r>
            <a:r>
              <a:rPr lang="id-ID" sz="2400" dirty="0" smtClean="0"/>
              <a:t>3) metoda kuadrat </a:t>
            </a:r>
            <a:r>
              <a:rPr lang="id-ID" sz="2400" dirty="0" smtClean="0"/>
              <a:t>terkecil</a:t>
            </a:r>
          </a:p>
          <a:p>
            <a:pPr marL="457200" indent="-457200"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(4) </a:t>
            </a:r>
            <a:r>
              <a:rPr lang="id-ID" sz="2400" dirty="0" smtClean="0"/>
              <a:t>metoda </a:t>
            </a:r>
            <a:r>
              <a:rPr lang="id-ID" sz="2400" dirty="0" smtClean="0"/>
              <a:t>transit</a:t>
            </a:r>
          </a:p>
          <a:p>
            <a:pPr marL="457200" indent="-457200"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(5) metoda </a:t>
            </a:r>
            <a:r>
              <a:rPr lang="id-ID" sz="2400" dirty="0" smtClean="0"/>
              <a:t>kompas. </a:t>
            </a: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</a:t>
            </a:r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4800" dirty="0" smtClean="0">
                <a:latin typeface="Aharoni" pitchFamily="2" charset="-79"/>
                <a:cs typeface="Aharoni" pitchFamily="2" charset="-79"/>
              </a:rPr>
              <a:t>TERIMA KASIH</a:t>
            </a:r>
            <a:endParaRPr lang="id-ID" sz="48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id-ID" b="1" dirty="0" smtClean="0">
                <a:latin typeface="Tw Cen MT" pitchFamily="34" charset="0"/>
              </a:rPr>
              <a:t>KONSISTENSI JARAK DAN SUDUT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Pengukuran poligon merupakan rangkaian pengukuran sudut dan jarak yang keduanya harus konsisten dalam hal ketelitiannya.</a:t>
            </a: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Instrumen yang digunakan pada pengukuran jarak hendaknya mememiliki ketelitian yang sepadan dengan instrumen sudutnya. </a:t>
            </a: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Sebaliknya jika ketelitian kedua alat itu tidak sepadan, maka pengukuran tidak konsisten. </a:t>
            </a: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Untuk menghitung kesepadanan antara  instrumen pengukur jarak, dihitung dengan cara sebagai berikut:</a:t>
            </a: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</a:t>
            </a:r>
            <a:r>
              <a:rPr lang="el-GR" sz="2800" dirty="0" smtClean="0"/>
              <a:t>σ</a:t>
            </a:r>
            <a:r>
              <a:rPr lang="id-ID" sz="2000" dirty="0" smtClean="0">
                <a:latin typeface="Tw Cen MT" pitchFamily="34" charset="0"/>
              </a:rPr>
              <a:t> </a:t>
            </a:r>
            <a:r>
              <a:rPr lang="id-ID" sz="1800" dirty="0" smtClean="0">
                <a:latin typeface="Tw Cen MT" pitchFamily="34" charset="0"/>
              </a:rPr>
              <a:t>ɵ</a:t>
            </a:r>
            <a:r>
              <a:rPr lang="id-ID" sz="2800" dirty="0" smtClean="0">
                <a:latin typeface="Tw Cen MT" pitchFamily="34" charset="0"/>
              </a:rPr>
              <a:t> = </a:t>
            </a:r>
            <a:r>
              <a:rPr lang="el-GR" sz="2800" dirty="0" smtClean="0"/>
              <a:t>σ</a:t>
            </a:r>
            <a:r>
              <a:rPr lang="id-ID" sz="2000" dirty="0" smtClean="0">
                <a:latin typeface="Tw Cen MT" pitchFamily="34" charset="0"/>
              </a:rPr>
              <a:t> </a:t>
            </a:r>
            <a:r>
              <a:rPr lang="id-ID" sz="1800" dirty="0" smtClean="0">
                <a:latin typeface="Tw Cen MT" pitchFamily="34" charset="0"/>
              </a:rPr>
              <a:t>L</a:t>
            </a:r>
            <a:r>
              <a:rPr lang="id-ID" sz="2800" dirty="0" smtClean="0">
                <a:latin typeface="Tw Cen MT" pitchFamily="34" charset="0"/>
              </a:rPr>
              <a:t> / L </a:t>
            </a: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atau</a:t>
            </a: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</a:t>
            </a:r>
            <a:r>
              <a:rPr lang="el-GR" sz="2800" dirty="0" smtClean="0"/>
              <a:t>σ</a:t>
            </a:r>
            <a:r>
              <a:rPr lang="id-ID" sz="2000" dirty="0" smtClean="0">
                <a:latin typeface="Tw Cen MT" pitchFamily="34" charset="0"/>
              </a:rPr>
              <a:t> </a:t>
            </a:r>
            <a:r>
              <a:rPr lang="id-ID" sz="1800" dirty="0" smtClean="0">
                <a:latin typeface="Tw Cen MT" pitchFamily="34" charset="0"/>
              </a:rPr>
              <a:t>L</a:t>
            </a:r>
            <a:r>
              <a:rPr lang="id-ID" sz="2800" dirty="0" smtClean="0">
                <a:latin typeface="Tw Cen MT" pitchFamily="34" charset="0"/>
              </a:rPr>
              <a:t> = </a:t>
            </a:r>
            <a:r>
              <a:rPr lang="el-GR" sz="2800" dirty="0" smtClean="0"/>
              <a:t>σ</a:t>
            </a:r>
            <a:r>
              <a:rPr lang="id-ID" sz="2000" dirty="0" smtClean="0">
                <a:latin typeface="Tw Cen MT" pitchFamily="34" charset="0"/>
              </a:rPr>
              <a:t> </a:t>
            </a:r>
            <a:r>
              <a:rPr lang="id-ID" sz="1800" dirty="0" smtClean="0">
                <a:latin typeface="Tw Cen MT" pitchFamily="34" charset="0"/>
              </a:rPr>
              <a:t>ɵ</a:t>
            </a:r>
            <a:r>
              <a:rPr lang="id-ID" sz="2800" dirty="0" smtClean="0">
                <a:latin typeface="Tw Cen MT" pitchFamily="34" charset="0"/>
              </a:rPr>
              <a:t>/ L</a:t>
            </a: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Keterangan:</a:t>
            </a: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</a:t>
            </a:r>
            <a:endParaRPr lang="id-ID" sz="2800" dirty="0">
              <a:latin typeface="Tw Cen MT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714752"/>
            <a:ext cx="501242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Misal:</a:t>
            </a: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Pengukuran sudut poligon dengan teodolit ketelitian 5”. Tentukan besar kesalahan jarak maksimum jika jarak yang dikukur 50m dan 100m!</a:t>
            </a: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5” = 5” x 1/206264.806 radian = 1/ 41253 radian</a:t>
            </a: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Untuk jarak 50m = 50m x 1/41253 = 1,2 mm</a:t>
            </a: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Untuk jarak 100m = 100m x 1/41253 = 2,4 mm</a:t>
            </a:r>
          </a:p>
          <a:p>
            <a:pPr>
              <a:buNone/>
            </a:pP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Tabel. Konsistensi Ketelitian Jarak terhadap ketelitian sudut</a:t>
            </a:r>
            <a:endParaRPr lang="id-ID" sz="2400" dirty="0">
              <a:latin typeface="Tw Cen MT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964077"/>
            <a:ext cx="4956503" cy="44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>
                <a:latin typeface="Tw Cen MT" pitchFamily="34" charset="0"/>
              </a:rPr>
              <a:t>Tabel. Konsistensi Ketelitian Relatif terhadap sudut dan jarak </a:t>
            </a:r>
            <a:endParaRPr lang="id-ID" sz="2400" dirty="0">
              <a:latin typeface="Tw Cen MT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id-ID" sz="2800" dirty="0" smtClean="0">
                <a:latin typeface="Tw Cen MT" pitchFamily="34" charset="0"/>
              </a:rPr>
              <a:t>Hubungan antara berbagai ketelitian relatif yang hendak dicapai dengan ketelitian sudut dan jarak tersaji</a:t>
            </a:r>
            <a:endParaRPr lang="id-ID" sz="2800" b="1" dirty="0">
              <a:latin typeface="Tw Cen MT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85926"/>
            <a:ext cx="6757731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594</Words>
  <Application>Microsoft Office PowerPoint</Application>
  <PresentationFormat>On-screen Show (4:3)</PresentationFormat>
  <Paragraphs>255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POLIGON</vt:lpstr>
      <vt:lpstr>PENGERTIAN POLIGON</vt:lpstr>
      <vt:lpstr>Slide 3</vt:lpstr>
      <vt:lpstr>Slide 4</vt:lpstr>
      <vt:lpstr>KONSISTENSI JARAK DAN SUDUT</vt:lpstr>
      <vt:lpstr>Slide 6</vt:lpstr>
      <vt:lpstr>Slide 7</vt:lpstr>
      <vt:lpstr>Slide 8</vt:lpstr>
      <vt:lpstr>Hubungan antara berbagai ketelitian relatif yang hendak dicapai dengan ketelitian sudut dan jarak tersaji</vt:lpstr>
      <vt:lpstr>Slide 10</vt:lpstr>
      <vt:lpstr>Slide 11</vt:lpstr>
      <vt:lpstr>HITUNGAN POLIGON</vt:lpstr>
      <vt:lpstr>Slide 13</vt:lpstr>
      <vt:lpstr>Slide 14</vt:lpstr>
      <vt:lpstr>Bentuk Poligon Tertutup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Pengukuran Poligon terbuka</vt:lpstr>
      <vt:lpstr>Perhitungan Poligon terbuka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POLIGON</dc:title>
  <dc:creator>IDHAR_KU</dc:creator>
  <cp:lastModifiedBy>IDHAR_KU</cp:lastModifiedBy>
  <cp:revision>56</cp:revision>
  <dcterms:created xsi:type="dcterms:W3CDTF">2018-10-18T08:06:46Z</dcterms:created>
  <dcterms:modified xsi:type="dcterms:W3CDTF">2018-10-19T03:03:51Z</dcterms:modified>
</cp:coreProperties>
</file>