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62" r:id="rId9"/>
    <p:sldId id="270" r:id="rId10"/>
    <p:sldId id="271" r:id="rId11"/>
    <p:sldId id="272" r:id="rId12"/>
    <p:sldId id="273" r:id="rId13"/>
    <p:sldId id="263" r:id="rId14"/>
    <p:sldId id="264" r:id="rId15"/>
    <p:sldId id="265" r:id="rId16"/>
    <p:sldId id="266" r:id="rId17"/>
    <p:sldId id="267" r:id="rId18"/>
    <p:sldId id="268" r:id="rId1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02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1238-BD03-4773-9B80-2049E21AA838}" type="datetimeFigureOut">
              <a:rPr lang="id-ID" smtClean="0"/>
              <a:pPr/>
              <a:t>09/11/2018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130D9-B673-4E89-8C82-B8B6C7B06F5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1238-BD03-4773-9B80-2049E21AA838}" type="datetimeFigureOut">
              <a:rPr lang="id-ID" smtClean="0"/>
              <a:pPr/>
              <a:t>09/11/2018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130D9-B673-4E89-8C82-B8B6C7B06F5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1238-BD03-4773-9B80-2049E21AA838}" type="datetimeFigureOut">
              <a:rPr lang="id-ID" smtClean="0"/>
              <a:pPr/>
              <a:t>09/11/2018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130D9-B673-4E89-8C82-B8B6C7B06F5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1238-BD03-4773-9B80-2049E21AA838}" type="datetimeFigureOut">
              <a:rPr lang="id-ID" smtClean="0"/>
              <a:pPr/>
              <a:t>09/11/2018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130D9-B673-4E89-8C82-B8B6C7B06F5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1238-BD03-4773-9B80-2049E21AA838}" type="datetimeFigureOut">
              <a:rPr lang="id-ID" smtClean="0"/>
              <a:pPr/>
              <a:t>09/11/2018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130D9-B673-4E89-8C82-B8B6C7B06F5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1238-BD03-4773-9B80-2049E21AA838}" type="datetimeFigureOut">
              <a:rPr lang="id-ID" smtClean="0"/>
              <a:pPr/>
              <a:t>09/11/2018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130D9-B673-4E89-8C82-B8B6C7B06F5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1238-BD03-4773-9B80-2049E21AA838}" type="datetimeFigureOut">
              <a:rPr lang="id-ID" smtClean="0"/>
              <a:pPr/>
              <a:t>09/11/2018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130D9-B673-4E89-8C82-B8B6C7B06F5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1238-BD03-4773-9B80-2049E21AA838}" type="datetimeFigureOut">
              <a:rPr lang="id-ID" smtClean="0"/>
              <a:pPr/>
              <a:t>09/11/2018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130D9-B673-4E89-8C82-B8B6C7B06F5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1238-BD03-4773-9B80-2049E21AA838}" type="datetimeFigureOut">
              <a:rPr lang="id-ID" smtClean="0"/>
              <a:pPr/>
              <a:t>09/11/2018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130D9-B673-4E89-8C82-B8B6C7B06F5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1238-BD03-4773-9B80-2049E21AA838}" type="datetimeFigureOut">
              <a:rPr lang="id-ID" smtClean="0"/>
              <a:pPr/>
              <a:t>09/11/2018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130D9-B673-4E89-8C82-B8B6C7B06F5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1238-BD03-4773-9B80-2049E21AA838}" type="datetimeFigureOut">
              <a:rPr lang="id-ID" smtClean="0"/>
              <a:pPr/>
              <a:t>09/11/2018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130D9-B673-4E89-8C82-B8B6C7B06F5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21238-BD03-4773-9B80-2049E21AA838}" type="datetimeFigureOut">
              <a:rPr lang="id-ID" smtClean="0"/>
              <a:pPr/>
              <a:t>09/11/2018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130D9-B673-4E89-8C82-B8B6C7B06F5D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PETA SITUASI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Wa Ode Nurhaidar, ST., M.Sc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14290"/>
            <a:ext cx="8501122" cy="6357982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endParaRPr lang="id-ID" sz="1800" dirty="0" smtClean="0">
              <a:latin typeface="Tw Cen MT" pitchFamily="34" charset="0"/>
            </a:endParaRPr>
          </a:p>
          <a:p>
            <a:pPr>
              <a:buNone/>
            </a:pPr>
            <a:endParaRPr lang="id-ID" sz="1800" dirty="0" smtClean="0">
              <a:latin typeface="Tw Cen MT" pitchFamily="34" charset="0"/>
            </a:endParaRPr>
          </a:p>
          <a:p>
            <a:pPr>
              <a:buNone/>
            </a:pPr>
            <a:endParaRPr lang="id-ID" sz="1800" dirty="0" smtClean="0">
              <a:latin typeface="Tw Cen MT" pitchFamily="34" charset="0"/>
            </a:endParaRPr>
          </a:p>
          <a:p>
            <a:pPr>
              <a:buNone/>
            </a:pPr>
            <a:endParaRPr lang="id-ID" sz="1800" dirty="0" smtClean="0">
              <a:latin typeface="Tw Cen MT" pitchFamily="34" charset="0"/>
            </a:endParaRPr>
          </a:p>
          <a:p>
            <a:pPr>
              <a:buNone/>
            </a:pPr>
            <a:endParaRPr lang="id-ID" sz="1800" dirty="0" smtClean="0">
              <a:latin typeface="Tw Cen MT" pitchFamily="34" charset="0"/>
            </a:endParaRPr>
          </a:p>
          <a:p>
            <a:pPr>
              <a:buNone/>
            </a:pPr>
            <a:endParaRPr lang="id-ID" sz="1800" dirty="0" smtClean="0">
              <a:latin typeface="Tw Cen MT" pitchFamily="34" charset="0"/>
            </a:endParaRPr>
          </a:p>
          <a:p>
            <a:pPr>
              <a:buNone/>
            </a:pPr>
            <a:endParaRPr lang="id-ID" sz="1800" dirty="0" smtClean="0">
              <a:latin typeface="Tw Cen MT" pitchFamily="34" charset="0"/>
            </a:endParaRPr>
          </a:p>
          <a:p>
            <a:pPr>
              <a:buNone/>
            </a:pPr>
            <a:endParaRPr lang="id-ID" sz="1800" dirty="0" smtClean="0">
              <a:latin typeface="Tw Cen MT" pitchFamily="34" charset="0"/>
            </a:endParaRPr>
          </a:p>
          <a:p>
            <a:pPr>
              <a:buNone/>
            </a:pPr>
            <a:endParaRPr lang="id-ID" sz="1800" dirty="0" smtClean="0">
              <a:latin typeface="Tw Cen MT" pitchFamily="34" charset="0"/>
            </a:endParaRPr>
          </a:p>
          <a:p>
            <a:pPr>
              <a:buNone/>
            </a:pPr>
            <a:r>
              <a:rPr lang="id-ID" sz="1800" dirty="0" smtClean="0">
                <a:latin typeface="Tw Cen MT" pitchFamily="34" charset="0"/>
              </a:rPr>
              <a:t>Keterangan:</a:t>
            </a:r>
          </a:p>
          <a:p>
            <a:pPr>
              <a:buNone/>
            </a:pPr>
            <a:r>
              <a:rPr lang="id-ID" sz="1800" dirty="0" smtClean="0">
                <a:latin typeface="Tw Cen MT" pitchFamily="34" charset="0"/>
              </a:rPr>
              <a:t>P 		: titik poligon sebagai kerangka peta</a:t>
            </a:r>
          </a:p>
          <a:p>
            <a:pPr>
              <a:buNone/>
            </a:pPr>
            <a:r>
              <a:rPr lang="id-ID" sz="1800" dirty="0" smtClean="0">
                <a:latin typeface="Tw Cen MT" pitchFamily="34" charset="0"/>
              </a:rPr>
              <a:t>a, b, c 	: titik –titik detil </a:t>
            </a:r>
          </a:p>
          <a:p>
            <a:pPr>
              <a:buNone/>
            </a:pPr>
            <a:r>
              <a:rPr lang="id-ID" sz="1800" dirty="0" smtClean="0">
                <a:latin typeface="Tw Cen MT" pitchFamily="34" charset="0"/>
              </a:rPr>
              <a:t>Azimut a, b, c dibaca pada theodolit (</a:t>
            </a:r>
            <a:r>
              <a:rPr lang="el-GR" sz="1800" dirty="0" smtClean="0">
                <a:latin typeface="Calibri"/>
              </a:rPr>
              <a:t>α</a:t>
            </a:r>
            <a:r>
              <a:rPr lang="id-ID" sz="1800" dirty="0" smtClean="0">
                <a:latin typeface="Tw Cen MT" pitchFamily="34" charset="0"/>
              </a:rPr>
              <a:t>a, </a:t>
            </a:r>
            <a:r>
              <a:rPr lang="el-GR" sz="1800" dirty="0" smtClean="0"/>
              <a:t>α</a:t>
            </a:r>
            <a:r>
              <a:rPr lang="id-ID" sz="1800" dirty="0" smtClean="0">
                <a:latin typeface="Tw Cen MT" pitchFamily="34" charset="0"/>
              </a:rPr>
              <a:t>b, </a:t>
            </a:r>
            <a:r>
              <a:rPr lang="el-GR" sz="1800" dirty="0" smtClean="0"/>
              <a:t>α</a:t>
            </a:r>
            <a:r>
              <a:rPr lang="id-ID" sz="1800" dirty="0" smtClean="0">
                <a:latin typeface="Tw Cen MT" pitchFamily="34" charset="0"/>
              </a:rPr>
              <a:t>c)</a:t>
            </a:r>
          </a:p>
          <a:p>
            <a:pPr>
              <a:buNone/>
            </a:pPr>
            <a:r>
              <a:rPr lang="id-ID" sz="1800" dirty="0" smtClean="0">
                <a:latin typeface="Tw Cen MT" pitchFamily="34" charset="0"/>
              </a:rPr>
              <a:t>Jarak ditentukan secara optis</a:t>
            </a:r>
          </a:p>
          <a:p>
            <a:pPr>
              <a:buNone/>
            </a:pPr>
            <a:r>
              <a:rPr lang="id-ID" sz="1800" dirty="0" smtClean="0">
                <a:latin typeface="Tw Cen MT" pitchFamily="34" charset="0"/>
              </a:rPr>
              <a:t>Beda tinggi dihitung dari bacaan sudut miring (h) dengan rumus:</a:t>
            </a:r>
          </a:p>
          <a:p>
            <a:pPr>
              <a:buNone/>
            </a:pPr>
            <a:r>
              <a:rPr lang="id-ID" sz="1800" dirty="0" smtClean="0">
                <a:latin typeface="Tw Cen MT" pitchFamily="34" charset="0"/>
              </a:rPr>
              <a:t>	</a:t>
            </a:r>
            <a:r>
              <a:rPr lang="id-ID" sz="1800" b="1" dirty="0" smtClean="0">
                <a:latin typeface="Tw Cen MT" pitchFamily="34" charset="0"/>
              </a:rPr>
              <a:t>Jarak mendatar (D) 	: A. S. Cos² h</a:t>
            </a:r>
          </a:p>
          <a:p>
            <a:pPr>
              <a:buNone/>
            </a:pPr>
            <a:r>
              <a:rPr lang="id-ID" sz="1800" b="1" dirty="0" smtClean="0">
                <a:latin typeface="Tw Cen MT" pitchFamily="34" charset="0"/>
              </a:rPr>
              <a:t>	Naik/turun (V)	 : ½ A. S. Sin 2h</a:t>
            </a:r>
          </a:p>
          <a:p>
            <a:pPr>
              <a:buNone/>
            </a:pPr>
            <a:r>
              <a:rPr lang="id-ID" sz="1800" b="1" dirty="0" smtClean="0">
                <a:latin typeface="Tw Cen MT" pitchFamily="34" charset="0"/>
              </a:rPr>
              <a:t>	Beda Tinggi (</a:t>
            </a:r>
            <a:r>
              <a:rPr lang="el-GR" sz="1800" b="1" dirty="0" smtClean="0">
                <a:latin typeface="Calibri"/>
              </a:rPr>
              <a:t>Δ</a:t>
            </a:r>
            <a:r>
              <a:rPr lang="id-ID" sz="1800" b="1" dirty="0" smtClean="0">
                <a:latin typeface="Tw Cen MT" pitchFamily="34" charset="0"/>
              </a:rPr>
              <a:t>h)	 : t ± V - BT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1142976" y="2643182"/>
            <a:ext cx="3071834" cy="71438"/>
            <a:chOff x="1214414" y="2000240"/>
            <a:chExt cx="3071834" cy="71438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214414" y="2000240"/>
              <a:ext cx="307183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12"/>
            <p:cNvSpPr/>
            <p:nvPr/>
          </p:nvSpPr>
          <p:spPr>
            <a:xfrm>
              <a:off x="1214414" y="2000240"/>
              <a:ext cx="71438" cy="7143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928662" y="1213626"/>
            <a:ext cx="500065" cy="1428763"/>
            <a:chOff x="928662" y="571480"/>
            <a:chExt cx="500065" cy="1428763"/>
          </a:xfrm>
        </p:grpSpPr>
        <p:sp>
          <p:nvSpPr>
            <p:cNvPr id="6" name="Rectangle 5"/>
            <p:cNvSpPr/>
            <p:nvPr/>
          </p:nvSpPr>
          <p:spPr>
            <a:xfrm>
              <a:off x="1000100" y="1357298"/>
              <a:ext cx="357190" cy="21431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10" name="Straight Connector 9"/>
            <p:cNvCxnSpPr>
              <a:stCxn id="6" idx="2"/>
            </p:cNvCxnSpPr>
            <p:nvPr/>
          </p:nvCxnSpPr>
          <p:spPr>
            <a:xfrm rot="5400000">
              <a:off x="839364" y="1660911"/>
              <a:ext cx="428630" cy="25003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6" idx="2"/>
            </p:cNvCxnSpPr>
            <p:nvPr/>
          </p:nvCxnSpPr>
          <p:spPr>
            <a:xfrm rot="16200000" flipH="1">
              <a:off x="1089397" y="1660909"/>
              <a:ext cx="428628" cy="25003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V="1">
              <a:off x="1142976" y="892951"/>
              <a:ext cx="1588" cy="67866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1000100" y="571480"/>
              <a:ext cx="2857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1400" b="1" dirty="0" smtClean="0"/>
                <a:t>U</a:t>
              </a:r>
              <a:endParaRPr lang="id-ID" sz="1400" b="1" dirty="0"/>
            </a:p>
          </p:txBody>
        </p:sp>
      </p:grpSp>
      <p:cxnSp>
        <p:nvCxnSpPr>
          <p:cNvPr id="28" name="Straight Connector 27"/>
          <p:cNvCxnSpPr>
            <a:stCxn id="6" idx="2"/>
            <a:endCxn id="13" idx="2"/>
          </p:cNvCxnSpPr>
          <p:nvPr/>
        </p:nvCxnSpPr>
        <p:spPr>
          <a:xfrm rot="5400000">
            <a:off x="928264" y="2464189"/>
            <a:ext cx="50086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 flipH="1" flipV="1">
            <a:off x="3214678" y="1643050"/>
            <a:ext cx="200026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6" idx="3"/>
          </p:cNvCxnSpPr>
          <p:nvPr/>
        </p:nvCxnSpPr>
        <p:spPr>
          <a:xfrm>
            <a:off x="1357290" y="2106601"/>
            <a:ext cx="2857520" cy="365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6" idx="3"/>
          </p:cNvCxnSpPr>
          <p:nvPr/>
        </p:nvCxnSpPr>
        <p:spPr>
          <a:xfrm flipV="1">
            <a:off x="1357290" y="1643050"/>
            <a:ext cx="2857520" cy="4635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6" idx="3"/>
          </p:cNvCxnSpPr>
          <p:nvPr/>
        </p:nvCxnSpPr>
        <p:spPr>
          <a:xfrm flipV="1">
            <a:off x="1357290" y="1285860"/>
            <a:ext cx="2857520" cy="8207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6" idx="3"/>
          </p:cNvCxnSpPr>
          <p:nvPr/>
        </p:nvCxnSpPr>
        <p:spPr>
          <a:xfrm flipV="1">
            <a:off x="1357290" y="928670"/>
            <a:ext cx="2857520" cy="11779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071538" y="2714620"/>
            <a:ext cx="285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400" b="1" dirty="0" smtClean="0"/>
              <a:t>P</a:t>
            </a:r>
            <a:endParaRPr lang="id-ID" sz="1400" b="1" dirty="0"/>
          </a:p>
        </p:txBody>
      </p:sp>
      <p:sp>
        <p:nvSpPr>
          <p:cNvPr id="49" name="Freeform 48"/>
          <p:cNvSpPr/>
          <p:nvPr/>
        </p:nvSpPr>
        <p:spPr>
          <a:xfrm>
            <a:off x="1209822" y="1842868"/>
            <a:ext cx="3291840" cy="787790"/>
          </a:xfrm>
          <a:custGeom>
            <a:avLst/>
            <a:gdLst>
              <a:gd name="connsiteX0" fmla="*/ 0 w 3291840"/>
              <a:gd name="connsiteY0" fmla="*/ 787790 h 787790"/>
              <a:gd name="connsiteX1" fmla="*/ 323556 w 3291840"/>
              <a:gd name="connsiteY1" fmla="*/ 661181 h 787790"/>
              <a:gd name="connsiteX2" fmla="*/ 829993 w 3291840"/>
              <a:gd name="connsiteY2" fmla="*/ 548640 h 787790"/>
              <a:gd name="connsiteX3" fmla="*/ 1139483 w 3291840"/>
              <a:gd name="connsiteY3" fmla="*/ 464234 h 787790"/>
              <a:gd name="connsiteX4" fmla="*/ 1645920 w 3291840"/>
              <a:gd name="connsiteY4" fmla="*/ 407963 h 787790"/>
              <a:gd name="connsiteX5" fmla="*/ 1842867 w 3291840"/>
              <a:gd name="connsiteY5" fmla="*/ 351692 h 787790"/>
              <a:gd name="connsiteX6" fmla="*/ 2124221 w 3291840"/>
              <a:gd name="connsiteY6" fmla="*/ 239150 h 787790"/>
              <a:gd name="connsiteX7" fmla="*/ 2419643 w 3291840"/>
              <a:gd name="connsiteY7" fmla="*/ 182880 h 787790"/>
              <a:gd name="connsiteX8" fmla="*/ 2926080 w 3291840"/>
              <a:gd name="connsiteY8" fmla="*/ 84406 h 787790"/>
              <a:gd name="connsiteX9" fmla="*/ 3010486 w 3291840"/>
              <a:gd name="connsiteY9" fmla="*/ 56270 h 787790"/>
              <a:gd name="connsiteX10" fmla="*/ 3151163 w 3291840"/>
              <a:gd name="connsiteY10" fmla="*/ 42203 h 787790"/>
              <a:gd name="connsiteX11" fmla="*/ 3291840 w 3291840"/>
              <a:gd name="connsiteY11" fmla="*/ 0 h 787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91840" h="787790">
                <a:moveTo>
                  <a:pt x="0" y="787790"/>
                </a:moveTo>
                <a:cubicBezTo>
                  <a:pt x="92612" y="744414"/>
                  <a:pt x="185224" y="701039"/>
                  <a:pt x="323556" y="661181"/>
                </a:cubicBezTo>
                <a:cubicBezTo>
                  <a:pt x="461888" y="621323"/>
                  <a:pt x="694005" y="581464"/>
                  <a:pt x="829993" y="548640"/>
                </a:cubicBezTo>
                <a:cubicBezTo>
                  <a:pt x="965981" y="515816"/>
                  <a:pt x="1003495" y="487680"/>
                  <a:pt x="1139483" y="464234"/>
                </a:cubicBezTo>
                <a:cubicBezTo>
                  <a:pt x="1275471" y="440788"/>
                  <a:pt x="1528689" y="426720"/>
                  <a:pt x="1645920" y="407963"/>
                </a:cubicBezTo>
                <a:cubicBezTo>
                  <a:pt x="1763151" y="389206"/>
                  <a:pt x="1763150" y="379828"/>
                  <a:pt x="1842867" y="351692"/>
                </a:cubicBezTo>
                <a:cubicBezTo>
                  <a:pt x="1922584" y="323557"/>
                  <a:pt x="2028092" y="267285"/>
                  <a:pt x="2124221" y="239150"/>
                </a:cubicBezTo>
                <a:cubicBezTo>
                  <a:pt x="2220350" y="211015"/>
                  <a:pt x="2419643" y="182880"/>
                  <a:pt x="2419643" y="182880"/>
                </a:cubicBezTo>
                <a:lnTo>
                  <a:pt x="2926080" y="84406"/>
                </a:lnTo>
                <a:cubicBezTo>
                  <a:pt x="3024554" y="63304"/>
                  <a:pt x="2972972" y="63304"/>
                  <a:pt x="3010486" y="56270"/>
                </a:cubicBezTo>
                <a:cubicBezTo>
                  <a:pt x="3048000" y="49236"/>
                  <a:pt x="3104271" y="51581"/>
                  <a:pt x="3151163" y="42203"/>
                </a:cubicBezTo>
                <a:cubicBezTo>
                  <a:pt x="3198055" y="32825"/>
                  <a:pt x="3244947" y="16412"/>
                  <a:pt x="3291840" y="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2" name="TextBox 51"/>
          <p:cNvSpPr txBox="1"/>
          <p:nvPr/>
        </p:nvSpPr>
        <p:spPr>
          <a:xfrm>
            <a:off x="4214810" y="1643050"/>
            <a:ext cx="285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400" b="1" dirty="0" smtClean="0"/>
              <a:t>a</a:t>
            </a:r>
            <a:endParaRPr lang="id-ID" sz="1400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4214810" y="1357298"/>
            <a:ext cx="5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400" b="1" dirty="0" smtClean="0"/>
              <a:t>BB</a:t>
            </a:r>
            <a:endParaRPr lang="id-ID" sz="1400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4214810" y="1071546"/>
            <a:ext cx="428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400" b="1" dirty="0" smtClean="0"/>
              <a:t>BT</a:t>
            </a:r>
            <a:endParaRPr lang="id-ID" sz="14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4214810" y="785794"/>
            <a:ext cx="428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400" b="1" dirty="0" smtClean="0"/>
              <a:t>BA</a:t>
            </a:r>
            <a:endParaRPr lang="id-ID" sz="1400" b="1" dirty="0"/>
          </a:p>
        </p:txBody>
      </p:sp>
      <p:grpSp>
        <p:nvGrpSpPr>
          <p:cNvPr id="56" name="Group 55"/>
          <p:cNvGrpSpPr/>
          <p:nvPr/>
        </p:nvGrpSpPr>
        <p:grpSpPr>
          <a:xfrm>
            <a:off x="5143504" y="2643182"/>
            <a:ext cx="3071834" cy="71438"/>
            <a:chOff x="1214414" y="2000240"/>
            <a:chExt cx="3071834" cy="71438"/>
          </a:xfrm>
        </p:grpSpPr>
        <p:cxnSp>
          <p:nvCxnSpPr>
            <p:cNvPr id="57" name="Straight Connector 56"/>
            <p:cNvCxnSpPr/>
            <p:nvPr/>
          </p:nvCxnSpPr>
          <p:spPr>
            <a:xfrm>
              <a:off x="1214414" y="2000240"/>
              <a:ext cx="307183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Rectangle 57"/>
            <p:cNvSpPr/>
            <p:nvPr/>
          </p:nvSpPr>
          <p:spPr>
            <a:xfrm>
              <a:off x="1214414" y="2000240"/>
              <a:ext cx="71438" cy="7143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cxnSp>
        <p:nvCxnSpPr>
          <p:cNvPr id="60" name="Straight Connector 59"/>
          <p:cNvCxnSpPr>
            <a:stCxn id="58" idx="0"/>
          </p:cNvCxnSpPr>
          <p:nvPr/>
        </p:nvCxnSpPr>
        <p:spPr>
          <a:xfrm rot="5400000" flipH="1" flipV="1">
            <a:off x="5161363" y="2589604"/>
            <a:ext cx="71438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58" idx="0"/>
            <a:endCxn id="75" idx="2"/>
          </p:cNvCxnSpPr>
          <p:nvPr/>
        </p:nvCxnSpPr>
        <p:spPr>
          <a:xfrm rot="16200000" flipV="1">
            <a:off x="4172245" y="1636203"/>
            <a:ext cx="1978239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58" idx="0"/>
          </p:cNvCxnSpPr>
          <p:nvPr/>
        </p:nvCxnSpPr>
        <p:spPr>
          <a:xfrm rot="5400000" flipH="1" flipV="1">
            <a:off x="6090057" y="875092"/>
            <a:ext cx="857256" cy="2678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58" idx="0"/>
          </p:cNvCxnSpPr>
          <p:nvPr/>
        </p:nvCxnSpPr>
        <p:spPr>
          <a:xfrm rot="5400000" flipH="1" flipV="1">
            <a:off x="5554272" y="696497"/>
            <a:ext cx="1571636" cy="23217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7929586" y="1643050"/>
            <a:ext cx="285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400" b="1" dirty="0" smtClean="0"/>
              <a:t>b</a:t>
            </a:r>
            <a:endParaRPr lang="id-ID" sz="1400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8215338" y="2500306"/>
            <a:ext cx="285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400" b="1" dirty="0" smtClean="0"/>
              <a:t>c</a:t>
            </a:r>
            <a:endParaRPr lang="id-ID" sz="1400" b="1" dirty="0"/>
          </a:p>
        </p:txBody>
      </p:sp>
      <p:sp>
        <p:nvSpPr>
          <p:cNvPr id="74" name="TextBox 73"/>
          <p:cNvSpPr txBox="1"/>
          <p:nvPr/>
        </p:nvSpPr>
        <p:spPr>
          <a:xfrm>
            <a:off x="7572396" y="857232"/>
            <a:ext cx="285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400" b="1" dirty="0" smtClean="0"/>
              <a:t>a</a:t>
            </a:r>
            <a:endParaRPr lang="id-ID" sz="1400" b="1" dirty="0"/>
          </a:p>
        </p:txBody>
      </p:sp>
      <p:sp>
        <p:nvSpPr>
          <p:cNvPr id="75" name="TextBox 74"/>
          <p:cNvSpPr txBox="1"/>
          <p:nvPr/>
        </p:nvSpPr>
        <p:spPr>
          <a:xfrm>
            <a:off x="5000628" y="357166"/>
            <a:ext cx="285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400" b="1" dirty="0" smtClean="0"/>
              <a:t>U</a:t>
            </a:r>
            <a:endParaRPr lang="id-ID" sz="1400" b="1" dirty="0"/>
          </a:p>
        </p:txBody>
      </p:sp>
      <p:sp>
        <p:nvSpPr>
          <p:cNvPr id="79" name="Arc 78"/>
          <p:cNvSpPr/>
          <p:nvPr/>
        </p:nvSpPr>
        <p:spPr>
          <a:xfrm>
            <a:off x="4714876" y="1857364"/>
            <a:ext cx="914400" cy="914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0" name="Arc 79"/>
          <p:cNvSpPr/>
          <p:nvPr/>
        </p:nvSpPr>
        <p:spPr>
          <a:xfrm>
            <a:off x="4714876" y="1571612"/>
            <a:ext cx="1428760" cy="1143008"/>
          </a:xfrm>
          <a:prstGeom prst="arc">
            <a:avLst>
              <a:gd name="adj1" fmla="val 14628437"/>
              <a:gd name="adj2" fmla="val 114955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1" name="Arc 80"/>
          <p:cNvSpPr/>
          <p:nvPr/>
        </p:nvSpPr>
        <p:spPr>
          <a:xfrm>
            <a:off x="4572000" y="1071546"/>
            <a:ext cx="1928826" cy="2857520"/>
          </a:xfrm>
          <a:prstGeom prst="arc">
            <a:avLst>
              <a:gd name="adj1" fmla="val 15265779"/>
              <a:gd name="adj2" fmla="val 56199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2" name="TextBox 81"/>
          <p:cNvSpPr txBox="1"/>
          <p:nvPr/>
        </p:nvSpPr>
        <p:spPr>
          <a:xfrm>
            <a:off x="5214942" y="2071678"/>
            <a:ext cx="428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400" b="1" dirty="0" smtClean="0">
                <a:latin typeface="Calibri"/>
              </a:rPr>
              <a:t>α</a:t>
            </a:r>
            <a:r>
              <a:rPr lang="id-ID" sz="1200" b="1" dirty="0" smtClean="0">
                <a:latin typeface="Calibri"/>
              </a:rPr>
              <a:t>a</a:t>
            </a:r>
            <a:endParaRPr lang="id-ID" sz="1400" b="1" dirty="0"/>
          </a:p>
        </p:txBody>
      </p:sp>
      <p:sp>
        <p:nvSpPr>
          <p:cNvPr id="83" name="TextBox 82"/>
          <p:cNvSpPr txBox="1"/>
          <p:nvPr/>
        </p:nvSpPr>
        <p:spPr>
          <a:xfrm>
            <a:off x="5500694" y="1714488"/>
            <a:ext cx="428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400" b="1" dirty="0" smtClean="0">
                <a:latin typeface="Calibri"/>
              </a:rPr>
              <a:t>α</a:t>
            </a:r>
            <a:r>
              <a:rPr lang="id-ID" sz="1200" b="1" dirty="0" smtClean="0">
                <a:latin typeface="Calibri"/>
              </a:rPr>
              <a:t>b</a:t>
            </a:r>
            <a:endParaRPr lang="id-ID" sz="1400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5643570" y="1285860"/>
            <a:ext cx="428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400" b="1" dirty="0" smtClean="0">
                <a:latin typeface="Calibri"/>
              </a:rPr>
              <a:t>αc</a:t>
            </a:r>
            <a:endParaRPr lang="id-ID" sz="1400" b="1" dirty="0"/>
          </a:p>
        </p:txBody>
      </p:sp>
      <p:sp>
        <p:nvSpPr>
          <p:cNvPr id="85" name="TextBox 84"/>
          <p:cNvSpPr txBox="1"/>
          <p:nvPr/>
        </p:nvSpPr>
        <p:spPr>
          <a:xfrm>
            <a:off x="5786446" y="4786322"/>
            <a:ext cx="2786082" cy="16004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sz="1400" dirty="0" smtClean="0">
                <a:latin typeface="Tw Cen MT" pitchFamily="34" charset="0"/>
              </a:rPr>
              <a:t>Keterangan:</a:t>
            </a:r>
          </a:p>
          <a:p>
            <a:r>
              <a:rPr lang="id-ID" sz="1400" dirty="0" smtClean="0">
                <a:latin typeface="Tw Cen MT" pitchFamily="34" charset="0"/>
              </a:rPr>
              <a:t>A : konstanta pengali teropong (umumnya = 100)</a:t>
            </a:r>
          </a:p>
          <a:p>
            <a:r>
              <a:rPr lang="id-ID" sz="1400" dirty="0" smtClean="0">
                <a:latin typeface="Tw Cen MT" pitchFamily="34" charset="0"/>
              </a:rPr>
              <a:t>S : selisih bacaan benang atas (BA) dengan benang bawah (BB)</a:t>
            </a:r>
          </a:p>
          <a:p>
            <a:r>
              <a:rPr lang="id-ID" sz="1400" dirty="0" smtClean="0">
                <a:latin typeface="Tw Cen MT" pitchFamily="34" charset="0"/>
              </a:rPr>
              <a:t>h : bacaan sudut miring teropong</a:t>
            </a:r>
          </a:p>
          <a:p>
            <a:r>
              <a:rPr lang="id-ID" sz="1400" dirty="0" smtClean="0">
                <a:latin typeface="Tw Cen MT" pitchFamily="34" charset="0"/>
              </a:rPr>
              <a:t>t : tinggi alat</a:t>
            </a:r>
            <a:endParaRPr lang="id-ID" sz="1400" dirty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357166"/>
            <a:ext cx="8229600" cy="607223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id-ID" sz="2400" dirty="0" smtClean="0">
                <a:latin typeface="Tw Cen MT" pitchFamily="34" charset="0"/>
              </a:rPr>
              <a:t>Perhitungan koordinat detil, dengan rumus:</a:t>
            </a:r>
          </a:p>
          <a:p>
            <a:pPr>
              <a:buNone/>
            </a:pPr>
            <a:r>
              <a:rPr lang="id-ID" sz="2400" dirty="0" smtClean="0">
                <a:latin typeface="Tw Cen MT" pitchFamily="34" charset="0"/>
              </a:rPr>
              <a:t>	X</a:t>
            </a:r>
            <a:r>
              <a:rPr lang="id-ID" sz="2000" dirty="0" smtClean="0">
                <a:latin typeface="Tw Cen MT" pitchFamily="34" charset="0"/>
              </a:rPr>
              <a:t>a </a:t>
            </a:r>
            <a:r>
              <a:rPr lang="id-ID" sz="1800" dirty="0" smtClean="0">
                <a:latin typeface="Tw Cen MT" pitchFamily="34" charset="0"/>
              </a:rPr>
              <a:t>= </a:t>
            </a:r>
            <a:r>
              <a:rPr lang="id-ID" sz="2000" dirty="0" smtClean="0">
                <a:latin typeface="Tw Cen MT" pitchFamily="34" charset="0"/>
              </a:rPr>
              <a:t>X</a:t>
            </a:r>
            <a:r>
              <a:rPr lang="id-ID" sz="1800" dirty="0" smtClean="0">
                <a:latin typeface="Tw Cen MT" pitchFamily="34" charset="0"/>
              </a:rPr>
              <a:t>p + </a:t>
            </a:r>
            <a:r>
              <a:rPr lang="id-ID" sz="2400" dirty="0" smtClean="0">
                <a:latin typeface="Tw Cen MT" pitchFamily="34" charset="0"/>
              </a:rPr>
              <a:t>d</a:t>
            </a:r>
            <a:r>
              <a:rPr lang="id-ID" sz="1800" dirty="0" smtClean="0">
                <a:latin typeface="Tw Cen MT" pitchFamily="34" charset="0"/>
              </a:rPr>
              <a:t>pa  </a:t>
            </a:r>
            <a:r>
              <a:rPr lang="id-ID" sz="2000" dirty="0" smtClean="0">
                <a:latin typeface="Tw Cen MT" pitchFamily="34" charset="0"/>
              </a:rPr>
              <a:t>Sin  </a:t>
            </a:r>
            <a:r>
              <a:rPr lang="el-GR" sz="2400" dirty="0" smtClean="0">
                <a:latin typeface="Calibri"/>
              </a:rPr>
              <a:t>α</a:t>
            </a:r>
            <a:r>
              <a:rPr lang="id-ID" sz="1800" dirty="0" smtClean="0">
                <a:latin typeface="Calibri"/>
              </a:rPr>
              <a:t>pa </a:t>
            </a:r>
          </a:p>
          <a:p>
            <a:pPr>
              <a:buNone/>
            </a:pPr>
            <a:r>
              <a:rPr lang="id-ID" sz="1800" dirty="0" smtClean="0">
                <a:latin typeface="Calibri"/>
              </a:rPr>
              <a:t>	</a:t>
            </a:r>
            <a:r>
              <a:rPr lang="id-ID" sz="2400" dirty="0" smtClean="0">
                <a:latin typeface="Calibri"/>
              </a:rPr>
              <a:t>Y</a:t>
            </a:r>
            <a:r>
              <a:rPr lang="id-ID" sz="2000" dirty="0" smtClean="0">
                <a:latin typeface="Tw Cen MT" pitchFamily="34" charset="0"/>
              </a:rPr>
              <a:t>a </a:t>
            </a:r>
            <a:r>
              <a:rPr lang="id-ID" sz="1800" dirty="0" smtClean="0">
                <a:latin typeface="Tw Cen MT" pitchFamily="34" charset="0"/>
              </a:rPr>
              <a:t>= </a:t>
            </a:r>
            <a:r>
              <a:rPr lang="id-ID" sz="2400" dirty="0" smtClean="0">
                <a:latin typeface="Tw Cen MT" pitchFamily="34" charset="0"/>
              </a:rPr>
              <a:t> Y</a:t>
            </a:r>
            <a:r>
              <a:rPr lang="id-ID" sz="1800" dirty="0" smtClean="0">
                <a:latin typeface="Tw Cen MT" pitchFamily="34" charset="0"/>
              </a:rPr>
              <a:t>p + </a:t>
            </a:r>
            <a:r>
              <a:rPr lang="id-ID" sz="2400" dirty="0" smtClean="0">
                <a:latin typeface="Tw Cen MT" pitchFamily="34" charset="0"/>
              </a:rPr>
              <a:t>d</a:t>
            </a:r>
            <a:r>
              <a:rPr lang="id-ID" sz="1800" dirty="0" smtClean="0">
                <a:latin typeface="Tw Cen MT" pitchFamily="34" charset="0"/>
              </a:rPr>
              <a:t>pa </a:t>
            </a:r>
            <a:r>
              <a:rPr lang="id-ID" sz="2400" dirty="0" smtClean="0">
                <a:latin typeface="Tw Cen MT" pitchFamily="34" charset="0"/>
              </a:rPr>
              <a:t>cos</a:t>
            </a:r>
            <a:r>
              <a:rPr lang="id-ID" sz="2000" dirty="0" smtClean="0">
                <a:latin typeface="Tw Cen MT" pitchFamily="34" charset="0"/>
              </a:rPr>
              <a:t>  </a:t>
            </a:r>
            <a:r>
              <a:rPr lang="el-GR" sz="2400" dirty="0" smtClean="0"/>
              <a:t>α</a:t>
            </a:r>
            <a:r>
              <a:rPr lang="id-ID" sz="1800" dirty="0" smtClean="0"/>
              <a:t>pa</a:t>
            </a:r>
          </a:p>
          <a:p>
            <a:pPr>
              <a:buNone/>
            </a:pPr>
            <a:r>
              <a:rPr lang="id-ID" sz="2400" dirty="0" smtClean="0"/>
              <a:t>	</a:t>
            </a:r>
            <a:r>
              <a:rPr lang="id-ID" sz="2800" dirty="0" smtClean="0"/>
              <a:t>z</a:t>
            </a:r>
            <a:r>
              <a:rPr lang="id-ID" sz="2000" dirty="0" smtClean="0">
                <a:latin typeface="Tw Cen MT" pitchFamily="34" charset="0"/>
              </a:rPr>
              <a:t>a </a:t>
            </a:r>
            <a:r>
              <a:rPr lang="id-ID" sz="1800" dirty="0" smtClean="0">
                <a:latin typeface="Tw Cen MT" pitchFamily="34" charset="0"/>
              </a:rPr>
              <a:t>= </a:t>
            </a:r>
            <a:r>
              <a:rPr lang="id-ID" sz="2400" dirty="0" smtClean="0">
                <a:latin typeface="Tw Cen MT" pitchFamily="34" charset="0"/>
              </a:rPr>
              <a:t> Z</a:t>
            </a:r>
            <a:r>
              <a:rPr lang="id-ID" sz="1800" dirty="0" smtClean="0">
                <a:latin typeface="Tw Cen MT" pitchFamily="34" charset="0"/>
              </a:rPr>
              <a:t>p + </a:t>
            </a:r>
            <a:r>
              <a:rPr lang="el-GR" sz="2800" dirty="0" smtClean="0">
                <a:latin typeface="Calibri"/>
              </a:rPr>
              <a:t>Δ</a:t>
            </a:r>
            <a:r>
              <a:rPr lang="id-ID" sz="2800" dirty="0" smtClean="0">
                <a:latin typeface="Calibri"/>
              </a:rPr>
              <a:t>h</a:t>
            </a:r>
            <a:r>
              <a:rPr lang="id-ID" sz="1800" dirty="0" smtClean="0"/>
              <a:t>pa</a:t>
            </a:r>
            <a:endParaRPr lang="id-ID" sz="1800" dirty="0" smtClean="0">
              <a:latin typeface="Calibri"/>
            </a:endParaRPr>
          </a:p>
          <a:p>
            <a:pPr>
              <a:buNone/>
            </a:pPr>
            <a:r>
              <a:rPr lang="id-ID" sz="1800" dirty="0" smtClean="0">
                <a:latin typeface="Calibri"/>
              </a:rPr>
              <a:t>	</a:t>
            </a:r>
            <a:endParaRPr lang="id-ID" sz="2400" dirty="0" smtClean="0">
              <a:latin typeface="Tw Cen MT" pitchFamily="34" charset="0"/>
            </a:endParaRPr>
          </a:p>
          <a:p>
            <a:pPr>
              <a:buNone/>
            </a:pPr>
            <a:r>
              <a:rPr lang="id-ID" sz="2400" dirty="0" smtClean="0">
                <a:latin typeface="Tw Cen MT" pitchFamily="34" charset="0"/>
              </a:rPr>
              <a:t>Keterangan:</a:t>
            </a:r>
          </a:p>
          <a:p>
            <a:pPr>
              <a:buNone/>
            </a:pPr>
            <a:r>
              <a:rPr lang="id-ID" sz="2400" dirty="0" smtClean="0">
                <a:latin typeface="Tw Cen MT" pitchFamily="34" charset="0"/>
              </a:rPr>
              <a:t>	a 	: titik detil</a:t>
            </a:r>
          </a:p>
          <a:p>
            <a:pPr>
              <a:buNone/>
            </a:pPr>
            <a:r>
              <a:rPr lang="id-ID" sz="2400" dirty="0" smtClean="0">
                <a:latin typeface="Tw Cen MT" pitchFamily="34" charset="0"/>
              </a:rPr>
              <a:t>	P 	: titik poligon yang telah diketahui koordinatnya</a:t>
            </a:r>
          </a:p>
          <a:p>
            <a:pPr>
              <a:buNone/>
            </a:pPr>
            <a:r>
              <a:rPr lang="id-ID" sz="2400" dirty="0" smtClean="0">
                <a:latin typeface="Tw Cen MT" pitchFamily="34" charset="0"/>
              </a:rPr>
              <a:t>	</a:t>
            </a:r>
            <a:r>
              <a:rPr lang="el-GR" sz="2400" dirty="0" smtClean="0">
                <a:latin typeface="Calibri"/>
              </a:rPr>
              <a:t>α</a:t>
            </a:r>
            <a:r>
              <a:rPr lang="id-ID" sz="1600" dirty="0" smtClean="0">
                <a:latin typeface="Calibri"/>
              </a:rPr>
              <a:t>Pa 	</a:t>
            </a:r>
            <a:r>
              <a:rPr lang="id-ID" sz="1800" dirty="0" smtClean="0">
                <a:latin typeface="Calibri"/>
              </a:rPr>
              <a:t> </a:t>
            </a:r>
            <a:r>
              <a:rPr lang="id-ID" sz="2400" dirty="0" smtClean="0">
                <a:latin typeface="Calibri"/>
              </a:rPr>
              <a:t>: azimut sisi  Pa</a:t>
            </a:r>
            <a:endParaRPr lang="id-ID" sz="2400" dirty="0" smtClean="0">
              <a:latin typeface="Tw Cen MT" pitchFamily="34" charset="0"/>
            </a:endParaRPr>
          </a:p>
          <a:p>
            <a:pPr>
              <a:buNone/>
            </a:pPr>
            <a:endParaRPr lang="id-ID" sz="2400" dirty="0" smtClean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357166"/>
            <a:ext cx="8229600" cy="607223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id-ID" b="1" dirty="0" smtClean="0">
                <a:latin typeface="Tw Cen MT" pitchFamily="34" charset="0"/>
              </a:rPr>
              <a:t>Penentuan arah dengan sudut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>
                <a:latin typeface="Tw Cen MT" pitchFamily="34" charset="0"/>
              </a:rPr>
              <a:t>Pada prinsipnya sama dengan penentuan arah dengan azimut, tetapinarah detil ditentukan dengan menambahkan atu mengurangkan azimut sisi poligon yang diacu dengan sudut mendatar antara sisi poligon dan detil yang diukur (</a:t>
            </a:r>
            <a:r>
              <a:rPr lang="el-GR" sz="2400" dirty="0" smtClean="0">
                <a:latin typeface="Calibri"/>
              </a:rPr>
              <a:t>β</a:t>
            </a:r>
            <a:r>
              <a:rPr lang="id-ID" sz="2000" dirty="0" smtClean="0">
                <a:latin typeface="Calibri"/>
              </a:rPr>
              <a:t>i</a:t>
            </a:r>
            <a:r>
              <a:rPr lang="id-ID" sz="1000" dirty="0" smtClean="0">
                <a:latin typeface="Calibri"/>
              </a:rPr>
              <a:t>  </a:t>
            </a:r>
            <a:r>
              <a:rPr lang="id-ID" sz="2400" dirty="0" smtClean="0">
                <a:latin typeface="Calibri"/>
              </a:rPr>
              <a:t>), yang diperoleh dari selisih bacaan lingkaran horizontal ke titik acuan(poligon) dan ke titik detil.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>
                <a:latin typeface="Calibri"/>
              </a:rPr>
              <a:t>Pada setiap kedudukan alat ukur, sebelum membidik titik-titik detil terlebih dahulu membidik salah satu titik poligon di muka atau di belakang sebagai dasar acuan untuk menghitung sudut horizontal antara arah tiik detil dan arah sisi poligon </a:t>
            </a:r>
            <a:r>
              <a:rPr lang="id-ID" sz="2400" dirty="0" smtClean="0">
                <a:latin typeface="Tw Cen MT" pitchFamily="34" charset="0"/>
              </a:rPr>
              <a:t>(</a:t>
            </a:r>
            <a:r>
              <a:rPr lang="el-GR" sz="2400" dirty="0" smtClean="0"/>
              <a:t>β</a:t>
            </a:r>
            <a:r>
              <a:rPr lang="id-ID" sz="2000" dirty="0" smtClean="0"/>
              <a:t>i</a:t>
            </a:r>
            <a:r>
              <a:rPr lang="id-ID" sz="1000" dirty="0" smtClean="0"/>
              <a:t>  </a:t>
            </a:r>
            <a:r>
              <a:rPr lang="id-ID" sz="2400" dirty="0" smtClean="0"/>
              <a:t>), sekaligus untuk menentukan azimut  titik  detil tersebut (</a:t>
            </a:r>
            <a:r>
              <a:rPr lang="el-GR" sz="2400" dirty="0" smtClean="0">
                <a:latin typeface="Calibri"/>
              </a:rPr>
              <a:t>α</a:t>
            </a:r>
            <a:r>
              <a:rPr lang="id-ID" sz="1200" dirty="0" smtClean="0">
                <a:latin typeface="Calibri"/>
              </a:rPr>
              <a:t>Aa </a:t>
            </a:r>
            <a:r>
              <a:rPr lang="id-ID" sz="1800" dirty="0" smtClean="0">
                <a:latin typeface="Calibri"/>
              </a:rPr>
              <a:t> = </a:t>
            </a:r>
            <a:r>
              <a:rPr lang="id-ID" sz="2400" dirty="0" smtClean="0">
                <a:latin typeface="Tw Cen MT" pitchFamily="34" charset="0"/>
              </a:rPr>
              <a:t> </a:t>
            </a:r>
            <a:r>
              <a:rPr lang="el-GR" sz="2400" dirty="0" smtClean="0">
                <a:latin typeface="Calibri"/>
              </a:rPr>
              <a:t>α</a:t>
            </a:r>
            <a:r>
              <a:rPr lang="id-ID" sz="1200" dirty="0" smtClean="0">
                <a:latin typeface="Calibri"/>
              </a:rPr>
              <a:t>AB  </a:t>
            </a:r>
            <a:r>
              <a:rPr lang="id-ID" sz="2400" dirty="0" smtClean="0">
                <a:latin typeface="Calibri"/>
              </a:rPr>
              <a:t>± </a:t>
            </a:r>
            <a:r>
              <a:rPr lang="el-GR" sz="2400" dirty="0" smtClean="0"/>
              <a:t>β</a:t>
            </a:r>
            <a:r>
              <a:rPr lang="id-ID" sz="2000" dirty="0" smtClean="0"/>
              <a:t>a) karena azimut sisi poligon (</a:t>
            </a:r>
            <a:r>
              <a:rPr lang="el-GR" sz="2000" dirty="0" smtClean="0">
                <a:latin typeface="Calibri"/>
              </a:rPr>
              <a:t>Α</a:t>
            </a:r>
            <a:r>
              <a:rPr lang="id-ID" sz="2000" smtClean="0">
                <a:latin typeface="Calibri"/>
              </a:rPr>
              <a:t>ab</a:t>
            </a:r>
            <a:r>
              <a:rPr lang="id-ID" sz="1800" smtClean="0">
                <a:latin typeface="Calibri"/>
              </a:rPr>
              <a:t>) telah diketahui dari perhitungan kerangka peta.</a:t>
            </a:r>
            <a:endParaRPr lang="id-ID" sz="2400" dirty="0" smtClean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64371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id-ID" sz="2400" dirty="0" smtClean="0">
                <a:latin typeface="Tw Cen MT" pitchFamily="34" charset="0"/>
              </a:rPr>
              <a:t>	</a:t>
            </a:r>
            <a:r>
              <a:rPr lang="id-ID" b="1" dirty="0" smtClean="0">
                <a:latin typeface="Tw Cen MT" pitchFamily="34" charset="0"/>
              </a:rPr>
              <a:t>Langkah-langkah untuk memudahkan pengukuran </a:t>
            </a:r>
            <a:r>
              <a:rPr lang="id-ID" b="1" dirty="0">
                <a:latin typeface="Tw Cen MT" pitchFamily="34" charset="0"/>
              </a:rPr>
              <a:t>detail </a:t>
            </a:r>
            <a:r>
              <a:rPr lang="id-ID" b="1" dirty="0" smtClean="0">
                <a:latin typeface="Tw Cen MT" pitchFamily="34" charset="0"/>
              </a:rPr>
              <a:t>adalah: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400" dirty="0">
                <a:latin typeface="Tw Cen MT" pitchFamily="34" charset="0"/>
              </a:rPr>
              <a:t>D</a:t>
            </a:r>
            <a:r>
              <a:rPr lang="id-ID" sz="2400" dirty="0" smtClean="0">
                <a:latin typeface="Tw Cen MT" pitchFamily="34" charset="0"/>
              </a:rPr>
              <a:t>ahului </a:t>
            </a:r>
            <a:r>
              <a:rPr lang="id-ID" sz="2400" dirty="0">
                <a:latin typeface="Tw Cen MT" pitchFamily="34" charset="0"/>
              </a:rPr>
              <a:t>dengan m</a:t>
            </a:r>
            <a:r>
              <a:rPr lang="id-ID" sz="2400" dirty="0" smtClean="0">
                <a:latin typeface="Tw Cen MT" pitchFamily="34" charset="0"/>
              </a:rPr>
              <a:t>embidikan pada salah satu titik poligon dengan seting 0⁰ 0’ 0” pada posisi biasa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400" dirty="0" smtClean="0">
                <a:latin typeface="Tw Cen MT" pitchFamily="34" charset="0"/>
              </a:rPr>
              <a:t>Arah bidik serah jarum jam dengan mendahulukan detil yang paling dekat dengan titik referensi yang telah diset nol 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400" dirty="0" smtClean="0">
                <a:latin typeface="Tw Cen MT" pitchFamily="34" charset="0"/>
              </a:rPr>
              <a:t>Kemudian bidik dengan dirikan rambu, baca piringan horisontal, piringan vertikal, tinggi alat, BA, BT, BB.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400" dirty="0" smtClean="0">
                <a:latin typeface="Tw Cen MT" pitchFamily="34" charset="0"/>
              </a:rPr>
              <a:t>Selanjutnya pindahkan rambu ukur ke detil berikutnya sesuai dengan kerapatan detilnya.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400" dirty="0" smtClean="0">
                <a:latin typeface="Tw Cen MT" pitchFamily="34" charset="0"/>
              </a:rPr>
              <a:t>Buat sket dari detil lapanganperlu dibuat agar penggambarannya menjadi lebih mudah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400" dirty="0" smtClean="0">
                <a:latin typeface="Tw Cen MT" pitchFamily="34" charset="0"/>
              </a:rPr>
              <a:t>Untuk mencatatan dibuat formulir atau buku ukur</a:t>
            </a:r>
          </a:p>
          <a:p>
            <a:pPr marL="514350" indent="-514350">
              <a:buNone/>
            </a:pPr>
            <a:r>
              <a:rPr lang="id-ID" sz="2400" dirty="0" smtClean="0">
                <a:latin typeface="Tw Cen MT" pitchFamily="34" charset="0"/>
              </a:rPr>
              <a:t> 	Hasil dari kegiatan ini adalah koordinat X, Y dan Z titik titik detil</a:t>
            </a:r>
          </a:p>
          <a:p>
            <a:pPr marL="514350" indent="-514350">
              <a:buFont typeface="+mj-lt"/>
              <a:buAutoNum type="arabicPeriod"/>
            </a:pPr>
            <a:endParaRPr lang="id-ID" sz="2400" dirty="0" smtClean="0">
              <a:latin typeface="Tw Cen MT" pitchFamily="34" charset="0"/>
            </a:endParaRPr>
          </a:p>
          <a:p>
            <a:pPr>
              <a:buNone/>
            </a:pPr>
            <a:endParaRPr lang="id-ID" sz="2400" dirty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id-ID" b="1" dirty="0" smtClean="0">
                <a:latin typeface="Tw Cen MT" pitchFamily="34" charset="0"/>
              </a:rPr>
              <a:t>C. Pembuatan Garis Kontur </a:t>
            </a:r>
            <a:endParaRPr lang="id-ID" b="1" dirty="0">
              <a:latin typeface="Tw Cen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86412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id-ID" sz="2800" dirty="0" smtClean="0"/>
              <a:t>	</a:t>
            </a:r>
            <a:r>
              <a:rPr lang="id-ID" sz="2800" dirty="0" smtClean="0">
                <a:latin typeface="Tw Cen MT" pitchFamily="34" charset="0"/>
              </a:rPr>
              <a:t>Garis </a:t>
            </a:r>
            <a:r>
              <a:rPr lang="id-ID" sz="2800" dirty="0">
                <a:latin typeface="Tw Cen MT" pitchFamily="34" charset="0"/>
              </a:rPr>
              <a:t>kontur adalah garis khayal yang menghubungkan titik-titik dengan ketinggian yang sama</a:t>
            </a:r>
            <a:r>
              <a:rPr lang="id-ID" sz="2800" dirty="0" smtClean="0">
                <a:latin typeface="Tw Cen MT" pitchFamily="34" charset="0"/>
              </a:rPr>
              <a:t>.</a:t>
            </a:r>
          </a:p>
          <a:p>
            <a:pPr>
              <a:buNone/>
            </a:pPr>
            <a:endParaRPr lang="id-ID" sz="2800" dirty="0" smtClean="0">
              <a:latin typeface="Tw Cen MT" pitchFamily="34" charset="0"/>
            </a:endParaRPr>
          </a:p>
          <a:p>
            <a:pPr>
              <a:buNone/>
            </a:pPr>
            <a:r>
              <a:rPr lang="id-ID" sz="2800" dirty="0">
                <a:latin typeface="Tw Cen MT" pitchFamily="34" charset="0"/>
              </a:rPr>
              <a:t>	</a:t>
            </a:r>
            <a:r>
              <a:rPr lang="id-ID" sz="2800" dirty="0" smtClean="0">
                <a:latin typeface="Tw Cen MT" pitchFamily="34" charset="0"/>
              </a:rPr>
              <a:t>Karena </a:t>
            </a:r>
            <a:r>
              <a:rPr lang="id-ID" sz="2800" dirty="0">
                <a:latin typeface="Tw Cen MT" pitchFamily="34" charset="0"/>
              </a:rPr>
              <a:t>tidak semua titik diukur maka untuk mendapatkan titik-titik ketinggian bagi titik-titik lainnya di sekitar digunakan interpolasi. </a:t>
            </a:r>
            <a:endParaRPr lang="id-ID" sz="2800" dirty="0" smtClean="0">
              <a:latin typeface="Tw Cen MT" pitchFamily="34" charset="0"/>
            </a:endParaRPr>
          </a:p>
          <a:p>
            <a:pPr>
              <a:buNone/>
            </a:pPr>
            <a:r>
              <a:rPr lang="id-ID" sz="2800" dirty="0">
                <a:latin typeface="Tw Cen MT" pitchFamily="34" charset="0"/>
              </a:rPr>
              <a:t>	</a:t>
            </a:r>
            <a:endParaRPr lang="id-ID" sz="2800" dirty="0" smtClean="0">
              <a:latin typeface="Tw Cen MT" pitchFamily="34" charset="0"/>
            </a:endParaRPr>
          </a:p>
          <a:p>
            <a:pPr>
              <a:buNone/>
            </a:pPr>
            <a:r>
              <a:rPr lang="id-ID" sz="2800" dirty="0">
                <a:latin typeface="Tw Cen MT" pitchFamily="34" charset="0"/>
              </a:rPr>
              <a:t>	</a:t>
            </a:r>
            <a:r>
              <a:rPr lang="id-ID" sz="2800" dirty="0" smtClean="0">
                <a:latin typeface="Tw Cen MT" pitchFamily="34" charset="0"/>
              </a:rPr>
              <a:t>Interpolasi </a:t>
            </a:r>
            <a:r>
              <a:rPr lang="id-ID" sz="2800" dirty="0">
                <a:latin typeface="Tw Cen MT" pitchFamily="34" charset="0"/>
              </a:rPr>
              <a:t>kontur dapat dilakukan dengan secara grafis, atau penghitungan dengan bobot jarak.</a:t>
            </a:r>
          </a:p>
          <a:p>
            <a:pPr>
              <a:buNone/>
            </a:pPr>
            <a:endParaRPr lang="id-ID" sz="2800" dirty="0" smtClean="0"/>
          </a:p>
          <a:p>
            <a:pPr>
              <a:buNone/>
            </a:pPr>
            <a:r>
              <a:rPr lang="id-ID" sz="2800" dirty="0" smtClean="0"/>
              <a:t>	</a:t>
            </a:r>
            <a:endParaRPr lang="id-ID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id-ID" b="1" dirty="0" smtClean="0">
                <a:latin typeface="Tw Cen MT" pitchFamily="34" charset="0"/>
              </a:rPr>
              <a:t>D. Plotting </a:t>
            </a:r>
            <a:endParaRPr lang="id-ID" b="1" dirty="0">
              <a:latin typeface="Tw Cen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86412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id-ID" sz="2800" dirty="0" smtClean="0">
                <a:latin typeface="Tw Cen MT" pitchFamily="34" charset="0"/>
              </a:rPr>
              <a:t>Ploting </a:t>
            </a:r>
            <a:r>
              <a:rPr lang="id-ID" sz="2800" dirty="0">
                <a:latin typeface="Tw Cen MT" pitchFamily="34" charset="0"/>
              </a:rPr>
              <a:t>dilakukan dengan urutan sebagai berikut: </a:t>
            </a:r>
          </a:p>
          <a:p>
            <a:pPr marL="514350" indent="-514350">
              <a:buAutoNum type="arabicPeriod"/>
            </a:pPr>
            <a:r>
              <a:rPr lang="nn-NO" sz="2800" dirty="0" smtClean="0">
                <a:latin typeface="Tw Cen MT" pitchFamily="34" charset="0"/>
              </a:rPr>
              <a:t>Buat </a:t>
            </a:r>
            <a:r>
              <a:rPr lang="nn-NO" sz="2800" dirty="0">
                <a:latin typeface="Tw Cen MT" pitchFamily="34" charset="0"/>
              </a:rPr>
              <a:t>format peta yang telah ditetapkan </a:t>
            </a:r>
            <a:endParaRPr lang="id-ID" sz="2800" dirty="0" smtClean="0">
              <a:latin typeface="Tw Cen MT" pitchFamily="34" charset="0"/>
            </a:endParaRPr>
          </a:p>
          <a:p>
            <a:pPr marL="514350" indent="-514350">
              <a:buAutoNum type="arabicPeriod"/>
            </a:pPr>
            <a:r>
              <a:rPr lang="sv-SE" sz="2800" dirty="0" smtClean="0">
                <a:latin typeface="Tw Cen MT" pitchFamily="34" charset="0"/>
              </a:rPr>
              <a:t>Plot </a:t>
            </a:r>
            <a:r>
              <a:rPr lang="sv-SE" sz="2800" dirty="0">
                <a:latin typeface="Tw Cen MT" pitchFamily="34" charset="0"/>
              </a:rPr>
              <a:t>titik titik poligon sebagai titik referensi </a:t>
            </a:r>
            <a:endParaRPr lang="id-ID" sz="2800" dirty="0" smtClean="0">
              <a:latin typeface="Tw Cen MT" pitchFamily="34" charset="0"/>
            </a:endParaRPr>
          </a:p>
          <a:p>
            <a:pPr marL="514350" indent="-514350">
              <a:buAutoNum type="arabicPeriod"/>
            </a:pPr>
            <a:r>
              <a:rPr lang="id-ID" sz="2800" dirty="0" smtClean="0">
                <a:latin typeface="Tw Cen MT" pitchFamily="34" charset="0"/>
              </a:rPr>
              <a:t>Plot </a:t>
            </a:r>
            <a:r>
              <a:rPr lang="id-ID" sz="2800" dirty="0">
                <a:latin typeface="Tw Cen MT" pitchFamily="34" charset="0"/>
              </a:rPr>
              <a:t>detail jalan, bangunan, selokan dll </a:t>
            </a:r>
            <a:endParaRPr lang="id-ID" sz="2800" dirty="0" smtClean="0">
              <a:latin typeface="Tw Cen MT" pitchFamily="34" charset="0"/>
            </a:endParaRPr>
          </a:p>
          <a:p>
            <a:pPr marL="514350" indent="-514350">
              <a:buAutoNum type="arabicPeriod"/>
            </a:pPr>
            <a:r>
              <a:rPr lang="id-ID" sz="2800" dirty="0" smtClean="0">
                <a:latin typeface="Tw Cen MT" pitchFamily="34" charset="0"/>
              </a:rPr>
              <a:t>Buat </a:t>
            </a:r>
            <a:r>
              <a:rPr lang="id-ID" sz="2800" dirty="0">
                <a:latin typeface="Tw Cen MT" pitchFamily="34" charset="0"/>
              </a:rPr>
              <a:t>garis kontur dan atau titik-titik ketinggian</a:t>
            </a:r>
            <a:r>
              <a:rPr lang="id-ID" sz="2800" dirty="0" smtClean="0">
                <a:latin typeface="Tw Cen MT" pitchFamily="34" charset="0"/>
              </a:rPr>
              <a:t>.</a:t>
            </a:r>
          </a:p>
          <a:p>
            <a:pPr marL="514350" indent="-514350">
              <a:buNone/>
            </a:pPr>
            <a:endParaRPr lang="id-ID" sz="2800" dirty="0">
              <a:latin typeface="Tw Cen MT" pitchFamily="34" charset="0"/>
            </a:endParaRPr>
          </a:p>
          <a:p>
            <a:pPr>
              <a:buNone/>
            </a:pPr>
            <a:r>
              <a:rPr lang="sv-SE" sz="2800" dirty="0" smtClean="0">
                <a:latin typeface="Tw Cen MT" pitchFamily="34" charset="0"/>
              </a:rPr>
              <a:t>Ploting dilakukan setelah semua data lapangan dihitung meliputi: </a:t>
            </a:r>
            <a:r>
              <a:rPr lang="id-ID" sz="2800" dirty="0" smtClean="0">
                <a:latin typeface="Tw Cen MT" pitchFamily="34" charset="0"/>
              </a:rPr>
              <a:t>1. H</a:t>
            </a:r>
            <a:r>
              <a:rPr lang="sv-SE" sz="2800" dirty="0" smtClean="0">
                <a:latin typeface="Tw Cen MT" pitchFamily="34" charset="0"/>
              </a:rPr>
              <a:t>itungan koordinat poligon (X,Y),</a:t>
            </a:r>
            <a:endParaRPr lang="id-ID" sz="2800" dirty="0" smtClean="0">
              <a:latin typeface="Tw Cen MT" pitchFamily="34" charset="0"/>
            </a:endParaRPr>
          </a:p>
          <a:p>
            <a:pPr>
              <a:buNone/>
            </a:pPr>
            <a:r>
              <a:rPr lang="id-ID" sz="2800" dirty="0" smtClean="0">
                <a:latin typeface="Tw Cen MT" pitchFamily="34" charset="0"/>
              </a:rPr>
              <a:t>	2. </a:t>
            </a:r>
            <a:r>
              <a:rPr lang="sv-SE" sz="2800" dirty="0" smtClean="0">
                <a:latin typeface="Tw Cen MT" pitchFamily="34" charset="0"/>
              </a:rPr>
              <a:t>hitungan</a:t>
            </a:r>
            <a:r>
              <a:rPr lang="id-ID" sz="2800" dirty="0" smtClean="0">
                <a:latin typeface="Tw Cen MT" pitchFamily="34" charset="0"/>
              </a:rPr>
              <a:t> tinggi</a:t>
            </a:r>
          </a:p>
          <a:p>
            <a:pPr>
              <a:buNone/>
            </a:pPr>
            <a:r>
              <a:rPr lang="id-ID" sz="2800" dirty="0" smtClean="0">
                <a:latin typeface="Tw Cen MT" pitchFamily="34" charset="0"/>
              </a:rPr>
              <a:t>	3. hitungan detail</a:t>
            </a:r>
          </a:p>
          <a:p>
            <a:pPr marL="514350" indent="-514350">
              <a:buNone/>
            </a:pPr>
            <a:r>
              <a:rPr lang="id-ID" sz="2800" dirty="0" smtClean="0">
                <a:latin typeface="Tw Cen MT" pitchFamily="34" charset="0"/>
              </a:rPr>
              <a:t> </a:t>
            </a:r>
            <a:endParaRPr lang="id-ID" sz="2800" dirty="0">
              <a:latin typeface="Tw Cen MT" pitchFamily="34" charset="0"/>
            </a:endParaRPr>
          </a:p>
          <a:p>
            <a:pPr>
              <a:buNone/>
            </a:pPr>
            <a:endParaRPr lang="id-ID" sz="2800" dirty="0" smtClean="0">
              <a:latin typeface="Tw Cen MT" pitchFamily="34" charset="0"/>
            </a:endParaRPr>
          </a:p>
          <a:p>
            <a:pPr>
              <a:buNone/>
            </a:pPr>
            <a:r>
              <a:rPr lang="id-ID" sz="2800" dirty="0" smtClean="0">
                <a:latin typeface="Tw Cen MT" pitchFamily="34" charset="0"/>
              </a:rPr>
              <a:t>	</a:t>
            </a:r>
            <a:endParaRPr lang="id-ID" sz="2800" dirty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64371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endParaRPr lang="id-ID" sz="2400" dirty="0" smtClean="0">
              <a:latin typeface="Tw Cen MT" pitchFamily="34" charset="0"/>
            </a:endParaRPr>
          </a:p>
          <a:p>
            <a:pPr>
              <a:buNone/>
            </a:pPr>
            <a:r>
              <a:rPr lang="id-ID" sz="2400" dirty="0" smtClean="0">
                <a:latin typeface="Tw Cen MT" pitchFamily="34" charset="0"/>
              </a:rPr>
              <a:t>Untuk </a:t>
            </a:r>
            <a:r>
              <a:rPr lang="id-ID" sz="2400" dirty="0">
                <a:latin typeface="Tw Cen MT" pitchFamily="34" charset="0"/>
              </a:rPr>
              <a:t>menentukan posisi absis dan ordinat agar gambar berada di tengah tengah bidang gambar ditentukan titik tengah gambar dengan cara sebagai berikut</a:t>
            </a:r>
            <a:r>
              <a:rPr lang="id-ID" sz="2400" dirty="0" smtClean="0">
                <a:latin typeface="Tw Cen MT" pitchFamily="34" charset="0"/>
              </a:rPr>
              <a:t>:</a:t>
            </a:r>
          </a:p>
          <a:p>
            <a:pPr>
              <a:buNone/>
            </a:pPr>
            <a:endParaRPr lang="id-ID" sz="2400" dirty="0" smtClean="0">
              <a:latin typeface="Tw Cen MT" pitchFamily="34" charset="0"/>
            </a:endParaRPr>
          </a:p>
          <a:p>
            <a:pPr>
              <a:buNone/>
            </a:pPr>
            <a:r>
              <a:rPr lang="id-ID" sz="2400" dirty="0" smtClean="0">
                <a:latin typeface="Tw Cen MT" pitchFamily="34" charset="0"/>
              </a:rPr>
              <a:t>	</a:t>
            </a:r>
            <a:r>
              <a:rPr lang="sv-SE" sz="2400" dirty="0" smtClean="0">
                <a:latin typeface="Tw Cen MT" pitchFamily="34" charset="0"/>
              </a:rPr>
              <a:t>Xt </a:t>
            </a:r>
            <a:r>
              <a:rPr lang="sv-SE" sz="2400" dirty="0">
                <a:latin typeface="Tw Cen MT" pitchFamily="34" charset="0"/>
              </a:rPr>
              <a:t>= X min + ½ panjang gambar pada sumbu x </a:t>
            </a:r>
          </a:p>
          <a:p>
            <a:pPr>
              <a:buNone/>
            </a:pPr>
            <a:r>
              <a:rPr lang="id-ID" sz="2400" dirty="0" smtClean="0">
                <a:latin typeface="Tw Cen MT" pitchFamily="34" charset="0"/>
              </a:rPr>
              <a:t>	</a:t>
            </a:r>
            <a:r>
              <a:rPr lang="es-ES" sz="2400" dirty="0" err="1" smtClean="0">
                <a:latin typeface="Tw Cen MT" pitchFamily="34" charset="0"/>
              </a:rPr>
              <a:t>Yt</a:t>
            </a:r>
            <a:r>
              <a:rPr lang="es-ES" sz="2400" dirty="0" smtClean="0">
                <a:latin typeface="Tw Cen MT" pitchFamily="34" charset="0"/>
              </a:rPr>
              <a:t> </a:t>
            </a:r>
            <a:r>
              <a:rPr lang="es-ES" sz="2400" dirty="0">
                <a:latin typeface="Tw Cen MT" pitchFamily="34" charset="0"/>
              </a:rPr>
              <a:t>=Y min + ½ </a:t>
            </a:r>
            <a:r>
              <a:rPr lang="es-ES" sz="2400" dirty="0" err="1">
                <a:latin typeface="Tw Cen MT" pitchFamily="34" charset="0"/>
              </a:rPr>
              <a:t>panjang</a:t>
            </a:r>
            <a:r>
              <a:rPr lang="es-ES" sz="2400" dirty="0">
                <a:latin typeface="Tw Cen MT" pitchFamily="34" charset="0"/>
              </a:rPr>
              <a:t> gambar pada </a:t>
            </a:r>
            <a:r>
              <a:rPr lang="es-ES" sz="2400" dirty="0" err="1">
                <a:latin typeface="Tw Cen MT" pitchFamily="34" charset="0"/>
              </a:rPr>
              <a:t>sumbu</a:t>
            </a:r>
            <a:r>
              <a:rPr lang="es-ES" sz="2400" dirty="0">
                <a:latin typeface="Tw Cen MT" pitchFamily="34" charset="0"/>
              </a:rPr>
              <a:t> y </a:t>
            </a:r>
          </a:p>
          <a:p>
            <a:pPr>
              <a:buNone/>
            </a:pPr>
            <a:r>
              <a:rPr lang="id-ID" sz="2400" dirty="0" smtClean="0">
                <a:latin typeface="Tw Cen MT" pitchFamily="34" charset="0"/>
              </a:rPr>
              <a:t>	</a:t>
            </a:r>
          </a:p>
          <a:p>
            <a:pPr>
              <a:buNone/>
            </a:pPr>
            <a:r>
              <a:rPr lang="id-ID" sz="2400" dirty="0" smtClean="0">
                <a:latin typeface="Tw Cen MT" pitchFamily="34" charset="0"/>
              </a:rPr>
              <a:t>Keterangan </a:t>
            </a:r>
            <a:r>
              <a:rPr lang="id-ID" sz="2400" dirty="0">
                <a:latin typeface="Tw Cen MT" pitchFamily="34" charset="0"/>
              </a:rPr>
              <a:t>: </a:t>
            </a:r>
          </a:p>
          <a:p>
            <a:pPr>
              <a:buNone/>
            </a:pPr>
            <a:r>
              <a:rPr lang="id-ID" sz="2400" dirty="0" smtClean="0">
                <a:latin typeface="Tw Cen MT" pitchFamily="34" charset="0"/>
              </a:rPr>
              <a:t>		</a:t>
            </a:r>
            <a:r>
              <a:rPr lang="id-ID" sz="2000" dirty="0" smtClean="0">
                <a:latin typeface="Tw Cen MT" pitchFamily="34" charset="0"/>
              </a:rPr>
              <a:t>Xt </a:t>
            </a:r>
            <a:r>
              <a:rPr lang="id-ID" sz="2000" dirty="0">
                <a:latin typeface="Tw Cen MT" pitchFamily="34" charset="0"/>
              </a:rPr>
              <a:t>: absis tengah kertas gambar </a:t>
            </a:r>
          </a:p>
          <a:p>
            <a:pPr>
              <a:buNone/>
            </a:pPr>
            <a:r>
              <a:rPr lang="id-ID" sz="2000" dirty="0" smtClean="0">
                <a:latin typeface="Tw Cen MT" pitchFamily="34" charset="0"/>
              </a:rPr>
              <a:t>		</a:t>
            </a:r>
            <a:r>
              <a:rPr lang="sv-SE" sz="2000" dirty="0" smtClean="0">
                <a:latin typeface="Tw Cen MT" pitchFamily="34" charset="0"/>
              </a:rPr>
              <a:t>Yt </a:t>
            </a:r>
            <a:r>
              <a:rPr lang="sv-SE" sz="2000" dirty="0">
                <a:latin typeface="Tw Cen MT" pitchFamily="34" charset="0"/>
              </a:rPr>
              <a:t>: ordinat tengah kertas gambar </a:t>
            </a:r>
          </a:p>
          <a:p>
            <a:pPr>
              <a:buNone/>
            </a:pPr>
            <a:r>
              <a:rPr lang="id-ID" sz="2000" dirty="0" smtClean="0">
                <a:latin typeface="Tw Cen MT" pitchFamily="34" charset="0"/>
              </a:rPr>
              <a:t>		Xmin </a:t>
            </a:r>
            <a:r>
              <a:rPr lang="id-ID" sz="2000" dirty="0">
                <a:latin typeface="Tw Cen MT" pitchFamily="34" charset="0"/>
              </a:rPr>
              <a:t>: harga absis poligon yang paling kecil </a:t>
            </a:r>
          </a:p>
          <a:p>
            <a:pPr>
              <a:buNone/>
            </a:pPr>
            <a:r>
              <a:rPr lang="id-ID" sz="2000" dirty="0" smtClean="0">
                <a:latin typeface="Tw Cen MT" pitchFamily="34" charset="0"/>
              </a:rPr>
              <a:t>		</a:t>
            </a:r>
            <a:r>
              <a:rPr lang="sv-SE" sz="2000" dirty="0" smtClean="0">
                <a:latin typeface="Tw Cen MT" pitchFamily="34" charset="0"/>
              </a:rPr>
              <a:t>Ymin </a:t>
            </a:r>
            <a:r>
              <a:rPr lang="sv-SE" sz="2000" dirty="0">
                <a:latin typeface="Tw Cen MT" pitchFamily="34" charset="0"/>
              </a:rPr>
              <a:t>: harga ordinat poligon yang paling kecil </a:t>
            </a:r>
          </a:p>
          <a:p>
            <a:pPr>
              <a:buNone/>
            </a:pPr>
            <a:r>
              <a:rPr lang="id-ID" sz="2000" dirty="0" smtClean="0">
                <a:latin typeface="Tw Cen MT" pitchFamily="34" charset="0"/>
              </a:rPr>
              <a:t>		Panjang </a:t>
            </a:r>
            <a:r>
              <a:rPr lang="id-ID" sz="2000" dirty="0">
                <a:latin typeface="Tw Cen MT" pitchFamily="34" charset="0"/>
              </a:rPr>
              <a:t>gambar pada sumbu X = Xmax - Xmin </a:t>
            </a:r>
          </a:p>
          <a:p>
            <a:pPr>
              <a:buNone/>
            </a:pPr>
            <a:r>
              <a:rPr lang="id-ID" sz="2000" dirty="0" smtClean="0">
                <a:latin typeface="Tw Cen MT" pitchFamily="34" charset="0"/>
              </a:rPr>
              <a:t>		</a:t>
            </a:r>
            <a:r>
              <a:rPr lang="es-ES" sz="2000" dirty="0" err="1" smtClean="0">
                <a:latin typeface="Tw Cen MT" pitchFamily="34" charset="0"/>
              </a:rPr>
              <a:t>Panjang</a:t>
            </a:r>
            <a:r>
              <a:rPr lang="es-ES" sz="2000" dirty="0" smtClean="0">
                <a:latin typeface="Tw Cen MT" pitchFamily="34" charset="0"/>
              </a:rPr>
              <a:t> </a:t>
            </a:r>
            <a:r>
              <a:rPr lang="es-ES" sz="2000" dirty="0">
                <a:latin typeface="Tw Cen MT" pitchFamily="34" charset="0"/>
              </a:rPr>
              <a:t>gambar pada </a:t>
            </a:r>
            <a:r>
              <a:rPr lang="es-ES" sz="2000" dirty="0" err="1">
                <a:latin typeface="Tw Cen MT" pitchFamily="34" charset="0"/>
              </a:rPr>
              <a:t>sumbu</a:t>
            </a:r>
            <a:r>
              <a:rPr lang="es-ES" sz="2000" dirty="0">
                <a:latin typeface="Tw Cen MT" pitchFamily="34" charset="0"/>
              </a:rPr>
              <a:t> Y = </a:t>
            </a:r>
            <a:r>
              <a:rPr lang="es-ES" sz="2000" dirty="0" err="1">
                <a:latin typeface="Tw Cen MT" pitchFamily="34" charset="0"/>
              </a:rPr>
              <a:t>Ymax</a:t>
            </a:r>
            <a:r>
              <a:rPr lang="es-ES" sz="2000" dirty="0">
                <a:latin typeface="Tw Cen MT" pitchFamily="34" charset="0"/>
              </a:rPr>
              <a:t>- </a:t>
            </a:r>
            <a:r>
              <a:rPr lang="es-ES" sz="2000" dirty="0" err="1">
                <a:latin typeface="Tw Cen MT" pitchFamily="34" charset="0"/>
              </a:rPr>
              <a:t>Ymin</a:t>
            </a:r>
            <a:endParaRPr lang="id-ID" sz="2000" dirty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64371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endParaRPr lang="id-ID" sz="2000" dirty="0">
              <a:latin typeface="Tw Cen MT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357166"/>
            <a:ext cx="6929486" cy="556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000364" y="6072206"/>
            <a:ext cx="3214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b="1" dirty="0" smtClean="0">
                <a:latin typeface="Tw Cen MT" pitchFamily="34" charset="0"/>
              </a:rPr>
              <a:t>Format Layout Peta Situasi</a:t>
            </a:r>
            <a:endParaRPr lang="id-ID" b="1" dirty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/>
          </a:p>
          <a:p>
            <a:pPr>
              <a:buNone/>
            </a:pPr>
            <a:r>
              <a:rPr lang="id-ID" dirty="0" smtClean="0"/>
              <a:t> 			</a:t>
            </a:r>
            <a:r>
              <a:rPr lang="id-ID" sz="4000" b="1" dirty="0" smtClean="0"/>
              <a:t>TERIMA KASIH</a:t>
            </a:r>
            <a:endParaRPr lang="id-ID" sz="4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id-ID" b="1" dirty="0" smtClean="0">
                <a:latin typeface="Tw Cen MT" pitchFamily="34" charset="0"/>
              </a:rPr>
              <a:t>A. Pembuatan Kerangka Kontrol</a:t>
            </a:r>
            <a:endParaRPr lang="id-ID" b="1" dirty="0">
              <a:latin typeface="Tw Cen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d-ID" dirty="0" smtClean="0">
                <a:latin typeface="Tw Cen MT" pitchFamily="34" charset="0"/>
              </a:rPr>
              <a:t>	</a:t>
            </a:r>
          </a:p>
          <a:p>
            <a:pPr>
              <a:buNone/>
            </a:pPr>
            <a:endParaRPr lang="id-ID" dirty="0">
              <a:latin typeface="Tw Cen MT" pitchFamily="34" charset="0"/>
            </a:endParaRPr>
          </a:p>
          <a:p>
            <a:pPr>
              <a:buNone/>
            </a:pPr>
            <a:r>
              <a:rPr lang="id-ID" dirty="0" smtClean="0">
                <a:latin typeface="Tw Cen MT" pitchFamily="34" charset="0"/>
              </a:rPr>
              <a:t>Kerangka </a:t>
            </a:r>
            <a:r>
              <a:rPr lang="id-ID" dirty="0">
                <a:latin typeface="Tw Cen MT" pitchFamily="34" charset="0"/>
              </a:rPr>
              <a:t>kontrol atau titik titik poligon terbagi dua fungsi, yaitu </a:t>
            </a:r>
            <a:endParaRPr lang="id-ID" dirty="0" smtClean="0">
              <a:latin typeface="Tw Cen MT" pitchFamily="34" charset="0"/>
            </a:endParaRPr>
          </a:p>
          <a:p>
            <a:pPr>
              <a:buNone/>
            </a:pPr>
            <a:r>
              <a:rPr lang="id-ID" dirty="0">
                <a:latin typeface="Tw Cen MT" pitchFamily="34" charset="0"/>
              </a:rPr>
              <a:t>	</a:t>
            </a:r>
            <a:r>
              <a:rPr lang="id-ID" dirty="0" smtClean="0">
                <a:latin typeface="Tw Cen MT" pitchFamily="34" charset="0"/>
              </a:rPr>
              <a:t>1. </a:t>
            </a:r>
            <a:r>
              <a:rPr lang="id-ID" dirty="0" smtClean="0">
                <a:latin typeface="Tw Cen MT" pitchFamily="34" charset="0"/>
              </a:rPr>
              <a:t>	</a:t>
            </a:r>
            <a:r>
              <a:rPr lang="id-ID" b="1" dirty="0" smtClean="0">
                <a:latin typeface="Tw Cen MT" pitchFamily="34" charset="0"/>
              </a:rPr>
              <a:t>Kerangka </a:t>
            </a:r>
            <a:r>
              <a:rPr lang="id-ID" b="1" dirty="0">
                <a:latin typeface="Tw Cen MT" pitchFamily="34" charset="0"/>
              </a:rPr>
              <a:t>kontrol horisontal </a:t>
            </a:r>
            <a:r>
              <a:rPr lang="id-ID" dirty="0" smtClean="0">
                <a:latin typeface="Tw Cen MT" pitchFamily="34" charset="0"/>
              </a:rPr>
              <a:t>(</a:t>
            </a:r>
            <a:r>
              <a:rPr lang="id-ID" i="1" dirty="0" smtClean="0">
                <a:latin typeface="Tw Cen MT" pitchFamily="34" charset="0"/>
              </a:rPr>
              <a:t>poligon, pengukuran 	pengikatan kedepan, pengukuran pengikatan ke 	belakanga)</a:t>
            </a:r>
            <a:endParaRPr lang="id-ID" i="1" dirty="0" smtClean="0">
              <a:latin typeface="Tw Cen MT" pitchFamily="34" charset="0"/>
            </a:endParaRPr>
          </a:p>
          <a:p>
            <a:pPr>
              <a:buNone/>
            </a:pPr>
            <a:r>
              <a:rPr lang="id-ID" dirty="0">
                <a:latin typeface="Tw Cen MT" pitchFamily="34" charset="0"/>
              </a:rPr>
              <a:t>	</a:t>
            </a:r>
            <a:r>
              <a:rPr lang="id-ID" dirty="0" smtClean="0">
                <a:latin typeface="Tw Cen MT" pitchFamily="34" charset="0"/>
              </a:rPr>
              <a:t>2. </a:t>
            </a:r>
            <a:r>
              <a:rPr lang="id-ID" dirty="0" smtClean="0">
                <a:latin typeface="Tw Cen MT" pitchFamily="34" charset="0"/>
              </a:rPr>
              <a:t>	</a:t>
            </a:r>
            <a:r>
              <a:rPr lang="id-ID" b="1" dirty="0" smtClean="0">
                <a:latin typeface="Tw Cen MT" pitchFamily="34" charset="0"/>
              </a:rPr>
              <a:t>Kerangka </a:t>
            </a:r>
            <a:r>
              <a:rPr lang="id-ID" b="1" dirty="0" smtClean="0">
                <a:latin typeface="Tw Cen MT" pitchFamily="34" charset="0"/>
              </a:rPr>
              <a:t>kontrol </a:t>
            </a:r>
            <a:r>
              <a:rPr lang="id-ID" b="1" dirty="0" smtClean="0">
                <a:latin typeface="Tw Cen MT" pitchFamily="34" charset="0"/>
              </a:rPr>
              <a:t>vertical</a:t>
            </a:r>
            <a:r>
              <a:rPr lang="id-ID" dirty="0" smtClean="0">
                <a:latin typeface="Tw Cen MT" pitchFamily="34" charset="0"/>
              </a:rPr>
              <a:t> </a:t>
            </a:r>
            <a:r>
              <a:rPr lang="id-ID" i="1" dirty="0" smtClean="0">
                <a:latin typeface="Tw Cen MT" pitchFamily="34" charset="0"/>
              </a:rPr>
              <a:t>(sipat datar, 	trigonometris, barometris)</a:t>
            </a:r>
            <a:endParaRPr lang="id-ID" i="1" dirty="0" smtClean="0">
              <a:latin typeface="Tw Cen MT" pitchFamily="34" charset="0"/>
            </a:endParaRPr>
          </a:p>
          <a:p>
            <a:pPr>
              <a:buNone/>
            </a:pPr>
            <a:endParaRPr lang="id-ID" dirty="0" smtClean="0">
              <a:latin typeface="Tw Cen MT" pitchFamily="34" charset="0"/>
            </a:endParaRPr>
          </a:p>
          <a:p>
            <a:pPr>
              <a:buNone/>
            </a:pPr>
            <a:r>
              <a:rPr lang="id-ID" dirty="0" smtClean="0">
                <a:latin typeface="Tw Cen MT" pitchFamily="34" charset="0"/>
              </a:rPr>
              <a:t>	</a:t>
            </a:r>
            <a:endParaRPr lang="id-ID" dirty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15106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id-ID" dirty="0" smtClean="0">
                <a:latin typeface="Tw Cen MT" pitchFamily="34" charset="0"/>
              </a:rPr>
              <a:t>	</a:t>
            </a:r>
            <a:r>
              <a:rPr lang="id-ID" b="1" dirty="0" smtClean="0">
                <a:latin typeface="Tw Cen MT" pitchFamily="34" charset="0"/>
              </a:rPr>
              <a:t>Perencanaan pembuatan kerangka kontrol terdiri dari:</a:t>
            </a:r>
          </a:p>
          <a:p>
            <a:pPr marL="514350" indent="-514350">
              <a:buAutoNum type="arabicPeriod"/>
            </a:pPr>
            <a:r>
              <a:rPr lang="id-ID" sz="2800" dirty="0" smtClean="0">
                <a:latin typeface="Tw Cen MT" pitchFamily="34" charset="0"/>
              </a:rPr>
              <a:t>Penentuan jumlah  titik poligon disesuaikan dengan medan yang akan dipetakan</a:t>
            </a:r>
          </a:p>
          <a:p>
            <a:pPr marL="514350" indent="-514350">
              <a:buAutoNum type="arabicPeriod"/>
            </a:pPr>
            <a:r>
              <a:rPr lang="id-ID" sz="2800" dirty="0" smtClean="0">
                <a:latin typeface="Tw Cen MT" pitchFamily="34" charset="0"/>
              </a:rPr>
              <a:t>Jarak antar  titik disesuaikan dengan medan ± 30 – 50 m</a:t>
            </a:r>
          </a:p>
          <a:p>
            <a:pPr marL="514350" indent="-514350">
              <a:buAutoNum type="arabicPeriod"/>
            </a:pPr>
            <a:r>
              <a:rPr lang="id-ID" sz="2800" dirty="0" smtClean="0">
                <a:latin typeface="Tw Cen MT" pitchFamily="34" charset="0"/>
              </a:rPr>
              <a:t>Titik kontrol bisa berupa patuk kayu, paku payung, plat besi, pipa yang berisi beton</a:t>
            </a:r>
          </a:p>
          <a:p>
            <a:pPr marL="514350" indent="-514350">
              <a:buAutoNum type="arabicPeriod"/>
            </a:pPr>
            <a:r>
              <a:rPr lang="id-ID" sz="2800" dirty="0" smtClean="0">
                <a:latin typeface="Tw Cen MT" pitchFamily="34" charset="0"/>
              </a:rPr>
              <a:t>Posisi titik kontrol harus aman, stategis dan tidak mengganggu pengguna jalan</a:t>
            </a:r>
            <a:endParaRPr lang="id-ID" sz="2800" dirty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15106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id-ID" sz="2800" b="1" dirty="0" smtClean="0">
                <a:latin typeface="Tw Cen MT" pitchFamily="34" charset="0"/>
              </a:rPr>
              <a:t>	Tahapan </a:t>
            </a:r>
            <a:r>
              <a:rPr lang="id-ID" sz="2800" b="1" dirty="0">
                <a:latin typeface="Tw Cen MT" pitchFamily="34" charset="0"/>
              </a:rPr>
              <a:t>pembuatan kerangka </a:t>
            </a:r>
            <a:r>
              <a:rPr lang="id-ID" sz="2800" b="1" dirty="0" smtClean="0">
                <a:latin typeface="Tw Cen MT" pitchFamily="34" charset="0"/>
              </a:rPr>
              <a:t>kontrol  poligon sebagai </a:t>
            </a:r>
            <a:r>
              <a:rPr lang="id-ID" sz="2800" b="1" dirty="0">
                <a:latin typeface="Tw Cen MT" pitchFamily="34" charset="0"/>
              </a:rPr>
              <a:t>berikut: </a:t>
            </a:r>
          </a:p>
          <a:p>
            <a:pPr>
              <a:buNone/>
            </a:pPr>
            <a:r>
              <a:rPr lang="id-ID" sz="2800" dirty="0">
                <a:latin typeface="Tw Cen MT" pitchFamily="34" charset="0"/>
              </a:rPr>
              <a:t>1. Pemasangan titik poligon </a:t>
            </a:r>
          </a:p>
          <a:p>
            <a:pPr>
              <a:buNone/>
            </a:pPr>
            <a:r>
              <a:rPr lang="id-ID" sz="2800" dirty="0">
                <a:latin typeface="Tw Cen MT" pitchFamily="34" charset="0"/>
              </a:rPr>
              <a:t>2. Pengukuran dan pengolahan kerangka kontrol horisotal, dengan tahapan: </a:t>
            </a:r>
            <a:endParaRPr lang="id-ID" sz="2800" dirty="0" smtClean="0">
              <a:latin typeface="Tw Cen MT" pitchFamily="34" charset="0"/>
            </a:endParaRPr>
          </a:p>
          <a:p>
            <a:pPr marL="514350" indent="-514350">
              <a:buNone/>
            </a:pPr>
            <a:r>
              <a:rPr lang="id-ID" sz="2800" dirty="0" smtClean="0">
                <a:latin typeface="Tw Cen MT" pitchFamily="34" charset="0"/>
              </a:rPr>
              <a:t>	a. Pengukuran asimut magnetis awal (kompas) </a:t>
            </a:r>
          </a:p>
          <a:p>
            <a:pPr marL="514350" indent="-514350">
              <a:buNone/>
            </a:pPr>
            <a:r>
              <a:rPr lang="id-ID" sz="2800" dirty="0">
                <a:latin typeface="Tw Cen MT" pitchFamily="34" charset="0"/>
              </a:rPr>
              <a:t>	</a:t>
            </a:r>
            <a:r>
              <a:rPr lang="id-ID" sz="2800" dirty="0" smtClean="0">
                <a:latin typeface="Tw Cen MT" pitchFamily="34" charset="0"/>
              </a:rPr>
              <a:t>b. Pengukuran </a:t>
            </a:r>
            <a:r>
              <a:rPr lang="id-ID" sz="2800" dirty="0">
                <a:latin typeface="Tw Cen MT" pitchFamily="34" charset="0"/>
              </a:rPr>
              <a:t>jarak langsung (pita ukur) secara </a:t>
            </a:r>
            <a:r>
              <a:rPr lang="id-ID" sz="2800" dirty="0" smtClean="0">
                <a:latin typeface="Tw Cen MT" pitchFamily="34" charset="0"/>
              </a:rPr>
              <a:t>	pergi-pulang </a:t>
            </a:r>
          </a:p>
          <a:p>
            <a:pPr marL="514350" indent="-514350">
              <a:buNone/>
            </a:pPr>
            <a:r>
              <a:rPr lang="id-ID" sz="2800" dirty="0">
                <a:latin typeface="Tw Cen MT" pitchFamily="34" charset="0"/>
              </a:rPr>
              <a:t>	</a:t>
            </a:r>
            <a:r>
              <a:rPr lang="id-ID" sz="2800" dirty="0" smtClean="0">
                <a:latin typeface="Tw Cen MT" pitchFamily="34" charset="0"/>
              </a:rPr>
              <a:t>c. </a:t>
            </a:r>
            <a:r>
              <a:rPr lang="sv-SE" sz="2800" dirty="0" smtClean="0">
                <a:latin typeface="Tw Cen MT" pitchFamily="34" charset="0"/>
              </a:rPr>
              <a:t>Pengukuran </a:t>
            </a:r>
            <a:r>
              <a:rPr lang="sv-SE" sz="2800" dirty="0">
                <a:latin typeface="Tw Cen MT" pitchFamily="34" charset="0"/>
              </a:rPr>
              <a:t>sudut (theodolit) secara 2 serirangkap </a:t>
            </a:r>
            <a:endParaRPr lang="id-ID" sz="2800" dirty="0" smtClean="0">
              <a:latin typeface="Tw Cen MT" pitchFamily="34" charset="0"/>
            </a:endParaRPr>
          </a:p>
          <a:p>
            <a:pPr marL="514350" indent="-514350">
              <a:buNone/>
            </a:pPr>
            <a:r>
              <a:rPr lang="id-ID" sz="2800" dirty="0">
                <a:latin typeface="Tw Cen MT" pitchFamily="34" charset="0"/>
              </a:rPr>
              <a:t>	</a:t>
            </a:r>
            <a:r>
              <a:rPr lang="id-ID" sz="2800" dirty="0" smtClean="0">
                <a:latin typeface="Tw Cen MT" pitchFamily="34" charset="0"/>
              </a:rPr>
              <a:t>d. Penghitungan </a:t>
            </a:r>
            <a:r>
              <a:rPr lang="id-ID" sz="2800" dirty="0">
                <a:latin typeface="Tw Cen MT" pitchFamily="34" charset="0"/>
              </a:rPr>
              <a:t>koordinat dengan metoda bowditch.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15106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endParaRPr lang="id-ID" sz="2800" dirty="0">
              <a:latin typeface="Tw Cen MT" pitchFamily="34" charset="0"/>
            </a:endParaRPr>
          </a:p>
          <a:p>
            <a:pPr>
              <a:buNone/>
            </a:pPr>
            <a:r>
              <a:rPr lang="id-ID" sz="2800" dirty="0" smtClean="0">
                <a:latin typeface="Tw Cen MT" pitchFamily="34" charset="0"/>
              </a:rPr>
              <a:t>3. Pengukuran </a:t>
            </a:r>
            <a:r>
              <a:rPr lang="id-ID" sz="2800" dirty="0">
                <a:latin typeface="Tw Cen MT" pitchFamily="34" charset="0"/>
              </a:rPr>
              <a:t>dan pengolahan kerangka kontrol vertikal, dengan tahapan: </a:t>
            </a:r>
            <a:endParaRPr lang="id-ID" sz="2800" dirty="0" smtClean="0">
              <a:latin typeface="Tw Cen MT" pitchFamily="34" charset="0"/>
            </a:endParaRPr>
          </a:p>
          <a:p>
            <a:pPr>
              <a:buNone/>
            </a:pPr>
            <a:r>
              <a:rPr lang="id-ID" sz="2800" dirty="0">
                <a:latin typeface="Tw Cen MT" pitchFamily="34" charset="0"/>
              </a:rPr>
              <a:t>	</a:t>
            </a:r>
            <a:r>
              <a:rPr lang="id-ID" sz="2800" dirty="0" smtClean="0">
                <a:latin typeface="Tw Cen MT" pitchFamily="34" charset="0"/>
              </a:rPr>
              <a:t>a. 	Penambahan </a:t>
            </a:r>
            <a:r>
              <a:rPr lang="id-ID" sz="2800" dirty="0">
                <a:latin typeface="Tw Cen MT" pitchFamily="34" charset="0"/>
              </a:rPr>
              <a:t>satu titik baru jika jumlah slag </a:t>
            </a:r>
            <a:r>
              <a:rPr lang="id-ID" sz="2800" dirty="0" smtClean="0">
                <a:latin typeface="Tw Cen MT" pitchFamily="34" charset="0"/>
              </a:rPr>
              <a:t>	belum genap </a:t>
            </a:r>
          </a:p>
          <a:p>
            <a:pPr>
              <a:buNone/>
            </a:pPr>
            <a:r>
              <a:rPr lang="id-ID" sz="2800" dirty="0">
                <a:latin typeface="Tw Cen MT" pitchFamily="34" charset="0"/>
              </a:rPr>
              <a:t>	</a:t>
            </a:r>
            <a:r>
              <a:rPr lang="id-ID" sz="2800" dirty="0" smtClean="0">
                <a:latin typeface="Tw Cen MT" pitchFamily="34" charset="0"/>
              </a:rPr>
              <a:t>b. 	Pengukuran </a:t>
            </a:r>
            <a:r>
              <a:rPr lang="id-ID" sz="2800" dirty="0">
                <a:latin typeface="Tw Cen MT" pitchFamily="34" charset="0"/>
              </a:rPr>
              <a:t>beda tinggi (waterpas dan 2 rambu) </a:t>
            </a:r>
            <a:r>
              <a:rPr lang="id-ID" sz="2800" dirty="0" smtClean="0">
                <a:latin typeface="Tw Cen MT" pitchFamily="34" charset="0"/>
              </a:rPr>
              <a:t>	secara </a:t>
            </a:r>
            <a:r>
              <a:rPr lang="id-ID" sz="2800" dirty="0">
                <a:latin typeface="Tw Cen MT" pitchFamily="34" charset="0"/>
              </a:rPr>
              <a:t>pergi-pulang </a:t>
            </a:r>
            <a:endParaRPr lang="id-ID" sz="2800" dirty="0" smtClean="0">
              <a:latin typeface="Tw Cen MT" pitchFamily="34" charset="0"/>
            </a:endParaRPr>
          </a:p>
          <a:p>
            <a:pPr>
              <a:buNone/>
            </a:pPr>
            <a:r>
              <a:rPr lang="id-ID" sz="2800" dirty="0">
                <a:latin typeface="Tw Cen MT" pitchFamily="34" charset="0"/>
              </a:rPr>
              <a:t>	</a:t>
            </a:r>
            <a:r>
              <a:rPr lang="id-ID" sz="2800" dirty="0" smtClean="0">
                <a:latin typeface="Tw Cen MT" pitchFamily="34" charset="0"/>
              </a:rPr>
              <a:t>c. 	Penghitungan </a:t>
            </a:r>
            <a:r>
              <a:rPr lang="id-ID" sz="2800" dirty="0">
                <a:latin typeface="Tw Cen MT" pitchFamily="34" charset="0"/>
              </a:rPr>
              <a:t>beda tinggi </a:t>
            </a:r>
          </a:p>
          <a:p>
            <a:pPr>
              <a:buNone/>
            </a:pPr>
            <a:endParaRPr lang="id-ID" sz="2800" dirty="0" smtClean="0">
              <a:latin typeface="Tw Cen MT" pitchFamily="34" charset="0"/>
            </a:endParaRPr>
          </a:p>
          <a:p>
            <a:pPr>
              <a:buNone/>
            </a:pPr>
            <a:r>
              <a:rPr lang="id-ID" sz="2800" dirty="0" smtClean="0">
                <a:latin typeface="Tw Cen MT" pitchFamily="34" charset="0"/>
              </a:rPr>
              <a:t>	Hasil dari kegiatan ini adalah koordinat X, Y dan Z titik titik kontrol</a:t>
            </a:r>
            <a:endParaRPr lang="id-ID" sz="2800" dirty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id-ID" b="1" dirty="0">
                <a:latin typeface="Tw Cen MT" pitchFamily="34" charset="0"/>
              </a:rPr>
              <a:t>B</a:t>
            </a:r>
            <a:r>
              <a:rPr lang="id-ID" b="1" dirty="0" smtClean="0">
                <a:latin typeface="Tw Cen MT" pitchFamily="34" charset="0"/>
              </a:rPr>
              <a:t>. Pengukuran Detil </a:t>
            </a:r>
            <a:endParaRPr lang="id-ID" b="1" dirty="0">
              <a:latin typeface="Tw Cen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d-ID" dirty="0" smtClean="0"/>
              <a:t>	</a:t>
            </a:r>
          </a:p>
          <a:p>
            <a:pPr>
              <a:buNone/>
            </a:pPr>
            <a:endParaRPr lang="id-ID" dirty="0"/>
          </a:p>
          <a:p>
            <a:pPr>
              <a:buNone/>
            </a:pPr>
            <a:r>
              <a:rPr lang="id-ID" dirty="0" smtClean="0"/>
              <a:t>Pengukuran detil dapat dilakukan dengan berbagai metode seperti: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1. Metode Offset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2. Metode Polar atau Koordinat kutub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3. Metode Pemotongan Ke muka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15106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id-ID" b="1" dirty="0" smtClean="0">
                <a:latin typeface="Tw Cen MT" pitchFamily="34" charset="0"/>
              </a:rPr>
              <a:t>Metode offset</a:t>
            </a:r>
          </a:p>
          <a:p>
            <a:pPr marL="514350" indent="-514350">
              <a:buNone/>
            </a:pPr>
            <a:r>
              <a:rPr lang="id-ID" sz="2800" dirty="0" smtClean="0">
                <a:latin typeface="Tw Cen MT" pitchFamily="34" charset="0"/>
              </a:rPr>
              <a:t>	Metode ini dibagi menjadi:</a:t>
            </a:r>
          </a:p>
          <a:p>
            <a:pPr marL="514350" indent="-514350">
              <a:buNone/>
            </a:pPr>
            <a:r>
              <a:rPr lang="id-ID" sz="2800" dirty="0" smtClean="0">
                <a:latin typeface="Tw Cen MT" pitchFamily="34" charset="0"/>
              </a:rPr>
              <a:t>	1. 	metode siku-siku atau koordinat ortogonal, hanya menentukan posisi planimetris (x, y)</a:t>
            </a:r>
          </a:p>
          <a:p>
            <a:pPr marL="514350" indent="-514350">
              <a:buNone/>
            </a:pPr>
            <a:r>
              <a:rPr lang="id-ID" sz="2800" dirty="0" smtClean="0">
                <a:latin typeface="Tw Cen MT" pitchFamily="34" charset="0"/>
              </a:rPr>
              <a:t>	2. 	metode mengikat, hanya menentukan posisi planimetris (x, y), dibagi menjadi:</a:t>
            </a:r>
          </a:p>
          <a:p>
            <a:pPr marL="514350" indent="-514350">
              <a:buNone/>
            </a:pPr>
            <a:r>
              <a:rPr lang="id-ID" sz="2800" dirty="0" smtClean="0">
                <a:latin typeface="Tw Cen MT" pitchFamily="34" charset="0"/>
              </a:rPr>
              <a:t>	a. Mengikat sembarang</a:t>
            </a:r>
          </a:p>
          <a:p>
            <a:pPr marL="514350" indent="-514350">
              <a:buNone/>
            </a:pPr>
            <a:r>
              <a:rPr lang="id-ID" sz="2800" dirty="0" smtClean="0">
                <a:latin typeface="Tw Cen MT" pitchFamily="34" charset="0"/>
              </a:rPr>
              <a:t>	b.	Perpanjang sisi</a:t>
            </a:r>
          </a:p>
          <a:p>
            <a:pPr marL="514350" indent="-514350">
              <a:buNone/>
            </a:pPr>
            <a:r>
              <a:rPr lang="id-ID" sz="2800" dirty="0" smtClean="0">
                <a:latin typeface="Tw Cen MT" pitchFamily="34" charset="0"/>
              </a:rPr>
              <a:t>	c. Trilaterasi sederhana</a:t>
            </a:r>
          </a:p>
          <a:p>
            <a:pPr marL="514350" indent="-514350">
              <a:buNone/>
            </a:pPr>
            <a:r>
              <a:rPr lang="id-ID" sz="2800" dirty="0" smtClean="0">
                <a:latin typeface="Tw Cen MT" pitchFamily="34" charset="0"/>
              </a:rPr>
              <a:t>	</a:t>
            </a:r>
          </a:p>
          <a:p>
            <a:pPr>
              <a:buNone/>
            </a:pPr>
            <a:endParaRPr lang="id-ID" sz="2800" dirty="0" smtClean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15106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id-ID" b="1" dirty="0" smtClean="0">
                <a:latin typeface="Tw Cen MT" pitchFamily="34" charset="0"/>
              </a:rPr>
              <a:t>2. Metode polar </a:t>
            </a:r>
          </a:p>
          <a:p>
            <a:pPr>
              <a:buNone/>
            </a:pPr>
            <a:r>
              <a:rPr lang="id-ID" sz="2400" dirty="0" smtClean="0">
                <a:latin typeface="Tw Cen MT" pitchFamily="34" charset="0"/>
              </a:rPr>
              <a:t>	1. 	Metode polar mengukur posisi tiga dimensi (x,y,z)</a:t>
            </a:r>
          </a:p>
          <a:p>
            <a:pPr>
              <a:buNone/>
            </a:pPr>
            <a:r>
              <a:rPr lang="id-ID" sz="2400" dirty="0" smtClean="0">
                <a:latin typeface="Tw Cen MT" pitchFamily="34" charset="0"/>
              </a:rPr>
              <a:t>	2. 	Posisi detil ditentukan dengan komponen azimut (sudut 	arah), 	jarak, dan beda tinggi  dari titik ikat secara 	tacimetri (karena detil yang diukur banyak pengukuran 	dilakukan dengan cepat)</a:t>
            </a:r>
          </a:p>
          <a:p>
            <a:pPr>
              <a:buNone/>
            </a:pPr>
            <a:r>
              <a:rPr lang="id-ID" sz="2400" dirty="0" smtClean="0">
                <a:latin typeface="Tw Cen MT" pitchFamily="34" charset="0"/>
              </a:rPr>
              <a:t>	3. 	</a:t>
            </a:r>
            <a:r>
              <a:rPr lang="id-ID" sz="2400" b="1" dirty="0" smtClean="0">
                <a:latin typeface="Tw Cen MT" pitchFamily="34" charset="0"/>
              </a:rPr>
              <a:t>azimut/sudut diukur </a:t>
            </a:r>
            <a:r>
              <a:rPr lang="id-ID" sz="2400" dirty="0" smtClean="0">
                <a:latin typeface="Tw Cen MT" pitchFamily="34" charset="0"/>
              </a:rPr>
              <a:t>dengan  theodolit, </a:t>
            </a:r>
            <a:r>
              <a:rPr lang="id-ID" sz="2400" b="1" dirty="0" smtClean="0">
                <a:latin typeface="Tw Cen MT" pitchFamily="34" charset="0"/>
              </a:rPr>
              <a:t>jarak</a:t>
            </a:r>
            <a:r>
              <a:rPr lang="id-ID" sz="2400" dirty="0" smtClean="0">
                <a:latin typeface="Tw Cen MT" pitchFamily="34" charset="0"/>
              </a:rPr>
              <a:t> detil diukur 	secara optis, </a:t>
            </a:r>
            <a:r>
              <a:rPr lang="id-ID" sz="2400" b="1" dirty="0" smtClean="0">
                <a:latin typeface="Tw Cen MT" pitchFamily="34" charset="0"/>
              </a:rPr>
              <a:t>beda tinggi </a:t>
            </a:r>
            <a:r>
              <a:rPr lang="id-ID" sz="2400" dirty="0" smtClean="0">
                <a:latin typeface="Tw Cen MT" pitchFamily="34" charset="0"/>
              </a:rPr>
              <a:t>diukur secara trigonometri ( 	ditentukan dengan bacaan sudut vertikal/sudut miring dan 	arah ditentukan dengan sudut horizontal)</a:t>
            </a:r>
          </a:p>
          <a:p>
            <a:pPr>
              <a:buNone/>
            </a:pPr>
            <a:r>
              <a:rPr lang="id-ID" sz="2400" dirty="0">
                <a:latin typeface="Tw Cen MT" pitchFamily="34" charset="0"/>
              </a:rPr>
              <a:t>	</a:t>
            </a:r>
            <a:endParaRPr lang="id-ID" sz="2400" dirty="0" smtClean="0">
              <a:latin typeface="Tw Cen MT" pitchFamily="34" charset="0"/>
            </a:endParaRPr>
          </a:p>
          <a:p>
            <a:pPr>
              <a:buNone/>
            </a:pPr>
            <a:r>
              <a:rPr lang="id-ID" sz="2800" dirty="0" smtClean="0">
                <a:latin typeface="Tw Cen MT" pitchFamily="34" charset="0"/>
              </a:rPr>
              <a:t>Metode ini dibagi menjadi:</a:t>
            </a:r>
          </a:p>
          <a:p>
            <a:pPr>
              <a:buAutoNum type="arabicPeriod"/>
            </a:pPr>
            <a:r>
              <a:rPr lang="id-ID" sz="2800" dirty="0" smtClean="0">
                <a:latin typeface="Tw Cen MT" pitchFamily="34" charset="0"/>
              </a:rPr>
              <a:t>Pengukuran dengan azimut</a:t>
            </a:r>
          </a:p>
          <a:p>
            <a:pPr>
              <a:buAutoNum type="arabicPeriod"/>
            </a:pPr>
            <a:r>
              <a:rPr lang="id-ID" sz="2800" dirty="0" smtClean="0">
                <a:latin typeface="Tw Cen MT" pitchFamily="34" charset="0"/>
              </a:rPr>
              <a:t>Pengukuran dengan sudut</a:t>
            </a:r>
          </a:p>
          <a:p>
            <a:pPr>
              <a:buNone/>
            </a:pPr>
            <a:endParaRPr lang="id-ID" sz="2400" dirty="0" smtClean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3786214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id-ID" b="1" dirty="0" smtClean="0">
                <a:latin typeface="Tw Cen MT" pitchFamily="34" charset="0"/>
              </a:rPr>
              <a:t>Penentuan arah denga azimut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>
                <a:latin typeface="Tw Cen MT" pitchFamily="34" charset="0"/>
              </a:rPr>
              <a:t>Menggunakan peralatan yang dapat menunjukkan azimut kompas seperti TO atau theodolit offset boussole. 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>
                <a:latin typeface="Tw Cen MT" pitchFamily="34" charset="0"/>
              </a:rPr>
              <a:t>Pada detil yang akan ditentukan posisinya didirikan rambu ukur. Kemudian arah bidikan atau azimut dibaca pada kompas dan rambu dibaca BA, BT, BB serta sudut kemiringan teropong.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363</Words>
  <Application>Microsoft Office PowerPoint</Application>
  <PresentationFormat>On-screen Show (4:3)</PresentationFormat>
  <Paragraphs>151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PETA SITUASI</vt:lpstr>
      <vt:lpstr>A. Pembuatan Kerangka Kontrol</vt:lpstr>
      <vt:lpstr>Slide 3</vt:lpstr>
      <vt:lpstr>Slide 4</vt:lpstr>
      <vt:lpstr>Slide 5</vt:lpstr>
      <vt:lpstr>B. Pengukuran Detil </vt:lpstr>
      <vt:lpstr>Slide 7</vt:lpstr>
      <vt:lpstr>Slide 8</vt:lpstr>
      <vt:lpstr>Slide 9</vt:lpstr>
      <vt:lpstr>Slide 10</vt:lpstr>
      <vt:lpstr>Slide 11</vt:lpstr>
      <vt:lpstr>Slide 12</vt:lpstr>
      <vt:lpstr>Slide 13</vt:lpstr>
      <vt:lpstr>C. Pembuatan Garis Kontur </vt:lpstr>
      <vt:lpstr>D. Plotting 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PETA SITUASI</dc:title>
  <dc:creator>IDHAR_KU</dc:creator>
  <cp:lastModifiedBy>IDHAR_KU</cp:lastModifiedBy>
  <cp:revision>25</cp:revision>
  <dcterms:created xsi:type="dcterms:W3CDTF">2018-11-08T04:16:19Z</dcterms:created>
  <dcterms:modified xsi:type="dcterms:W3CDTF">2018-11-09T03:00:14Z</dcterms:modified>
</cp:coreProperties>
</file>