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70" r:id="rId3"/>
    <p:sldId id="271" r:id="rId4"/>
    <p:sldId id="275" r:id="rId5"/>
    <p:sldId id="276" r:id="rId6"/>
    <p:sldId id="272" r:id="rId7"/>
    <p:sldId id="257" r:id="rId8"/>
    <p:sldId id="268" r:id="rId9"/>
    <p:sldId id="261" r:id="rId10"/>
    <p:sldId id="263" r:id="rId11"/>
    <p:sldId id="264" r:id="rId12"/>
    <p:sldId id="279" r:id="rId13"/>
    <p:sldId id="280" r:id="rId14"/>
    <p:sldId id="267" r:id="rId15"/>
    <p:sldId id="273" r:id="rId16"/>
    <p:sldId id="274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279C3-7F63-4A85-A4DD-543B8A3A3FD7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E7A91-4221-49D6-87E3-4DD89E9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0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C59BA-A83C-45F1-BEFF-BB3909F42668}" type="slidenum">
              <a:rPr lang="id-ID" smtClean="0"/>
              <a:pPr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303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0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326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46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60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02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63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3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6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3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0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9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9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9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5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B40C-05AB-4204-8D92-101425E0A09F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60A9B9-4DF7-46FD-BF63-EE69F1E76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6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Pemetaan / Kartografi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2800" dirty="0" smtClean="0"/>
              <a:t>PENDAHULUAN</a:t>
            </a:r>
          </a:p>
          <a:p>
            <a:r>
              <a:rPr lang="id-ID" sz="2800" dirty="0" smtClean="0"/>
              <a:t>Sejarah</a:t>
            </a:r>
            <a:r>
              <a:rPr lang="id-ID" sz="2800" dirty="0"/>
              <a:t>, Fungsi &amp; Perkembangan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988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79" y="138245"/>
            <a:ext cx="10515600" cy="741780"/>
          </a:xfrm>
        </p:spPr>
        <p:txBody>
          <a:bodyPr/>
          <a:lstStyle/>
          <a:p>
            <a:r>
              <a:rPr lang="id-ID" dirty="0" smtClean="0"/>
              <a:t>Sejarah Peta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979" y="941663"/>
            <a:ext cx="8756793" cy="4757237"/>
          </a:xfrm>
        </p:spPr>
        <p:txBody>
          <a:bodyPr>
            <a:normAutofit/>
          </a:bodyPr>
          <a:lstStyle/>
          <a:p>
            <a:r>
              <a:rPr lang="id-ID" b="1" dirty="0" smtClean="0"/>
              <a:t>Periode Pertengahan</a:t>
            </a:r>
          </a:p>
          <a:p>
            <a:pPr algn="just"/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 smtClean="0"/>
              <a:t>pertengahan</a:t>
            </a:r>
            <a:r>
              <a:rPr lang="id-ID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dilukis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penyebarannya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 smtClean="0"/>
              <a:t>dibatasi</a:t>
            </a:r>
            <a:endParaRPr lang="id-ID" dirty="0" smtClean="0"/>
          </a:p>
          <a:p>
            <a:pPr algn="just"/>
            <a:r>
              <a:rPr lang="en-US" dirty="0" err="1"/>
              <a:t>Pertama</a:t>
            </a:r>
            <a:r>
              <a:rPr lang="en-US" dirty="0"/>
              <a:t> kali Peta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16, </a:t>
            </a:r>
            <a:r>
              <a:rPr lang="en-US" dirty="0" err="1"/>
              <a:t>meneruskan</a:t>
            </a:r>
            <a:r>
              <a:rPr lang="en-US" dirty="0"/>
              <a:t> </a:t>
            </a:r>
            <a:r>
              <a:rPr lang="en-US" dirty="0" err="1"/>
              <a:t>pelayaran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i="1" dirty="0" err="1" smtClean="0"/>
              <a:t>Colombus</a:t>
            </a:r>
            <a:endParaRPr lang="id-ID" i="1" dirty="0" smtClean="0"/>
          </a:p>
          <a:p>
            <a:pPr algn="just"/>
            <a:r>
              <a:rPr lang="en-US" i="1" dirty="0"/>
              <a:t>Gerardus Mercator</a:t>
            </a:r>
            <a:r>
              <a:rPr lang="en-US" dirty="0"/>
              <a:t> 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Flandes</a:t>
            </a:r>
            <a:r>
              <a:rPr lang="en-US" dirty="0"/>
              <a:t> (</a:t>
            </a:r>
            <a:r>
              <a:rPr lang="en-US" dirty="0" err="1"/>
              <a:t>Belgia</a:t>
            </a:r>
            <a:r>
              <a:rPr lang="en-US" dirty="0"/>
              <a:t>)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terkenal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pertengahan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16.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 smtClean="0"/>
              <a:t>mengembangkan</a:t>
            </a:r>
            <a:r>
              <a:rPr lang="id-ID" dirty="0"/>
              <a:t> </a:t>
            </a: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/>
              <a:t>silindris</a:t>
            </a:r>
            <a:r>
              <a:rPr lang="en-US" dirty="0"/>
              <a:t> yang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id-ID" dirty="0" smtClean="0"/>
              <a:t> </a:t>
            </a:r>
            <a:r>
              <a:rPr lang="en-US" dirty="0" smtClean="0"/>
              <a:t>Navigation </a:t>
            </a:r>
            <a:r>
              <a:rPr lang="en-US" dirty="0"/>
              <a:t>Chart </a:t>
            </a:r>
            <a:endParaRPr lang="id-ID" dirty="0" smtClean="0"/>
          </a:p>
          <a:p>
            <a:pPr marL="0" indent="0" algn="just">
              <a:buNone/>
            </a:pPr>
            <a:r>
              <a:rPr lang="id-ID" dirty="0"/>
              <a:t> </a:t>
            </a:r>
            <a:r>
              <a:rPr lang="id-ID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Peta Global.</a:t>
            </a:r>
          </a:p>
        </p:txBody>
      </p:sp>
      <p:pic>
        <p:nvPicPr>
          <p:cNvPr id="3074" name="Picture 2" descr="http://4.bp.blogspot.com/-ihkX_GmNGN0/VPRY_Oa_2XI/AAAAAAAAAFw/fY_deAzBiC8/s1600/peta%2Bpertengah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171" y="4685712"/>
            <a:ext cx="3178628" cy="2026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323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mage result for G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339" y="1349828"/>
            <a:ext cx="2882234" cy="421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4208"/>
            <a:ext cx="10515600" cy="741780"/>
          </a:xfrm>
        </p:spPr>
        <p:txBody>
          <a:bodyPr/>
          <a:lstStyle/>
          <a:p>
            <a:r>
              <a:rPr lang="id-ID" dirty="0" smtClean="0"/>
              <a:t>Sejarah Peta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5988"/>
            <a:ext cx="6545943" cy="5376875"/>
          </a:xfrm>
        </p:spPr>
        <p:txBody>
          <a:bodyPr>
            <a:normAutofit/>
          </a:bodyPr>
          <a:lstStyle/>
          <a:p>
            <a:r>
              <a:rPr lang="id-ID" b="1" dirty="0" smtClean="0"/>
              <a:t>Periode Modern</a:t>
            </a:r>
          </a:p>
          <a:p>
            <a:r>
              <a:rPr lang="id-ID" dirty="0" smtClean="0"/>
              <a:t>P</a:t>
            </a:r>
            <a:r>
              <a:rPr lang="en-US" dirty="0" err="1" smtClean="0"/>
              <a:t>emetaan</a:t>
            </a:r>
            <a:r>
              <a:rPr lang="en-US" dirty="0" smtClean="0"/>
              <a:t> </a:t>
            </a:r>
            <a:r>
              <a:rPr lang="en-US" dirty="0"/>
              <a:t>Modern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penginderaan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(Remote Sensing)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pengecekan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 (Ground Observation). </a:t>
            </a:r>
            <a:endParaRPr lang="id-ID" dirty="0" smtClean="0"/>
          </a:p>
          <a:p>
            <a:r>
              <a:rPr lang="en-US" dirty="0" smtClean="0"/>
              <a:t>Geographic </a:t>
            </a:r>
            <a:r>
              <a:rPr lang="en-US" dirty="0"/>
              <a:t>Information Systems (GIS)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1970-80-an. GIS </a:t>
            </a:r>
            <a:r>
              <a:rPr lang="en-US" dirty="0" err="1"/>
              <a:t>menggeser</a:t>
            </a:r>
            <a:r>
              <a:rPr lang="en-US" dirty="0"/>
              <a:t> </a:t>
            </a:r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Pemetaan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(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)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database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geografi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45943" y="5513396"/>
            <a:ext cx="1721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vancecounty.org</a:t>
            </a:r>
          </a:p>
        </p:txBody>
      </p:sp>
    </p:spTree>
    <p:extLst>
      <p:ext uri="{BB962C8B-B14F-4D97-AF65-F5344CB8AC3E}">
        <p14:creationId xmlns:p14="http://schemas.microsoft.com/office/powerpoint/2010/main" val="388450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171450"/>
            <a:ext cx="8277225" cy="563563"/>
          </a:xfrm>
        </p:spPr>
        <p:txBody>
          <a:bodyPr>
            <a:normAutofit fontScale="90000"/>
          </a:bodyPr>
          <a:lstStyle/>
          <a:p>
            <a:r>
              <a:rPr lang="en-US" b="0" dirty="0" err="1" smtClean="0">
                <a:latin typeface="Berlin Sans FB" pitchFamily="34" charset="0"/>
              </a:rPr>
              <a:t>Posisi</a:t>
            </a:r>
            <a:r>
              <a:rPr lang="en-US" b="0" dirty="0" smtClean="0">
                <a:latin typeface="Berlin Sans FB" pitchFamily="34" charset="0"/>
              </a:rPr>
              <a:t> </a:t>
            </a:r>
            <a:r>
              <a:rPr lang="en-US" b="0" dirty="0" err="1" smtClean="0">
                <a:latin typeface="Berlin Sans FB" pitchFamily="34" charset="0"/>
              </a:rPr>
              <a:t>Kartografi</a:t>
            </a:r>
            <a:r>
              <a:rPr lang="en-US" b="0" dirty="0" smtClean="0">
                <a:latin typeface="Berlin Sans FB" pitchFamily="34" charset="0"/>
              </a:rPr>
              <a:t> </a:t>
            </a:r>
            <a:r>
              <a:rPr lang="en-US" b="0" dirty="0" err="1" smtClean="0">
                <a:latin typeface="Berlin Sans FB" pitchFamily="34" charset="0"/>
              </a:rPr>
              <a:t>Dasar</a:t>
            </a:r>
            <a:r>
              <a:rPr lang="en-US" b="0" dirty="0" smtClean="0">
                <a:latin typeface="Berlin Sans FB" pitchFamily="34" charset="0"/>
              </a:rPr>
              <a:t> </a:t>
            </a:r>
            <a:r>
              <a:rPr lang="en-US" b="0" dirty="0" err="1" smtClean="0">
                <a:latin typeface="Berlin Sans FB" pitchFamily="34" charset="0"/>
              </a:rPr>
              <a:t>dalam</a:t>
            </a:r>
            <a:r>
              <a:rPr lang="en-US" b="0" dirty="0" smtClean="0">
                <a:latin typeface="Berlin Sans FB" pitchFamily="34" charset="0"/>
              </a:rPr>
              <a:t> </a:t>
            </a:r>
            <a:r>
              <a:rPr lang="en-US" b="0" dirty="0" err="1" smtClean="0">
                <a:latin typeface="Berlin Sans FB" pitchFamily="34" charset="0"/>
              </a:rPr>
              <a:t>Perkuliahan</a:t>
            </a:r>
            <a:endParaRPr lang="id-ID" b="0" dirty="0">
              <a:latin typeface="Berlin Sans FB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429000"/>
            <a:ext cx="20574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KARTOGRAFI DASAR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3200400" y="13716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KARTOGRAFI DIGITAL</a:t>
            </a:r>
            <a:endParaRPr lang="id-ID" sz="1400" dirty="0"/>
          </a:p>
        </p:txBody>
      </p:sp>
      <p:sp>
        <p:nvSpPr>
          <p:cNvPr id="7" name="Rectangle 6"/>
          <p:cNvSpPr/>
          <p:nvPr/>
        </p:nvSpPr>
        <p:spPr>
          <a:xfrm>
            <a:off x="3200400" y="22098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Ilmu</a:t>
            </a:r>
            <a:r>
              <a:rPr lang="en-US" sz="1400" dirty="0" smtClean="0"/>
              <a:t> </a:t>
            </a:r>
            <a:r>
              <a:rPr lang="en-US" sz="1400" dirty="0" err="1" smtClean="0"/>
              <a:t>Ukur</a:t>
            </a:r>
            <a:r>
              <a:rPr lang="en-US" sz="1400" dirty="0" smtClean="0"/>
              <a:t> Tanah</a:t>
            </a:r>
            <a:endParaRPr lang="id-ID" sz="1400" dirty="0"/>
          </a:p>
        </p:txBody>
      </p:sp>
      <p:sp>
        <p:nvSpPr>
          <p:cNvPr id="8" name="Rectangle 7"/>
          <p:cNvSpPr/>
          <p:nvPr/>
        </p:nvSpPr>
        <p:spPr>
          <a:xfrm>
            <a:off x="3200400" y="30480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Pemetaan</a:t>
            </a:r>
            <a:r>
              <a:rPr lang="en-US" sz="1400" dirty="0" smtClean="0"/>
              <a:t> Survey </a:t>
            </a:r>
            <a:r>
              <a:rPr lang="en-US" sz="1400" dirty="0" err="1" smtClean="0"/>
              <a:t>Topografi</a:t>
            </a:r>
            <a:r>
              <a:rPr lang="en-US" sz="1400" dirty="0" smtClean="0"/>
              <a:t>, </a:t>
            </a:r>
            <a:r>
              <a:rPr lang="en-US" sz="1400" dirty="0" err="1" smtClean="0"/>
              <a:t>Toponimi</a:t>
            </a:r>
            <a:endParaRPr lang="id-ID" sz="1400" dirty="0"/>
          </a:p>
        </p:txBody>
      </p:sp>
      <p:sp>
        <p:nvSpPr>
          <p:cNvPr id="9" name="Rectangle 8"/>
          <p:cNvSpPr/>
          <p:nvPr/>
        </p:nvSpPr>
        <p:spPr>
          <a:xfrm>
            <a:off x="3200400" y="38862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Semiologi</a:t>
            </a:r>
            <a:r>
              <a:rPr lang="en-US" sz="1400" dirty="0" smtClean="0"/>
              <a:t> </a:t>
            </a:r>
            <a:r>
              <a:rPr lang="en-US" sz="1400" dirty="0" err="1" smtClean="0"/>
              <a:t>Grafis</a:t>
            </a:r>
            <a:endParaRPr lang="id-ID" sz="1400" dirty="0"/>
          </a:p>
        </p:txBody>
      </p:sp>
      <p:sp>
        <p:nvSpPr>
          <p:cNvPr id="10" name="Rectangle 9"/>
          <p:cNvSpPr/>
          <p:nvPr/>
        </p:nvSpPr>
        <p:spPr>
          <a:xfrm>
            <a:off x="3200400" y="47244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Proyeksi</a:t>
            </a:r>
            <a:r>
              <a:rPr lang="en-US" sz="1400" dirty="0" smtClean="0"/>
              <a:t> </a:t>
            </a:r>
            <a:r>
              <a:rPr lang="en-US" sz="1400" dirty="0" err="1" smtClean="0"/>
              <a:t>Peta</a:t>
            </a:r>
            <a:endParaRPr lang="id-ID" sz="1400" dirty="0"/>
          </a:p>
        </p:txBody>
      </p:sp>
      <p:sp>
        <p:nvSpPr>
          <p:cNvPr id="12" name="Rectangle 11"/>
          <p:cNvSpPr/>
          <p:nvPr/>
        </p:nvSpPr>
        <p:spPr>
          <a:xfrm>
            <a:off x="5562600" y="13716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Atlas </a:t>
            </a:r>
            <a:r>
              <a:rPr lang="en-US" sz="1400" dirty="0" err="1" smtClean="0"/>
              <a:t>Peta</a:t>
            </a:r>
            <a:r>
              <a:rPr lang="en-US" sz="1400" dirty="0" smtClean="0"/>
              <a:t> </a:t>
            </a:r>
            <a:r>
              <a:rPr lang="en-US" sz="1400" dirty="0" err="1" smtClean="0"/>
              <a:t>Navigasi</a:t>
            </a:r>
            <a:endParaRPr lang="id-ID" sz="1400" dirty="0"/>
          </a:p>
        </p:txBody>
      </p:sp>
      <p:sp>
        <p:nvSpPr>
          <p:cNvPr id="13" name="Rectangle 12"/>
          <p:cNvSpPr/>
          <p:nvPr/>
        </p:nvSpPr>
        <p:spPr>
          <a:xfrm>
            <a:off x="5562600" y="22098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Model </a:t>
            </a:r>
            <a:r>
              <a:rPr lang="en-US" sz="1400" dirty="0" err="1" smtClean="0"/>
              <a:t>Sintesis</a:t>
            </a:r>
            <a:r>
              <a:rPr lang="en-US" sz="1400" dirty="0" smtClean="0"/>
              <a:t> </a:t>
            </a:r>
            <a:r>
              <a:rPr lang="en-US" sz="1400" dirty="0" err="1" smtClean="0"/>
              <a:t>Kartografi</a:t>
            </a:r>
            <a:endParaRPr lang="id-ID" sz="1400" dirty="0"/>
          </a:p>
        </p:txBody>
      </p:sp>
      <p:sp>
        <p:nvSpPr>
          <p:cNvPr id="14" name="Rectangle 13"/>
          <p:cNvSpPr/>
          <p:nvPr/>
        </p:nvSpPr>
        <p:spPr>
          <a:xfrm>
            <a:off x="5562600" y="30480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Kartografi</a:t>
            </a:r>
            <a:r>
              <a:rPr lang="en-US" sz="1400" dirty="0" smtClean="0"/>
              <a:t> </a:t>
            </a:r>
            <a:r>
              <a:rPr lang="en-US" sz="1400" dirty="0" err="1" smtClean="0"/>
              <a:t>Tematiik</a:t>
            </a:r>
            <a:endParaRPr lang="id-ID" sz="1400" dirty="0"/>
          </a:p>
        </p:txBody>
      </p:sp>
      <p:sp>
        <p:nvSpPr>
          <p:cNvPr id="15" name="Rectangle 14"/>
          <p:cNvSpPr/>
          <p:nvPr/>
        </p:nvSpPr>
        <p:spPr>
          <a:xfrm>
            <a:off x="5562600" y="3886200"/>
            <a:ext cx="2057400" cy="60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Manajemen</a:t>
            </a:r>
            <a:r>
              <a:rPr lang="en-US" sz="1400" dirty="0" smtClean="0"/>
              <a:t> Survey </a:t>
            </a:r>
            <a:r>
              <a:rPr lang="en-US" sz="1400" dirty="0" err="1" smtClean="0"/>
              <a:t>Pemetaan</a:t>
            </a:r>
            <a:endParaRPr lang="id-ID" sz="1400" dirty="0"/>
          </a:p>
        </p:txBody>
      </p:sp>
      <p:cxnSp>
        <p:nvCxnSpPr>
          <p:cNvPr id="19" name="Shape 18"/>
          <p:cNvCxnSpPr>
            <a:endCxn id="6" idx="1"/>
          </p:cNvCxnSpPr>
          <p:nvPr/>
        </p:nvCxnSpPr>
        <p:spPr>
          <a:xfrm rot="5400000" flipH="1" flipV="1">
            <a:off x="1752600" y="2286000"/>
            <a:ext cx="2057400" cy="838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endCxn id="7" idx="1"/>
          </p:cNvCxnSpPr>
          <p:nvPr/>
        </p:nvCxnSpPr>
        <p:spPr>
          <a:xfrm rot="5400000" flipH="1" flipV="1">
            <a:off x="2171700" y="2705100"/>
            <a:ext cx="1219200" cy="838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endCxn id="10" idx="1"/>
          </p:cNvCxnSpPr>
          <p:nvPr/>
        </p:nvCxnSpPr>
        <p:spPr>
          <a:xfrm rot="16200000" flipH="1">
            <a:off x="2133600" y="3962400"/>
            <a:ext cx="1295400" cy="838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4" idx="3"/>
            <a:endCxn id="8" idx="1"/>
          </p:cNvCxnSpPr>
          <p:nvPr/>
        </p:nvCxnSpPr>
        <p:spPr>
          <a:xfrm flipV="1">
            <a:off x="2362200" y="3352800"/>
            <a:ext cx="838200" cy="381000"/>
          </a:xfrm>
          <a:prstGeom prst="bentConnector3">
            <a:avLst>
              <a:gd name="adj1" fmla="val 5454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endCxn id="9" idx="1"/>
          </p:cNvCxnSpPr>
          <p:nvPr/>
        </p:nvCxnSpPr>
        <p:spPr>
          <a:xfrm>
            <a:off x="2438400" y="3733800"/>
            <a:ext cx="7620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endCxn id="12" idx="0"/>
          </p:cNvCxnSpPr>
          <p:nvPr/>
        </p:nvCxnSpPr>
        <p:spPr>
          <a:xfrm flipV="1">
            <a:off x="2362200" y="1371600"/>
            <a:ext cx="4229100" cy="2362200"/>
          </a:xfrm>
          <a:prstGeom prst="bentConnector4">
            <a:avLst>
              <a:gd name="adj1" fmla="val 175"/>
              <a:gd name="adj2" fmla="val 10967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5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914400"/>
            <a:ext cx="7772400" cy="5715000"/>
          </a:xfrm>
        </p:spPr>
        <p:txBody>
          <a:bodyPr>
            <a:normAutofit/>
          </a:bodyPr>
          <a:lstStyle/>
          <a:p>
            <a:pPr marL="1066800" indent="-1066800">
              <a:lnSpc>
                <a:spcPct val="80000"/>
              </a:lnSpc>
              <a:buFont typeface="Wingdings" pitchFamily="2" charset="2"/>
              <a:buNone/>
            </a:pPr>
            <a:r>
              <a:rPr lang="id-ID" sz="2800" b="0" dirty="0">
                <a:solidFill>
                  <a:srgbClr val="FF0000"/>
                </a:solidFill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Konsep Umum </a:t>
            </a:r>
            <a:r>
              <a:rPr lang="id-ID" sz="2800" b="0" dirty="0" smtClean="0">
                <a:solidFill>
                  <a:srgbClr val="FF0000"/>
                </a:solidFill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2800" b="0" dirty="0" smtClean="0">
                <a:solidFill>
                  <a:srgbClr val="FF0000"/>
                </a:solidFill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1066800" indent="-1066800">
              <a:lnSpc>
                <a:spcPct val="80000"/>
              </a:lnSpc>
              <a:buFont typeface="Wingdings" pitchFamily="2" charset="2"/>
              <a:buNone/>
            </a:pPr>
            <a:endParaRPr lang="id-ID" sz="2800" b="0" dirty="0">
              <a:solidFill>
                <a:srgbClr val="FF9900"/>
              </a:solidFill>
              <a:effectLst/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400" b="0" dirty="0">
                <a:latin typeface="Berlin Sans FB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400" b="0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Peta </a:t>
            </a: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Mental &amp; Peta Kartografis</a:t>
            </a:r>
          </a:p>
          <a:p>
            <a:pPr marL="457200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400" b="0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Hakekat </a:t>
            </a: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Pemetaan (The Nature of The Mapping)</a:t>
            </a:r>
          </a:p>
          <a:p>
            <a:pPr marL="457200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400" b="0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Kartografi </a:t>
            </a: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sebagai suatu </a:t>
            </a:r>
            <a:r>
              <a:rPr lang="id-ID" sz="2400" b="0" u="sng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SISTEM KOMUNIKASI</a:t>
            </a:r>
            <a:endParaRPr lang="id-ID" sz="2400" b="0" dirty="0">
              <a:effectLst/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400" b="0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Batasan/Pengertian </a:t>
            </a: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1097280" lvl="2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800" dirty="0" smtClean="0">
                <a:solidFill>
                  <a:srgbClr val="FF0000"/>
                </a:solidFill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Kartografi</a:t>
            </a:r>
            <a:endParaRPr lang="id-ID" sz="2800" dirty="0">
              <a:solidFill>
                <a:srgbClr val="FF0000"/>
              </a:solidFill>
              <a:effectLst/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1097280" lvl="2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800" dirty="0" smtClean="0">
                <a:solidFill>
                  <a:srgbClr val="FF0000"/>
                </a:solidFill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Peta</a:t>
            </a:r>
            <a:endParaRPr lang="id-ID" sz="2800" dirty="0">
              <a:solidFill>
                <a:srgbClr val="FF0000"/>
              </a:solidFill>
              <a:effectLst/>
              <a:latin typeface="Berlin Sans FB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400" b="0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Bidang </a:t>
            </a: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Cakup Kartografi</a:t>
            </a:r>
          </a:p>
          <a:p>
            <a:pPr marL="457200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id-ID" sz="2400" b="0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Fungsi </a:t>
            </a:r>
            <a:r>
              <a:rPr lang="id-ID" sz="2400" b="0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Peta</a:t>
            </a:r>
          </a:p>
          <a:p>
            <a:pPr marL="1097280" lvl="2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Basic </a:t>
            </a:r>
            <a:r>
              <a:rPr lang="id-ID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: Sebagai alat, dokumen, Data</a:t>
            </a:r>
          </a:p>
          <a:p>
            <a:pPr marL="1097280" lvl="2" indent="-457200">
              <a:lnSpc>
                <a:spcPct val="80000"/>
              </a:lnSpc>
              <a:tabLst>
                <a:tab pos="515938" algn="l"/>
              </a:tabLst>
            </a:pPr>
            <a:r>
              <a:rPr lang="id-ID" dirty="0" smtClean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Aplikasi </a:t>
            </a:r>
            <a:r>
              <a:rPr lang="id-ID" dirty="0">
                <a:effectLst/>
                <a:latin typeface="Berlin Sans FB" pitchFamily="34" charset="0"/>
                <a:ea typeface="Tahoma" pitchFamily="34" charset="0"/>
                <a:cs typeface="Tahoma" pitchFamily="34" charset="0"/>
              </a:rPr>
              <a:t>: alat penelitian, perencanaan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35A1D3-8953-4531-931F-3B24CD2F6ACB}" type="slidenum">
              <a:rPr lang="id-ID"/>
              <a:pPr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7687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3" y="190500"/>
            <a:ext cx="10515600" cy="693654"/>
          </a:xfrm>
        </p:spPr>
        <p:txBody>
          <a:bodyPr>
            <a:normAutofit/>
          </a:bodyPr>
          <a:lstStyle/>
          <a:p>
            <a:r>
              <a:rPr lang="id-ID" b="1" dirty="0" smtClean="0"/>
              <a:t>Fungsi Peta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884154"/>
            <a:ext cx="8897257" cy="3287795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(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id-ID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lain ) di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 smtClean="0"/>
              <a:t>bumi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bentuk-bentuk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benua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dirty="0" err="1"/>
              <a:t>peta</a:t>
            </a:r>
            <a:r>
              <a:rPr lang="en-US" dirty="0" smtClean="0"/>
              <a:t>.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 smtClean="0"/>
              <a:t>dae</a:t>
            </a:r>
            <a:r>
              <a:rPr lang="id-ID" dirty="0" smtClean="0"/>
              <a:t>r</a:t>
            </a:r>
            <a:r>
              <a:rPr lang="en-US" dirty="0" smtClean="0"/>
              <a:t>ah.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/>
              <a:t>ukuran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jarak-jarak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45849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" y="383415"/>
            <a:ext cx="7886700" cy="62242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Tujuan Peta adalah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466" y="1331849"/>
            <a:ext cx="7295134" cy="4351338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. 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menyimpan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.</a:t>
            </a:r>
          </a:p>
          <a:p>
            <a:r>
              <a:rPr lang="fi-FI" sz="2400" dirty="0" smtClean="0"/>
              <a:t>Digunakan </a:t>
            </a:r>
            <a:r>
              <a:rPr lang="fi-FI" sz="2400" dirty="0"/>
              <a:t>untuk membantu suatu pekerjaan </a:t>
            </a:r>
            <a:r>
              <a:rPr lang="fi-FI" sz="2400" dirty="0" smtClean="0"/>
              <a:t>misalnya </a:t>
            </a:r>
            <a:r>
              <a:rPr lang="fi-FI" sz="2400" dirty="0"/>
              <a:t>untuk konstruksi jalan, navigasi, </a:t>
            </a:r>
            <a:r>
              <a:rPr lang="en-US" sz="2400" dirty="0" err="1" smtClean="0"/>
              <a:t>perencanaan,dan</a:t>
            </a:r>
            <a:r>
              <a:rPr lang="en-US" sz="2400" dirty="0" smtClean="0"/>
              <a:t> </a:t>
            </a:r>
            <a:r>
              <a:rPr lang="en-US" sz="2400" dirty="0"/>
              <a:t>lain-lain.</a:t>
            </a:r>
          </a:p>
          <a:p>
            <a:r>
              <a:rPr lang="pt-BR" sz="2400" dirty="0" smtClean="0"/>
              <a:t>Digunakan </a:t>
            </a:r>
            <a:r>
              <a:rPr lang="pt-BR" sz="2400" dirty="0"/>
              <a:t>untuk membantu dalam suatu </a:t>
            </a:r>
            <a:r>
              <a:rPr lang="pt-BR" sz="2400" dirty="0" smtClean="0"/>
              <a:t>desain,</a:t>
            </a:r>
            <a:r>
              <a:rPr lang="id-ID" sz="2400" dirty="0" smtClean="0"/>
              <a:t>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sebagainya</a:t>
            </a:r>
            <a:r>
              <a:rPr lang="en-US" sz="2400" dirty="0"/>
              <a:t>. 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data </a:t>
            </a:r>
            <a:r>
              <a:rPr lang="en-US" sz="2400" dirty="0" err="1"/>
              <a:t>spasial</a:t>
            </a:r>
            <a:r>
              <a:rPr lang="en-US" sz="2400" dirty="0"/>
              <a:t>, </a:t>
            </a:r>
            <a:r>
              <a:rPr lang="en-US" sz="2400" dirty="0" err="1"/>
              <a:t>misal</a:t>
            </a:r>
            <a:r>
              <a:rPr lang="en-US" sz="2400" dirty="0"/>
              <a:t> : </a:t>
            </a:r>
            <a:r>
              <a:rPr lang="en-US" sz="2400" dirty="0" err="1" smtClean="0"/>
              <a:t>perhitungan</a:t>
            </a:r>
            <a:r>
              <a:rPr lang="id-ID" sz="2400" dirty="0"/>
              <a:t> </a:t>
            </a:r>
            <a:r>
              <a:rPr lang="en-US" sz="2400" dirty="0" smtClean="0"/>
              <a:t>volume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sebagainya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5755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162" y="493776"/>
            <a:ext cx="7886700" cy="585217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Sifat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peta</a:t>
            </a:r>
            <a:r>
              <a:rPr lang="en-US" b="1" dirty="0"/>
              <a:t>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162" y="1410208"/>
            <a:ext cx="8625078" cy="4261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realita</a:t>
            </a:r>
            <a:r>
              <a:rPr lang="id-ID" dirty="0"/>
              <a:t> </a:t>
            </a:r>
            <a:r>
              <a:rPr lang="it-IT" dirty="0" smtClean="0"/>
              <a:t>yaitu </a:t>
            </a:r>
            <a:r>
              <a:rPr lang="it-IT" b="1" dirty="0"/>
              <a:t>lokasi dan atribut di lokasi.  </a:t>
            </a:r>
          </a:p>
          <a:p>
            <a:r>
              <a:rPr lang="fi-FI" dirty="0" smtClean="0"/>
              <a:t>Lokasi </a:t>
            </a:r>
            <a:r>
              <a:rPr lang="fi-FI" dirty="0"/>
              <a:t>(L) adalah </a:t>
            </a:r>
            <a:r>
              <a:rPr lang="fi-FI" i="1" dirty="0"/>
              <a:t>posisi pada suatu ruang 2 </a:t>
            </a:r>
            <a:r>
              <a:rPr lang="fi-FI" i="1" dirty="0" smtClean="0"/>
              <a:t>dimensi,</a:t>
            </a:r>
            <a:r>
              <a:rPr lang="id-ID" i="1" dirty="0" smtClean="0"/>
              <a:t> </a:t>
            </a:r>
            <a:r>
              <a:rPr lang="sv-SE" dirty="0" smtClean="0"/>
              <a:t>misalnya </a:t>
            </a:r>
            <a:r>
              <a:rPr lang="sv-SE" dirty="0"/>
              <a:t>tempat yang ditentukan dengan </a:t>
            </a:r>
            <a:r>
              <a:rPr lang="sv-SE" dirty="0" smtClean="0"/>
              <a:t>koordinat</a:t>
            </a:r>
            <a:r>
              <a:rPr lang="id-ID" dirty="0" smtClean="0"/>
              <a:t> </a:t>
            </a:r>
            <a:r>
              <a:rPr lang="en-US" dirty="0" smtClean="0"/>
              <a:t>x</a:t>
            </a:r>
            <a:r>
              <a:rPr lang="en-US" dirty="0"/>
              <a:t>, y. </a:t>
            </a:r>
          </a:p>
          <a:p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/>
              <a:t>(A) di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i="1" dirty="0" err="1"/>
              <a:t>kualitas</a:t>
            </a:r>
            <a:r>
              <a:rPr lang="en-US" i="1" dirty="0"/>
              <a:t> </a:t>
            </a:r>
            <a:r>
              <a:rPr lang="en-US" i="1" dirty="0" err="1" smtClean="0"/>
              <a:t>atau</a:t>
            </a:r>
            <a:r>
              <a:rPr lang="id-ID" i="1" dirty="0"/>
              <a:t> </a:t>
            </a:r>
            <a:r>
              <a:rPr lang="en-US" i="1" dirty="0" err="1" smtClean="0"/>
              <a:t>besaran</a:t>
            </a:r>
            <a:r>
              <a:rPr lang="en-US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43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162" y="493776"/>
            <a:ext cx="7886700" cy="585217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Syarat Peta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162" y="1410208"/>
            <a:ext cx="8625078" cy="426110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Peta tidak boleh membingungkan</a:t>
            </a:r>
          </a:p>
          <a:p>
            <a:r>
              <a:rPr lang="id-ID" sz="2400" dirty="0" smtClean="0"/>
              <a:t>Peta harus dengan mudah dapat dimengerti dan ditangkap maknanya oleh pemakai</a:t>
            </a:r>
          </a:p>
          <a:p>
            <a:r>
              <a:rPr lang="id-ID" sz="2400" dirty="0" smtClean="0"/>
              <a:t>Peta harus memberikan gambaran yang mendekati keadaan sebenarnya</a:t>
            </a:r>
          </a:p>
          <a:p>
            <a:r>
              <a:rPr lang="id-ID" sz="2400" dirty="0" smtClean="0"/>
              <a:t>Tampilan peta harus sedap dipandang yaitu menarik, rapi dan bersih (Seni)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057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10" y="380735"/>
            <a:ext cx="6053558" cy="6477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700" dirty="0"/>
              <a:t>Prama Ardha Aryaguna</a:t>
            </a:r>
          </a:p>
          <a:p>
            <a:pPr marL="0" indent="0">
              <a:spcBef>
                <a:spcPts val="0"/>
              </a:spcBef>
              <a:buNone/>
            </a:pPr>
            <a:endParaRPr lang="id-ID" dirty="0"/>
          </a:p>
          <a:p>
            <a:pPr marL="0" indent="0">
              <a:spcBef>
                <a:spcPts val="0"/>
              </a:spcBef>
              <a:buNone/>
            </a:pPr>
            <a:endParaRPr lang="id-ID" dirty="0"/>
          </a:p>
          <a:p>
            <a:pPr marL="0" indent="0">
              <a:spcBef>
                <a:spcPts val="0"/>
              </a:spcBef>
              <a:buNone/>
            </a:pPr>
            <a:r>
              <a:rPr lang="id-ID" dirty="0"/>
              <a:t>S.Si (UGM) </a:t>
            </a:r>
            <a:r>
              <a:rPr lang="id-ID" dirty="0" smtClean="0"/>
              <a:t>2014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M.Sc ( UGM ) 2017</a:t>
            </a:r>
            <a:endParaRPr lang="id-ID" dirty="0"/>
          </a:p>
          <a:p>
            <a:pPr marL="0" indent="0">
              <a:spcBef>
                <a:spcPts val="0"/>
              </a:spcBef>
              <a:buNone/>
            </a:pPr>
            <a:endParaRPr lang="id-ID" dirty="0"/>
          </a:p>
          <a:p>
            <a:pPr marL="0" indent="0">
              <a:spcBef>
                <a:spcPts val="0"/>
              </a:spcBef>
              <a:buNone/>
            </a:pPr>
            <a:r>
              <a:rPr lang="id-ID" u="sng" dirty="0"/>
              <a:t>Field of Interest</a:t>
            </a:r>
            <a:r>
              <a:rPr lang="id-ID" u="sng" dirty="0" smtClean="0"/>
              <a:t>:</a:t>
            </a:r>
            <a:endParaRPr lang="id-ID" u="sng" dirty="0"/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Remote Sensing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Cartography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GIS</a:t>
            </a:r>
          </a:p>
          <a:p>
            <a:pPr marL="0" indent="0">
              <a:spcBef>
                <a:spcPts val="0"/>
              </a:spcBef>
              <a:buNone/>
            </a:pPr>
            <a:endParaRPr lang="id-ID" dirty="0" smtClean="0"/>
          </a:p>
          <a:p>
            <a:pPr marL="0" indent="0">
              <a:spcBef>
                <a:spcPts val="0"/>
              </a:spcBef>
              <a:buNone/>
            </a:pPr>
            <a:r>
              <a:rPr lang="id-ID" u="sng" dirty="0" smtClean="0"/>
              <a:t>Contact</a:t>
            </a:r>
            <a:r>
              <a:rPr lang="id-ID" u="sng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dirty="0"/>
              <a:t>Email: </a:t>
            </a:r>
            <a:r>
              <a:rPr lang="id-ID" dirty="0" smtClean="0"/>
              <a:t>pra.ardha@gmail.com</a:t>
            </a:r>
            <a:endParaRPr lang="id-ID" dirty="0"/>
          </a:p>
          <a:p>
            <a:pPr marL="0" indent="0">
              <a:spcBef>
                <a:spcPts val="0"/>
              </a:spcBef>
              <a:buNone/>
            </a:pPr>
            <a:r>
              <a:rPr lang="id-ID" dirty="0"/>
              <a:t>HP: </a:t>
            </a:r>
            <a:r>
              <a:rPr lang="id-ID" dirty="0" smtClean="0"/>
              <a:t>0856077272972</a:t>
            </a:r>
            <a:endParaRPr lang="id-ID" dirty="0"/>
          </a:p>
          <a:p>
            <a:pPr marL="0" indent="0">
              <a:spcBef>
                <a:spcPts val="0"/>
              </a:spcBef>
              <a:buNone/>
            </a:pPr>
            <a:endParaRPr lang="id-ID" dirty="0"/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D3 Survei &amp; Pemetaan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Jurusan Perencanaan Wilayah Kota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Fakultas Teknik</a:t>
            </a:r>
          </a:p>
          <a:p>
            <a:pPr marL="0" indent="0">
              <a:spcBef>
                <a:spcPts val="0"/>
              </a:spcBef>
              <a:buNone/>
            </a:pPr>
            <a:r>
              <a:rPr lang="id-ID" dirty="0" smtClean="0"/>
              <a:t>Universitas Esa Unggul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80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528839"/>
            <a:ext cx="6447501" cy="460420"/>
          </a:xfrm>
        </p:spPr>
        <p:txBody>
          <a:bodyPr>
            <a:normAutofit fontScale="90000"/>
          </a:bodyPr>
          <a:lstStyle/>
          <a:p>
            <a:r>
              <a:rPr lang="id-ID" dirty="0"/>
              <a:t>SILABUS </a:t>
            </a:r>
            <a:r>
              <a:rPr lang="id-ID" dirty="0" smtClean="0"/>
              <a:t>KULIAH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94" y="1244600"/>
            <a:ext cx="6447501" cy="4911859"/>
          </a:xfrm>
        </p:spPr>
        <p:txBody>
          <a:bodyPr>
            <a:normAutofit/>
          </a:bodyPr>
          <a:lstStyle/>
          <a:p>
            <a:r>
              <a:rPr lang="id-ID" sz="2000" b="1" dirty="0" smtClean="0">
                <a:solidFill>
                  <a:schemeClr val="accent4">
                    <a:lumMod val="75000"/>
                  </a:schemeClr>
                </a:solidFill>
              </a:rPr>
              <a:t>PENDAHULUAN</a:t>
            </a:r>
            <a:endParaRPr lang="id-ID" sz="20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id-ID" dirty="0" smtClean="0"/>
              <a:t>PRINSIP DASAR PERPETAAN</a:t>
            </a:r>
            <a:endParaRPr lang="id-ID" dirty="0"/>
          </a:p>
          <a:p>
            <a:r>
              <a:rPr lang="id-ID" dirty="0" smtClean="0"/>
              <a:t>PROYEKSI PETA</a:t>
            </a:r>
            <a:endParaRPr lang="id-ID" dirty="0"/>
          </a:p>
          <a:p>
            <a:r>
              <a:rPr lang="id-ID" dirty="0" smtClean="0"/>
              <a:t>PERPETAAN &amp; SISTEM KOORDINAT</a:t>
            </a:r>
            <a:endParaRPr lang="id-ID" dirty="0"/>
          </a:p>
          <a:p>
            <a:r>
              <a:rPr lang="id-ID" dirty="0" smtClean="0"/>
              <a:t>PETA DASAR</a:t>
            </a:r>
            <a:endParaRPr lang="id-ID" dirty="0"/>
          </a:p>
          <a:p>
            <a:r>
              <a:rPr lang="id-ID" dirty="0" smtClean="0"/>
              <a:t>PROSES &amp; GENERALISASI</a:t>
            </a:r>
            <a:endParaRPr lang="id-ID" dirty="0"/>
          </a:p>
          <a:p>
            <a:r>
              <a:rPr lang="id-ID" dirty="0"/>
              <a:t>VISUALISASI </a:t>
            </a:r>
            <a:r>
              <a:rPr lang="id-ID" dirty="0" smtClean="0"/>
              <a:t>DATA</a:t>
            </a:r>
          </a:p>
          <a:p>
            <a:r>
              <a:rPr lang="id-ID" dirty="0" smtClean="0"/>
              <a:t>PETA TEMATIK</a:t>
            </a:r>
            <a:endParaRPr lang="id-ID" dirty="0"/>
          </a:p>
          <a:p>
            <a:r>
              <a:rPr lang="id-ID" dirty="0" smtClean="0"/>
              <a:t>SUMBER DATA</a:t>
            </a:r>
          </a:p>
          <a:p>
            <a:r>
              <a:rPr lang="id-ID" dirty="0" smtClean="0"/>
              <a:t>DATA DIGITAL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2234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KONTRAK KULIAH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WAKTU : </a:t>
            </a:r>
            <a:r>
              <a:rPr lang="id-ID" dirty="0" smtClean="0"/>
              <a:t>10.50 </a:t>
            </a:r>
            <a:r>
              <a:rPr lang="id-ID" dirty="0" smtClean="0"/>
              <a:t>– 12.30 WIB</a:t>
            </a:r>
          </a:p>
          <a:p>
            <a:r>
              <a:rPr lang="id-ID" dirty="0" smtClean="0"/>
              <a:t>PERSENTASE PENILAIAN:</a:t>
            </a:r>
          </a:p>
          <a:p>
            <a:pPr lvl="1"/>
            <a:r>
              <a:rPr lang="id-ID" dirty="0" smtClean="0"/>
              <a:t>PRESENSI: 20%</a:t>
            </a:r>
          </a:p>
          <a:p>
            <a:pPr lvl="1"/>
            <a:r>
              <a:rPr lang="id-ID" dirty="0" smtClean="0"/>
              <a:t>TUGAS &amp; PRESENTASI: 20%</a:t>
            </a:r>
          </a:p>
          <a:p>
            <a:pPr lvl="1"/>
            <a:r>
              <a:rPr lang="id-ID" dirty="0" smtClean="0"/>
              <a:t>UAS: 30%</a:t>
            </a:r>
          </a:p>
          <a:p>
            <a:pPr lvl="1"/>
            <a:r>
              <a:rPr lang="id-ID" dirty="0" smtClean="0"/>
              <a:t>UTS: 30%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5107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127" y="353568"/>
            <a:ext cx="6347713" cy="743712"/>
          </a:xfrm>
        </p:spPr>
        <p:txBody>
          <a:bodyPr/>
          <a:lstStyle/>
          <a:p>
            <a:r>
              <a:rPr lang="id-ID" dirty="0" smtClean="0"/>
              <a:t>Daftar Pustaka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126" y="1243584"/>
            <a:ext cx="7290817" cy="4797779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Kraak</a:t>
            </a:r>
            <a:r>
              <a:rPr lang="en-US" sz="2000" dirty="0"/>
              <a:t>, M. J. and F. J. </a:t>
            </a:r>
            <a:r>
              <a:rPr lang="en-US" sz="2000" dirty="0" err="1"/>
              <a:t>Ormeling</a:t>
            </a:r>
            <a:r>
              <a:rPr lang="en-US" sz="2000" dirty="0"/>
              <a:t> (2013). </a:t>
            </a:r>
            <a:r>
              <a:rPr lang="en-US" sz="2000" i="1" dirty="0"/>
              <a:t>Cartography: Visualization of Spatial Data</a:t>
            </a:r>
            <a:r>
              <a:rPr lang="en-US" sz="2000" dirty="0"/>
              <a:t>, Taylor &amp; Francis.</a:t>
            </a:r>
          </a:p>
          <a:p>
            <a:r>
              <a:rPr lang="en-US" sz="2000" dirty="0" smtClean="0"/>
              <a:t>Robinson</a:t>
            </a:r>
            <a:r>
              <a:rPr lang="en-US" sz="2000" dirty="0"/>
              <a:t>, A. H., et al. (2009). </a:t>
            </a:r>
            <a:r>
              <a:rPr lang="en-US" sz="2000" i="1" dirty="0"/>
              <a:t>Elements of Cartography</a:t>
            </a:r>
            <a:r>
              <a:rPr lang="en-US" sz="2000" dirty="0"/>
              <a:t>, </a:t>
            </a:r>
            <a:r>
              <a:rPr lang="en-US" sz="2000" dirty="0" err="1"/>
              <a:t>Edisi</a:t>
            </a:r>
            <a:r>
              <a:rPr lang="en-US" sz="2000" dirty="0"/>
              <a:t> 6, Wiley India Pvt. Limited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r>
              <a:rPr lang="id-ID" sz="2000" dirty="0" smtClean="0"/>
              <a:t>Misra, R.P and A. Ramesh (1989). </a:t>
            </a:r>
            <a:r>
              <a:rPr lang="id-ID" sz="2000" i="1" dirty="0" smtClean="0"/>
              <a:t>Fundamentals of Cartography</a:t>
            </a:r>
            <a:r>
              <a:rPr lang="id-ID" sz="2000" dirty="0" smtClean="0"/>
              <a:t> Edisi 1, Concept Publishing Company.</a:t>
            </a:r>
          </a:p>
          <a:p>
            <a:r>
              <a:rPr lang="id-ID" sz="2000" dirty="0" smtClean="0"/>
              <a:t>Bagrow.L (2010). </a:t>
            </a:r>
            <a:r>
              <a:rPr lang="id-ID" sz="2000" i="1" dirty="0" smtClean="0"/>
              <a:t>History of Cartography. </a:t>
            </a:r>
            <a:r>
              <a:rPr lang="id-ID" sz="2000" dirty="0" smtClean="0"/>
              <a:t>Precedent Publishing.</a:t>
            </a:r>
          </a:p>
          <a:p>
            <a:r>
              <a:rPr lang="id-ID" sz="2000" dirty="0" smtClean="0"/>
              <a:t>MacEachren A.M and D.R. Fraser Taylor (1994). </a:t>
            </a:r>
            <a:r>
              <a:rPr lang="id-ID" sz="2000" i="1" dirty="0" smtClean="0"/>
              <a:t>Visualization in Modern Cartography</a:t>
            </a:r>
            <a:r>
              <a:rPr lang="id-ID" sz="2000" dirty="0" smtClean="0"/>
              <a:t>. Elseview Science Ltd.Pergamon.</a:t>
            </a:r>
          </a:p>
          <a:p>
            <a:r>
              <a:rPr lang="id-ID" sz="2000" dirty="0" smtClean="0"/>
              <a:t>Cartwright, W, G.Gartner and A.Lehn (2009). </a:t>
            </a:r>
            <a:r>
              <a:rPr lang="id-ID" sz="2000" i="1" dirty="0" smtClean="0"/>
              <a:t>Cartography and Art. </a:t>
            </a:r>
            <a:r>
              <a:rPr lang="id-ID" sz="2000" dirty="0" smtClean="0"/>
              <a:t>Springer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00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154" y="339056"/>
            <a:ext cx="6447501" cy="470079"/>
          </a:xfrm>
        </p:spPr>
        <p:txBody>
          <a:bodyPr>
            <a:normAutofit fontScale="90000"/>
          </a:bodyPr>
          <a:lstStyle/>
          <a:p>
            <a:r>
              <a:rPr lang="id-ID" dirty="0"/>
              <a:t>APA ITU </a:t>
            </a:r>
            <a:r>
              <a:rPr lang="id-ID" dirty="0" smtClean="0"/>
              <a:t>PETA ??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2" y="1359528"/>
            <a:ext cx="7515537" cy="5363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i="1" dirty="0" smtClean="0"/>
              <a:t>...........ATLAS ?</a:t>
            </a:r>
          </a:p>
          <a:p>
            <a:pPr marL="0" indent="0">
              <a:buNone/>
            </a:pPr>
            <a:endParaRPr lang="id-ID" i="1" dirty="0" smtClean="0"/>
          </a:p>
          <a:p>
            <a:pPr marL="0" indent="0">
              <a:buNone/>
            </a:pPr>
            <a:endParaRPr lang="id-ID" i="1" dirty="0" smtClean="0"/>
          </a:p>
          <a:p>
            <a:pPr marL="0" indent="0">
              <a:buNone/>
            </a:pPr>
            <a:r>
              <a:rPr lang="id-ID" i="1" dirty="0" smtClean="0"/>
              <a:t>	........... Google MAP?</a:t>
            </a:r>
          </a:p>
          <a:p>
            <a:pPr marL="0" indent="0">
              <a:buNone/>
            </a:pPr>
            <a:endParaRPr lang="id-ID" i="1" dirty="0" smtClean="0"/>
          </a:p>
          <a:p>
            <a:pPr marL="0" indent="0">
              <a:buNone/>
            </a:pPr>
            <a:endParaRPr lang="id-ID" i="1" dirty="0" smtClean="0"/>
          </a:p>
          <a:p>
            <a:pPr marL="0" indent="0">
              <a:buNone/>
            </a:pPr>
            <a:endParaRPr lang="id-ID" i="1" dirty="0" smtClean="0"/>
          </a:p>
          <a:p>
            <a:pPr marL="0" indent="0">
              <a:buNone/>
            </a:pPr>
            <a:r>
              <a:rPr lang="id-ID" i="1" dirty="0" smtClean="0"/>
              <a:t>		........... GLOBE ?</a:t>
            </a:r>
          </a:p>
          <a:p>
            <a:pPr marL="0" indent="0">
              <a:buNone/>
            </a:pPr>
            <a:endParaRPr lang="id-ID" i="1" dirty="0"/>
          </a:p>
          <a:p>
            <a:pPr marL="0" indent="0">
              <a:buNone/>
            </a:pPr>
            <a:endParaRPr lang="id-ID" i="1" dirty="0" smtClean="0"/>
          </a:p>
          <a:p>
            <a:pPr marL="0" indent="0">
              <a:buNone/>
            </a:pPr>
            <a:r>
              <a:rPr lang="id-ID" i="1" dirty="0"/>
              <a:t>	</a:t>
            </a:r>
            <a:r>
              <a:rPr lang="id-ID" i="1" dirty="0" smtClean="0"/>
              <a:t>		............... Denah atau Sketsa?</a:t>
            </a:r>
          </a:p>
          <a:p>
            <a:endParaRPr lang="id-ID" i="1" dirty="0"/>
          </a:p>
        </p:txBody>
      </p:sp>
    </p:spTree>
    <p:extLst>
      <p:ext uri="{BB962C8B-B14F-4D97-AF65-F5344CB8AC3E}">
        <p14:creationId xmlns:p14="http://schemas.microsoft.com/office/powerpoint/2010/main" val="40009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91" y="261258"/>
            <a:ext cx="8817430" cy="692332"/>
          </a:xfrm>
        </p:spPr>
        <p:txBody>
          <a:bodyPr>
            <a:normAutofit/>
          </a:bodyPr>
          <a:lstStyle/>
          <a:p>
            <a:r>
              <a:rPr lang="id-ID" dirty="0" smtClean="0"/>
              <a:t>Sejarah Peta / Kartografi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" y="953589"/>
            <a:ext cx="8708209" cy="5621381"/>
          </a:xfrm>
        </p:spPr>
        <p:txBody>
          <a:bodyPr>
            <a:normAutofit fontScale="92500"/>
          </a:bodyPr>
          <a:lstStyle/>
          <a:p>
            <a:r>
              <a:rPr lang="id-ID" dirty="0" smtClean="0"/>
              <a:t>Definisi :</a:t>
            </a:r>
          </a:p>
          <a:p>
            <a:pPr lvl="1"/>
            <a:r>
              <a:rPr lang="en-US" sz="2800" dirty="0"/>
              <a:t>Peta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b="1" dirty="0" err="1"/>
              <a:t>gambaran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representasi</a:t>
            </a:r>
            <a:r>
              <a:rPr lang="en-US" sz="2800" dirty="0"/>
              <a:t> </a:t>
            </a:r>
            <a:r>
              <a:rPr lang="en-US" sz="2800" dirty="0" err="1"/>
              <a:t>unsur-unsur</a:t>
            </a:r>
            <a:r>
              <a:rPr lang="en-US" sz="2800" dirty="0"/>
              <a:t> </a:t>
            </a:r>
            <a:r>
              <a:rPr lang="en-US" sz="2800" dirty="0" err="1"/>
              <a:t>ketampakan</a:t>
            </a:r>
            <a:r>
              <a:rPr lang="en-US" sz="2800" dirty="0"/>
              <a:t> </a:t>
            </a:r>
            <a:r>
              <a:rPr lang="en-US" sz="2800" dirty="0" err="1"/>
              <a:t>abstrak</a:t>
            </a:r>
            <a:r>
              <a:rPr lang="en-US" sz="2800" dirty="0"/>
              <a:t> </a:t>
            </a:r>
            <a:r>
              <a:rPr lang="en-US" sz="2800" b="1" dirty="0"/>
              <a:t>yang </a:t>
            </a:r>
            <a:r>
              <a:rPr lang="en-US" sz="2800" b="1" dirty="0" err="1"/>
              <a:t>dipilih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pemukaan</a:t>
            </a:r>
            <a:r>
              <a:rPr lang="en-US" sz="2800" dirty="0"/>
              <a:t> </a:t>
            </a:r>
            <a:r>
              <a:rPr lang="en-US" sz="2800" dirty="0" err="1"/>
              <a:t>bumi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kaitannya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permukaan</a:t>
            </a:r>
            <a:r>
              <a:rPr lang="en-US" sz="2800" dirty="0"/>
              <a:t> </a:t>
            </a:r>
            <a:r>
              <a:rPr lang="en-US" sz="2800" dirty="0" err="1"/>
              <a:t>bumi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benda-benda</a:t>
            </a:r>
            <a:r>
              <a:rPr lang="en-US" sz="2800" dirty="0"/>
              <a:t> </a:t>
            </a:r>
            <a:r>
              <a:rPr lang="en-US" sz="2800" dirty="0" err="1"/>
              <a:t>angkasa</a:t>
            </a:r>
            <a:r>
              <a:rPr lang="en-US" sz="2800" dirty="0"/>
              <a:t>, yang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umumnya</a:t>
            </a:r>
            <a:r>
              <a:rPr lang="en-US" sz="2800" dirty="0"/>
              <a:t> </a:t>
            </a:r>
            <a:r>
              <a:rPr lang="en-US" sz="2800" dirty="0" err="1"/>
              <a:t>digambarkan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b="1" dirty="0" err="1"/>
              <a:t>bidang</a:t>
            </a:r>
            <a:r>
              <a:rPr lang="en-US" sz="2800" b="1" dirty="0"/>
              <a:t> </a:t>
            </a:r>
            <a:r>
              <a:rPr lang="en-US" sz="2800" b="1" dirty="0" err="1"/>
              <a:t>datar</a:t>
            </a:r>
            <a:r>
              <a:rPr lang="en-US" sz="2800" b="1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b="1" dirty="0" err="1"/>
              <a:t>diperkecil</a:t>
            </a:r>
            <a:r>
              <a:rPr lang="en-US" sz="2800" b="1" dirty="0"/>
              <a:t>/</a:t>
            </a:r>
            <a:r>
              <a:rPr lang="en-US" sz="2800" b="1" dirty="0" err="1"/>
              <a:t>diskalakan</a:t>
            </a:r>
            <a:r>
              <a:rPr lang="en-US" sz="2800" dirty="0"/>
              <a:t>.</a:t>
            </a:r>
            <a:r>
              <a:rPr lang="id-ID" sz="2800" dirty="0"/>
              <a:t> (ICA, 1973</a:t>
            </a:r>
            <a:r>
              <a:rPr lang="id-ID" sz="2800" dirty="0" smtClean="0"/>
              <a:t>)</a:t>
            </a:r>
          </a:p>
          <a:p>
            <a:pPr lvl="1"/>
            <a:endParaRPr lang="id-ID" sz="2800" dirty="0"/>
          </a:p>
          <a:p>
            <a:pPr lvl="1"/>
            <a:r>
              <a:rPr lang="id-ID" sz="2800" dirty="0"/>
              <a:t>Peta adalah </a:t>
            </a:r>
            <a:r>
              <a:rPr lang="en-US" sz="2800" dirty="0" err="1"/>
              <a:t>wahana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penyimpanan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penyajian</a:t>
            </a:r>
            <a:r>
              <a:rPr lang="en-US" sz="2800" dirty="0"/>
              <a:t> data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,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para </a:t>
            </a:r>
            <a:r>
              <a:rPr lang="en-US" sz="2800" dirty="0" err="1"/>
              <a:t>perencana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tahapan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tingkatan</a:t>
            </a:r>
            <a:r>
              <a:rPr lang="en-US" sz="2800" dirty="0"/>
              <a:t> </a:t>
            </a:r>
            <a:r>
              <a:rPr lang="en-US" sz="2800" dirty="0" err="1"/>
              <a:t>pembangunan</a:t>
            </a:r>
            <a:r>
              <a:rPr lang="en-US" sz="2800" dirty="0"/>
              <a:t>.</a:t>
            </a:r>
            <a:r>
              <a:rPr lang="id-ID" sz="2800" dirty="0"/>
              <a:t> (Bakosurtanak / BIG)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02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6" y="254436"/>
            <a:ext cx="10515600" cy="910222"/>
          </a:xfrm>
        </p:spPr>
        <p:txBody>
          <a:bodyPr/>
          <a:lstStyle/>
          <a:p>
            <a:r>
              <a:rPr lang="id-ID" dirty="0"/>
              <a:t>Sejarah Peta / Kartografi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518" y="1263922"/>
            <a:ext cx="8267156" cy="5228318"/>
          </a:xfrm>
        </p:spPr>
        <p:txBody>
          <a:bodyPr>
            <a:normAutofit/>
          </a:bodyPr>
          <a:lstStyle/>
          <a:p>
            <a:r>
              <a:rPr lang="en-US" dirty="0" err="1"/>
              <a:t>Kartografi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seni</a:t>
            </a:r>
            <a:r>
              <a:rPr lang="en-US" dirty="0"/>
              <a:t>, </a:t>
            </a:r>
            <a:r>
              <a:rPr lang="en-US" b="1" dirty="0" err="1"/>
              <a:t>ilmu</a:t>
            </a:r>
            <a:r>
              <a:rPr lang="en-US" dirty="0"/>
              <a:t> </a:t>
            </a:r>
            <a:r>
              <a:rPr lang="en-US" b="1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teknologi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,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studinya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(ICA, 1973</a:t>
            </a:r>
            <a:r>
              <a:rPr lang="en-US" dirty="0" smtClean="0"/>
              <a:t>)</a:t>
            </a:r>
            <a:endParaRPr lang="id-ID" dirty="0" smtClean="0"/>
          </a:p>
          <a:p>
            <a:endParaRPr lang="id-ID" dirty="0"/>
          </a:p>
          <a:p>
            <a:r>
              <a:rPr lang="en-US" b="1" i="1" dirty="0" err="1"/>
              <a:t>tujuan</a:t>
            </a:r>
            <a:r>
              <a:rPr lang="en-US" b="1" i="1" dirty="0"/>
              <a:t> </a:t>
            </a:r>
            <a:r>
              <a:rPr lang="en-US" b="1" dirty="0"/>
              <a:t>KARTOGRAFI</a:t>
            </a:r>
            <a:r>
              <a:rPr lang="en-US" dirty="0"/>
              <a:t> :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hasilukuran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/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</a:t>
            </a:r>
            <a:r>
              <a:rPr lang="en-US" dirty="0" err="1"/>
              <a:t>denganskala</a:t>
            </a:r>
            <a:r>
              <a:rPr lang="en-US" dirty="0"/>
              <a:t> yang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jelas,mudah</a:t>
            </a:r>
            <a:r>
              <a:rPr lang="en-US" dirty="0"/>
              <a:t> </a:t>
            </a:r>
            <a:r>
              <a:rPr lang="en-US" dirty="0" err="1"/>
              <a:t>dimengerti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692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39" y="201497"/>
            <a:ext cx="10515600" cy="741780"/>
          </a:xfrm>
        </p:spPr>
        <p:txBody>
          <a:bodyPr/>
          <a:lstStyle/>
          <a:p>
            <a:r>
              <a:rPr lang="id-ID" dirty="0" smtClean="0"/>
              <a:t>Sejarah Peta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8" y="943277"/>
            <a:ext cx="6200806" cy="5766646"/>
          </a:xfrm>
        </p:spPr>
        <p:txBody>
          <a:bodyPr>
            <a:normAutofit/>
          </a:bodyPr>
          <a:lstStyle/>
          <a:p>
            <a:r>
              <a:rPr lang="id-ID" b="1" dirty="0" smtClean="0"/>
              <a:t>Periode Awal</a:t>
            </a:r>
          </a:p>
          <a:p>
            <a:pPr algn="just"/>
            <a:r>
              <a:rPr lang="en-US" dirty="0" err="1" smtClean="0"/>
              <a:t>Pertama</a:t>
            </a:r>
            <a:r>
              <a:rPr lang="en-US" dirty="0" smtClean="0"/>
              <a:t> kali,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Babilonia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lempengan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tablet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liat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2300 S.M.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Aristoteles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r>
              <a:rPr lang="en-US" dirty="0" smtClean="0"/>
              <a:t> bola </a:t>
            </a:r>
            <a:r>
              <a:rPr lang="en-US" dirty="0" err="1" smtClean="0"/>
              <a:t>bundar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para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(</a:t>
            </a:r>
            <a:r>
              <a:rPr lang="en-US" dirty="0" err="1" smtClean="0"/>
              <a:t>sekitar</a:t>
            </a:r>
            <a:r>
              <a:rPr lang="en-US" dirty="0" smtClean="0"/>
              <a:t> 350 S.M.) </a:t>
            </a:r>
            <a:endParaRPr lang="id-ID" dirty="0" smtClean="0"/>
          </a:p>
          <a:p>
            <a:pPr algn="just"/>
            <a:r>
              <a:rPr lang="en-US" dirty="0" err="1" smtClean="0"/>
              <a:t>Pemetaan</a:t>
            </a:r>
            <a:r>
              <a:rPr lang="en-US" dirty="0" smtClean="0"/>
              <a:t> </a:t>
            </a:r>
            <a:r>
              <a:rPr lang="en-US" dirty="0"/>
              <a:t>di  </a:t>
            </a:r>
            <a:r>
              <a:rPr lang="en-US" dirty="0" err="1"/>
              <a:t>Yunani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Roma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kejayaannya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Ptolemaeus</a:t>
            </a:r>
            <a:r>
              <a:rPr lang="en-US" dirty="0"/>
              <a:t> (Ptolemy, </a:t>
            </a:r>
            <a:r>
              <a:rPr lang="en-US" dirty="0" err="1"/>
              <a:t>sekitar</a:t>
            </a:r>
            <a:r>
              <a:rPr lang="en-US" dirty="0"/>
              <a:t> 85 – 165 M). Peta </a:t>
            </a:r>
            <a:r>
              <a:rPr lang="en-US" dirty="0" err="1"/>
              <a:t>dunia</a:t>
            </a:r>
            <a:r>
              <a:rPr lang="en-US" dirty="0"/>
              <a:t> yang </a:t>
            </a:r>
            <a:r>
              <a:rPr lang="en-US" dirty="0" err="1"/>
              <a:t>dihasilkannya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lama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Lintang</a:t>
            </a:r>
            <a:r>
              <a:rPr lang="en-US" dirty="0"/>
              <a:t> (Latitude) </a:t>
            </a:r>
            <a:r>
              <a:rPr lang="en-US" dirty="0" err="1"/>
              <a:t>sekitar</a:t>
            </a:r>
            <a:r>
              <a:rPr lang="en-US" dirty="0"/>
              <a:t> 60° </a:t>
            </a:r>
            <a:r>
              <a:rPr lang="en-US" dirty="0" err="1"/>
              <a:t>Lintang</a:t>
            </a:r>
            <a:r>
              <a:rPr lang="en-US" dirty="0"/>
              <a:t> Utara (N)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30° </a:t>
            </a:r>
            <a:r>
              <a:rPr lang="en-US" dirty="0" err="1"/>
              <a:t>Lintang</a:t>
            </a:r>
            <a:r>
              <a:rPr lang="en-US" dirty="0"/>
              <a:t> Selatan (S). </a:t>
            </a:r>
            <a:endParaRPr lang="id-ID" dirty="0" smtClean="0"/>
          </a:p>
          <a:p>
            <a:endParaRPr lang="en-US" dirty="0"/>
          </a:p>
        </p:txBody>
      </p:sp>
      <p:pic>
        <p:nvPicPr>
          <p:cNvPr id="2050" name="Picture 2" descr="Image result for perkembangan p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390" y="4691104"/>
            <a:ext cx="2383844" cy="201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8298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1481</TotalTime>
  <Words>703</Words>
  <Application>Microsoft Office PowerPoint</Application>
  <PresentationFormat>On-screen Show (4:3)</PresentationFormat>
  <Paragraphs>130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Berlin Sans FB</vt:lpstr>
      <vt:lpstr>Calibri</vt:lpstr>
      <vt:lpstr>Tahoma</vt:lpstr>
      <vt:lpstr>Trebuchet MS</vt:lpstr>
      <vt:lpstr>Wingdings</vt:lpstr>
      <vt:lpstr>Wingdings 3</vt:lpstr>
      <vt:lpstr>Facet</vt:lpstr>
      <vt:lpstr>Pemetaan / Kartografi</vt:lpstr>
      <vt:lpstr>PowerPoint Presentation</vt:lpstr>
      <vt:lpstr>SILABUS KULIAH</vt:lpstr>
      <vt:lpstr>KONTRAK KULIAH</vt:lpstr>
      <vt:lpstr>Daftar Pustaka</vt:lpstr>
      <vt:lpstr>APA ITU PETA ??</vt:lpstr>
      <vt:lpstr>Sejarah Peta / Kartografi</vt:lpstr>
      <vt:lpstr>Sejarah Peta / Kartografi</vt:lpstr>
      <vt:lpstr>Sejarah Peta</vt:lpstr>
      <vt:lpstr>Sejarah Peta</vt:lpstr>
      <vt:lpstr>Sejarah Peta</vt:lpstr>
      <vt:lpstr>Posisi Kartografi Dasar dalam Perkuliahan</vt:lpstr>
      <vt:lpstr>PowerPoint Presentation</vt:lpstr>
      <vt:lpstr>Fungsi Peta</vt:lpstr>
      <vt:lpstr>Tujuan Peta adalah :</vt:lpstr>
      <vt:lpstr>Sifat dasar suatu peta : </vt:lpstr>
      <vt:lpstr>Syarat Peta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Pemetaan / Kartografi</dc:title>
  <dc:creator>Windows User</dc:creator>
  <cp:lastModifiedBy>Windows User</cp:lastModifiedBy>
  <cp:revision>33</cp:revision>
  <dcterms:created xsi:type="dcterms:W3CDTF">2018-08-28T04:25:32Z</dcterms:created>
  <dcterms:modified xsi:type="dcterms:W3CDTF">2018-09-03T09:20:15Z</dcterms:modified>
</cp:coreProperties>
</file>