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  <p:sldMasterId id="2147483808" r:id="rId2"/>
  </p:sldMasterIdLst>
  <p:notesMasterIdLst>
    <p:notesMasterId r:id="rId24"/>
  </p:notesMasterIdLst>
  <p:sldIdLst>
    <p:sldId id="272" r:id="rId3"/>
    <p:sldId id="264" r:id="rId4"/>
    <p:sldId id="265" r:id="rId5"/>
    <p:sldId id="273" r:id="rId6"/>
    <p:sldId id="275" r:id="rId7"/>
    <p:sldId id="274" r:id="rId8"/>
    <p:sldId id="277" r:id="rId9"/>
    <p:sldId id="278" r:id="rId10"/>
    <p:sldId id="279" r:id="rId11"/>
    <p:sldId id="280" r:id="rId12"/>
    <p:sldId id="266" r:id="rId13"/>
    <p:sldId id="267" r:id="rId14"/>
    <p:sldId id="268" r:id="rId15"/>
    <p:sldId id="276" r:id="rId16"/>
    <p:sldId id="281" r:id="rId17"/>
    <p:sldId id="282" r:id="rId18"/>
    <p:sldId id="269" r:id="rId19"/>
    <p:sldId id="270" r:id="rId20"/>
    <p:sldId id="283" r:id="rId21"/>
    <p:sldId id="284" r:id="rId22"/>
    <p:sldId id="27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3" autoAdjust="0"/>
    <p:restoredTop sz="94660"/>
  </p:normalViewPr>
  <p:slideViewPr>
    <p:cSldViewPr snapToGrid="0">
      <p:cViewPr>
        <p:scale>
          <a:sx n="75" d="100"/>
          <a:sy n="75" d="100"/>
        </p:scale>
        <p:origin x="1014" y="-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8678AE-7493-43AC-8F5D-A64B3D98AF02}" type="doc">
      <dgm:prSet loTypeId="urn:microsoft.com/office/officeart/2005/8/layout/process3" loCatId="process" qsTypeId="urn:microsoft.com/office/officeart/2005/8/quickstyle/simple1" qsCatId="simple" csTypeId="urn:microsoft.com/office/officeart/2005/8/colors/colorful3" csCatId="colorful" phldr="1"/>
      <dgm:spPr/>
    </dgm:pt>
    <dgm:pt modelId="{C05D7B3C-916B-4B9A-9E6C-9C84394F47C8}">
      <dgm:prSet phldrT="[Text]"/>
      <dgm:spPr/>
      <dgm:t>
        <a:bodyPr/>
        <a:lstStyle/>
        <a:p>
          <a:r>
            <a:rPr lang="en-US" b="1" dirty="0" err="1" smtClean="0">
              <a:solidFill>
                <a:schemeClr val="tx1"/>
              </a:solidFill>
            </a:rPr>
            <a:t>Pengumpulan</a:t>
          </a:r>
          <a:r>
            <a:rPr lang="en-US" b="1" dirty="0" smtClean="0">
              <a:solidFill>
                <a:schemeClr val="tx1"/>
              </a:solidFill>
            </a:rPr>
            <a:t> Data</a:t>
          </a:r>
          <a:endParaRPr lang="en-US" b="1" dirty="0">
            <a:solidFill>
              <a:schemeClr val="tx1"/>
            </a:solidFill>
          </a:endParaRPr>
        </a:p>
      </dgm:t>
    </dgm:pt>
    <dgm:pt modelId="{D07049DD-1297-4E20-BE60-7DAEE2BAD141}" type="parTrans" cxnId="{0F2CA853-CD76-4225-8C7C-F70EA6D519A0}">
      <dgm:prSet/>
      <dgm:spPr/>
      <dgm:t>
        <a:bodyPr/>
        <a:lstStyle/>
        <a:p>
          <a:endParaRPr lang="en-US" b="1"/>
        </a:p>
      </dgm:t>
    </dgm:pt>
    <dgm:pt modelId="{74DA7E20-723F-4770-979E-22391118D73B}" type="sibTrans" cxnId="{0F2CA853-CD76-4225-8C7C-F70EA6D519A0}">
      <dgm:prSet/>
      <dgm:spPr/>
      <dgm:t>
        <a:bodyPr/>
        <a:lstStyle/>
        <a:p>
          <a:endParaRPr lang="en-US" b="1"/>
        </a:p>
      </dgm:t>
    </dgm:pt>
    <dgm:pt modelId="{391F1670-D9D4-4968-801E-E993E13E96B4}">
      <dgm:prSet phldrT="[Text]"/>
      <dgm:spPr/>
      <dgm:t>
        <a:bodyPr/>
        <a:lstStyle/>
        <a:p>
          <a:r>
            <a:rPr lang="en-US" b="1" dirty="0" err="1" smtClean="0">
              <a:solidFill>
                <a:schemeClr val="tx1"/>
              </a:solidFill>
            </a:rPr>
            <a:t>Pemrosesan</a:t>
          </a:r>
          <a:endParaRPr lang="en-US" b="1" dirty="0">
            <a:solidFill>
              <a:schemeClr val="tx1"/>
            </a:solidFill>
          </a:endParaRPr>
        </a:p>
      </dgm:t>
    </dgm:pt>
    <dgm:pt modelId="{A2848F34-C51B-47CE-BAF3-2D081364C2A8}" type="parTrans" cxnId="{532C04F8-5A81-43A0-8B06-8E38A9CCFAE5}">
      <dgm:prSet/>
      <dgm:spPr/>
      <dgm:t>
        <a:bodyPr/>
        <a:lstStyle/>
        <a:p>
          <a:endParaRPr lang="en-US" b="1"/>
        </a:p>
      </dgm:t>
    </dgm:pt>
    <dgm:pt modelId="{6A9FCC21-A447-42AF-A678-101B9612F0EA}" type="sibTrans" cxnId="{532C04F8-5A81-43A0-8B06-8E38A9CCFAE5}">
      <dgm:prSet/>
      <dgm:spPr/>
      <dgm:t>
        <a:bodyPr/>
        <a:lstStyle/>
        <a:p>
          <a:endParaRPr lang="en-US" b="1"/>
        </a:p>
      </dgm:t>
    </dgm:pt>
    <dgm:pt modelId="{F578361A-8483-4974-BBB1-90B59AB1FDF5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PETA</a:t>
          </a:r>
          <a:endParaRPr lang="en-US" b="1" dirty="0">
            <a:solidFill>
              <a:schemeClr val="tx1"/>
            </a:solidFill>
          </a:endParaRPr>
        </a:p>
      </dgm:t>
    </dgm:pt>
    <dgm:pt modelId="{B484F378-727D-4341-9A06-C46B412E72C1}" type="parTrans" cxnId="{37A29BB3-647A-41DB-A717-7CFFD33EC1F3}">
      <dgm:prSet/>
      <dgm:spPr/>
      <dgm:t>
        <a:bodyPr/>
        <a:lstStyle/>
        <a:p>
          <a:endParaRPr lang="en-US" b="1"/>
        </a:p>
      </dgm:t>
    </dgm:pt>
    <dgm:pt modelId="{2085AFDA-9B88-4A5E-9332-3A019FC99358}" type="sibTrans" cxnId="{37A29BB3-647A-41DB-A717-7CFFD33EC1F3}">
      <dgm:prSet/>
      <dgm:spPr/>
      <dgm:t>
        <a:bodyPr/>
        <a:lstStyle/>
        <a:p>
          <a:endParaRPr lang="en-US" b="1"/>
        </a:p>
      </dgm:t>
    </dgm:pt>
    <dgm:pt modelId="{5E908920-F6C2-4E18-9D2C-132EB21C791C}">
      <dgm:prSet/>
      <dgm:spPr/>
      <dgm:t>
        <a:bodyPr/>
        <a:lstStyle/>
        <a:p>
          <a:r>
            <a:rPr lang="en-US" dirty="0" err="1" smtClean="0"/>
            <a:t>Pengukuran</a:t>
          </a:r>
          <a:endParaRPr lang="en-US" dirty="0"/>
        </a:p>
      </dgm:t>
    </dgm:pt>
    <dgm:pt modelId="{BC372353-9ECA-4CCD-B391-DAF67C1CC95D}" type="parTrans" cxnId="{81B07A0C-0A0D-4B48-A61F-EF03377F7386}">
      <dgm:prSet/>
      <dgm:spPr/>
      <dgm:t>
        <a:bodyPr/>
        <a:lstStyle/>
        <a:p>
          <a:endParaRPr lang="en-US"/>
        </a:p>
      </dgm:t>
    </dgm:pt>
    <dgm:pt modelId="{6083999E-8D76-4713-A0A2-71C359A6237D}" type="sibTrans" cxnId="{81B07A0C-0A0D-4B48-A61F-EF03377F7386}">
      <dgm:prSet/>
      <dgm:spPr/>
      <dgm:t>
        <a:bodyPr/>
        <a:lstStyle/>
        <a:p>
          <a:endParaRPr lang="en-US"/>
        </a:p>
      </dgm:t>
    </dgm:pt>
    <dgm:pt modelId="{57566DB6-C1FA-49AE-932E-041A93D1C697}">
      <dgm:prSet/>
      <dgm:spPr/>
      <dgm:t>
        <a:bodyPr/>
        <a:lstStyle/>
        <a:p>
          <a:r>
            <a:rPr lang="en-US" dirty="0" smtClean="0"/>
            <a:t>Data </a:t>
          </a:r>
          <a:r>
            <a:rPr lang="en-US" dirty="0" err="1" smtClean="0"/>
            <a:t>sekunder</a:t>
          </a:r>
          <a:endParaRPr lang="en-US" dirty="0"/>
        </a:p>
      </dgm:t>
    </dgm:pt>
    <dgm:pt modelId="{E3B9A107-45F0-412D-B3EC-6DA41DBD2ED1}" type="parTrans" cxnId="{DED27D2B-3F5C-45B3-AC66-57FC010E828E}">
      <dgm:prSet/>
      <dgm:spPr/>
      <dgm:t>
        <a:bodyPr/>
        <a:lstStyle/>
        <a:p>
          <a:endParaRPr lang="en-US"/>
        </a:p>
      </dgm:t>
    </dgm:pt>
    <dgm:pt modelId="{B26016BB-DB36-49FF-81A3-10A83B5850D1}" type="sibTrans" cxnId="{DED27D2B-3F5C-45B3-AC66-57FC010E828E}">
      <dgm:prSet/>
      <dgm:spPr/>
      <dgm:t>
        <a:bodyPr/>
        <a:lstStyle/>
        <a:p>
          <a:endParaRPr lang="en-US"/>
        </a:p>
      </dgm:t>
    </dgm:pt>
    <dgm:pt modelId="{D53B696C-F669-4D88-A9E3-3B0254BE1F19}">
      <dgm:prSet/>
      <dgm:spPr/>
      <dgm:t>
        <a:bodyPr/>
        <a:lstStyle/>
        <a:p>
          <a:r>
            <a:rPr lang="en-US" dirty="0" err="1" smtClean="0"/>
            <a:t>Foto</a:t>
          </a:r>
          <a:r>
            <a:rPr lang="en-US" dirty="0" smtClean="0"/>
            <a:t> </a:t>
          </a:r>
          <a:r>
            <a:rPr lang="en-US" dirty="0" err="1" smtClean="0"/>
            <a:t>Udara</a:t>
          </a:r>
          <a:endParaRPr lang="en-US" dirty="0"/>
        </a:p>
      </dgm:t>
    </dgm:pt>
    <dgm:pt modelId="{5E973D64-B795-4D3D-AD47-EB673E1A259B}" type="parTrans" cxnId="{A6296BAC-FB4E-4FAF-967A-E1ABC7D625DA}">
      <dgm:prSet/>
      <dgm:spPr/>
      <dgm:t>
        <a:bodyPr/>
        <a:lstStyle/>
        <a:p>
          <a:endParaRPr lang="en-US"/>
        </a:p>
      </dgm:t>
    </dgm:pt>
    <dgm:pt modelId="{7CF42237-F1A7-4EC8-8614-197982ABB37C}" type="sibTrans" cxnId="{A6296BAC-FB4E-4FAF-967A-E1ABC7D625DA}">
      <dgm:prSet/>
      <dgm:spPr/>
      <dgm:t>
        <a:bodyPr/>
        <a:lstStyle/>
        <a:p>
          <a:endParaRPr lang="en-US"/>
        </a:p>
      </dgm:t>
    </dgm:pt>
    <dgm:pt modelId="{33F3B4A5-DB38-46BD-8508-500540352BA2}">
      <dgm:prSet/>
      <dgm:spPr/>
      <dgm:t>
        <a:bodyPr/>
        <a:lstStyle/>
        <a:p>
          <a:r>
            <a:rPr lang="en-US" dirty="0" err="1" smtClean="0"/>
            <a:t>Klasifikasi</a:t>
          </a:r>
          <a:endParaRPr lang="en-US" dirty="0"/>
        </a:p>
      </dgm:t>
    </dgm:pt>
    <dgm:pt modelId="{B86465A7-3366-4E6D-A59D-28D212949B65}" type="parTrans" cxnId="{2525A6F2-BF10-4955-97FE-8D7F44F634E1}">
      <dgm:prSet/>
      <dgm:spPr/>
      <dgm:t>
        <a:bodyPr/>
        <a:lstStyle/>
        <a:p>
          <a:endParaRPr lang="en-US"/>
        </a:p>
      </dgm:t>
    </dgm:pt>
    <dgm:pt modelId="{6366FCDA-64BF-46FE-A1D2-EC47F30D4197}" type="sibTrans" cxnId="{2525A6F2-BF10-4955-97FE-8D7F44F634E1}">
      <dgm:prSet/>
      <dgm:spPr/>
      <dgm:t>
        <a:bodyPr/>
        <a:lstStyle/>
        <a:p>
          <a:endParaRPr lang="en-US"/>
        </a:p>
      </dgm:t>
    </dgm:pt>
    <dgm:pt modelId="{805770C2-B60A-44DC-9201-D0CB52768302}">
      <dgm:prSet/>
      <dgm:spPr/>
      <dgm:t>
        <a:bodyPr/>
        <a:lstStyle/>
        <a:p>
          <a:r>
            <a:rPr lang="en-US" dirty="0" err="1" smtClean="0"/>
            <a:t>Simbolisasi</a:t>
          </a:r>
          <a:endParaRPr lang="en-US" dirty="0"/>
        </a:p>
      </dgm:t>
    </dgm:pt>
    <dgm:pt modelId="{42BD1CBC-39D8-44D5-96BC-94C51833EE0E}" type="parTrans" cxnId="{52F7CA0F-6E2E-45C6-8E2B-41021053BECE}">
      <dgm:prSet/>
      <dgm:spPr/>
      <dgm:t>
        <a:bodyPr/>
        <a:lstStyle/>
        <a:p>
          <a:endParaRPr lang="en-US"/>
        </a:p>
      </dgm:t>
    </dgm:pt>
    <dgm:pt modelId="{3475B11F-8A63-45C7-B165-ADA9F6950683}" type="sibTrans" cxnId="{52F7CA0F-6E2E-45C6-8E2B-41021053BECE}">
      <dgm:prSet/>
      <dgm:spPr/>
      <dgm:t>
        <a:bodyPr/>
        <a:lstStyle/>
        <a:p>
          <a:endParaRPr lang="en-US"/>
        </a:p>
      </dgm:t>
    </dgm:pt>
    <dgm:pt modelId="{96BDA495-1669-4019-BEB8-96D69B599E96}">
      <dgm:prSet/>
      <dgm:spPr/>
      <dgm:t>
        <a:bodyPr/>
        <a:lstStyle/>
        <a:p>
          <a:r>
            <a:rPr lang="en-US" dirty="0" err="1" smtClean="0"/>
            <a:t>Desain</a:t>
          </a:r>
          <a:r>
            <a:rPr lang="en-US" dirty="0" smtClean="0"/>
            <a:t> </a:t>
          </a:r>
          <a:r>
            <a:rPr lang="en-US" dirty="0" err="1" smtClean="0"/>
            <a:t>Peta</a:t>
          </a:r>
          <a:endParaRPr lang="en-US" dirty="0"/>
        </a:p>
      </dgm:t>
    </dgm:pt>
    <dgm:pt modelId="{91286499-7434-4266-9DCA-97043AF27D1B}" type="parTrans" cxnId="{F6376B36-6097-46A9-BB85-9E636F71E852}">
      <dgm:prSet/>
      <dgm:spPr/>
      <dgm:t>
        <a:bodyPr/>
        <a:lstStyle/>
        <a:p>
          <a:endParaRPr lang="en-US"/>
        </a:p>
      </dgm:t>
    </dgm:pt>
    <dgm:pt modelId="{BF3D570E-DF7C-47EC-8E4F-1B07DE0FE786}" type="sibTrans" cxnId="{F6376B36-6097-46A9-BB85-9E636F71E852}">
      <dgm:prSet/>
      <dgm:spPr/>
      <dgm:t>
        <a:bodyPr/>
        <a:lstStyle/>
        <a:p>
          <a:endParaRPr lang="en-US"/>
        </a:p>
      </dgm:t>
    </dgm:pt>
    <dgm:pt modelId="{A115FBE2-6A4F-4D09-8D5F-565C137E2A95}">
      <dgm:prSet/>
      <dgm:spPr/>
      <dgm:t>
        <a:bodyPr/>
        <a:lstStyle/>
        <a:p>
          <a:r>
            <a:rPr lang="en-US" dirty="0" err="1" smtClean="0"/>
            <a:t>Pengguna</a:t>
          </a:r>
          <a:r>
            <a:rPr lang="id-ID" dirty="0" smtClean="0"/>
            <a:t>an</a:t>
          </a:r>
          <a:r>
            <a:rPr lang="en-US" dirty="0" smtClean="0"/>
            <a:t> PETA</a:t>
          </a:r>
          <a:endParaRPr lang="en-US" dirty="0"/>
        </a:p>
      </dgm:t>
    </dgm:pt>
    <dgm:pt modelId="{18DA5ECB-BEF4-4B78-8BA8-9205491EF4B0}" type="parTrans" cxnId="{AFEA1182-B9B7-4A72-83E7-1CD50CF89D5C}">
      <dgm:prSet/>
      <dgm:spPr/>
      <dgm:t>
        <a:bodyPr/>
        <a:lstStyle/>
        <a:p>
          <a:endParaRPr lang="en-US"/>
        </a:p>
      </dgm:t>
    </dgm:pt>
    <dgm:pt modelId="{90A22B0C-0068-4361-BF5E-43B8CAFDE3D1}" type="sibTrans" cxnId="{AFEA1182-B9B7-4A72-83E7-1CD50CF89D5C}">
      <dgm:prSet/>
      <dgm:spPr/>
      <dgm:t>
        <a:bodyPr/>
        <a:lstStyle/>
        <a:p>
          <a:endParaRPr lang="en-US"/>
        </a:p>
      </dgm:t>
    </dgm:pt>
    <dgm:pt modelId="{71B569B1-6733-40F4-8E96-F856FCD4C7F6}" type="pres">
      <dgm:prSet presAssocID="{5A8678AE-7493-43AC-8F5D-A64B3D98AF02}" presName="linearFlow" presStyleCnt="0">
        <dgm:presLayoutVars>
          <dgm:dir/>
          <dgm:animLvl val="lvl"/>
          <dgm:resizeHandles val="exact"/>
        </dgm:presLayoutVars>
      </dgm:prSet>
      <dgm:spPr/>
    </dgm:pt>
    <dgm:pt modelId="{C9FB9117-8447-4818-8C5D-8BB8E63AD535}" type="pres">
      <dgm:prSet presAssocID="{C05D7B3C-916B-4B9A-9E6C-9C84394F47C8}" presName="composite" presStyleCnt="0"/>
      <dgm:spPr/>
    </dgm:pt>
    <dgm:pt modelId="{4A438D31-724D-49F9-9E44-551B2BF8B512}" type="pres">
      <dgm:prSet presAssocID="{C05D7B3C-916B-4B9A-9E6C-9C84394F47C8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D846F035-2D4F-42B3-953E-5C7965495843}" type="pres">
      <dgm:prSet presAssocID="{C05D7B3C-916B-4B9A-9E6C-9C84394F47C8}" presName="parSh" presStyleLbl="node1" presStyleIdx="0" presStyleCnt="3"/>
      <dgm:spPr/>
      <dgm:t>
        <a:bodyPr/>
        <a:lstStyle/>
        <a:p>
          <a:endParaRPr lang="id-ID"/>
        </a:p>
      </dgm:t>
    </dgm:pt>
    <dgm:pt modelId="{DC753887-D75F-4E30-A17E-9C3F975E59FF}" type="pres">
      <dgm:prSet presAssocID="{C05D7B3C-916B-4B9A-9E6C-9C84394F47C8}" presName="desTx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8B59C8-31E6-48B9-B5FB-6FA50C158E9B}" type="pres">
      <dgm:prSet presAssocID="{74DA7E20-723F-4770-979E-22391118D73B}" presName="sibTrans" presStyleLbl="sibTrans2D1" presStyleIdx="0" presStyleCnt="2"/>
      <dgm:spPr/>
      <dgm:t>
        <a:bodyPr/>
        <a:lstStyle/>
        <a:p>
          <a:endParaRPr lang="id-ID"/>
        </a:p>
      </dgm:t>
    </dgm:pt>
    <dgm:pt modelId="{6757630B-E180-4167-8164-E758DD6EAA37}" type="pres">
      <dgm:prSet presAssocID="{74DA7E20-723F-4770-979E-22391118D73B}" presName="connTx" presStyleLbl="sibTrans2D1" presStyleIdx="0" presStyleCnt="2"/>
      <dgm:spPr/>
      <dgm:t>
        <a:bodyPr/>
        <a:lstStyle/>
        <a:p>
          <a:endParaRPr lang="id-ID"/>
        </a:p>
      </dgm:t>
    </dgm:pt>
    <dgm:pt modelId="{56BEB4A8-F602-4B9B-B814-F351A0D76E32}" type="pres">
      <dgm:prSet presAssocID="{391F1670-D9D4-4968-801E-E993E13E96B4}" presName="composite" presStyleCnt="0"/>
      <dgm:spPr/>
    </dgm:pt>
    <dgm:pt modelId="{FFA00F1F-A68C-4029-90C0-75F27DD51AEB}" type="pres">
      <dgm:prSet presAssocID="{391F1670-D9D4-4968-801E-E993E13E96B4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1321D67D-2F67-445C-90BD-4E58BD080A74}" type="pres">
      <dgm:prSet presAssocID="{391F1670-D9D4-4968-801E-E993E13E96B4}" presName="parSh" presStyleLbl="node1" presStyleIdx="1" presStyleCnt="3"/>
      <dgm:spPr/>
      <dgm:t>
        <a:bodyPr/>
        <a:lstStyle/>
        <a:p>
          <a:endParaRPr lang="id-ID"/>
        </a:p>
      </dgm:t>
    </dgm:pt>
    <dgm:pt modelId="{BE720986-F737-46FA-B325-C307FD2E5718}" type="pres">
      <dgm:prSet presAssocID="{391F1670-D9D4-4968-801E-E993E13E96B4}" presName="desTx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FAAC0A-27E2-4915-B335-90B1AAF91C07}" type="pres">
      <dgm:prSet presAssocID="{6A9FCC21-A447-42AF-A678-101B9612F0EA}" presName="sibTrans" presStyleLbl="sibTrans2D1" presStyleIdx="1" presStyleCnt="2"/>
      <dgm:spPr/>
      <dgm:t>
        <a:bodyPr/>
        <a:lstStyle/>
        <a:p>
          <a:endParaRPr lang="id-ID"/>
        </a:p>
      </dgm:t>
    </dgm:pt>
    <dgm:pt modelId="{E3BEC403-7CC9-438B-B070-A1E867CC3450}" type="pres">
      <dgm:prSet presAssocID="{6A9FCC21-A447-42AF-A678-101B9612F0EA}" presName="connTx" presStyleLbl="sibTrans2D1" presStyleIdx="1" presStyleCnt="2"/>
      <dgm:spPr/>
      <dgm:t>
        <a:bodyPr/>
        <a:lstStyle/>
        <a:p>
          <a:endParaRPr lang="id-ID"/>
        </a:p>
      </dgm:t>
    </dgm:pt>
    <dgm:pt modelId="{2E9A8D4D-1BCB-40C1-9C74-DD5988A3294E}" type="pres">
      <dgm:prSet presAssocID="{F578361A-8483-4974-BBB1-90B59AB1FDF5}" presName="composite" presStyleCnt="0"/>
      <dgm:spPr/>
    </dgm:pt>
    <dgm:pt modelId="{4A813BFE-3275-413B-8AAE-09839C93A846}" type="pres">
      <dgm:prSet presAssocID="{F578361A-8483-4974-BBB1-90B59AB1FDF5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77AD7DDB-8953-44E2-AC2C-BDD5D47DC7A8}" type="pres">
      <dgm:prSet presAssocID="{F578361A-8483-4974-BBB1-90B59AB1FDF5}" presName="parSh" presStyleLbl="node1" presStyleIdx="2" presStyleCnt="3"/>
      <dgm:spPr/>
      <dgm:t>
        <a:bodyPr/>
        <a:lstStyle/>
        <a:p>
          <a:endParaRPr lang="id-ID"/>
        </a:p>
      </dgm:t>
    </dgm:pt>
    <dgm:pt modelId="{CA57112D-3A15-4037-AD80-18F5ADCA46F0}" type="pres">
      <dgm:prSet presAssocID="{F578361A-8483-4974-BBB1-90B59AB1FDF5}" presName="desTx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A254A554-ABE7-4125-B041-01E14A42F59D}" type="presOf" srcId="{74DA7E20-723F-4770-979E-22391118D73B}" destId="{6757630B-E180-4167-8164-E758DD6EAA37}" srcOrd="1" destOrd="0" presId="urn:microsoft.com/office/officeart/2005/8/layout/process3"/>
    <dgm:cxn modelId="{0F2CA853-CD76-4225-8C7C-F70EA6D519A0}" srcId="{5A8678AE-7493-43AC-8F5D-A64B3D98AF02}" destId="{C05D7B3C-916B-4B9A-9E6C-9C84394F47C8}" srcOrd="0" destOrd="0" parTransId="{D07049DD-1297-4E20-BE60-7DAEE2BAD141}" sibTransId="{74DA7E20-723F-4770-979E-22391118D73B}"/>
    <dgm:cxn modelId="{2AC7B301-4635-44E1-A2AC-E26AB939561A}" type="presOf" srcId="{A115FBE2-6A4F-4D09-8D5F-565C137E2A95}" destId="{CA57112D-3A15-4037-AD80-18F5ADCA46F0}" srcOrd="0" destOrd="0" presId="urn:microsoft.com/office/officeart/2005/8/layout/process3"/>
    <dgm:cxn modelId="{37A29BB3-647A-41DB-A717-7CFFD33EC1F3}" srcId="{5A8678AE-7493-43AC-8F5D-A64B3D98AF02}" destId="{F578361A-8483-4974-BBB1-90B59AB1FDF5}" srcOrd="2" destOrd="0" parTransId="{B484F378-727D-4341-9A06-C46B412E72C1}" sibTransId="{2085AFDA-9B88-4A5E-9332-3A019FC99358}"/>
    <dgm:cxn modelId="{E57EED5B-39B3-4451-A1ED-A83E4808235F}" type="presOf" srcId="{96BDA495-1669-4019-BEB8-96D69B599E96}" destId="{BE720986-F737-46FA-B325-C307FD2E5718}" srcOrd="0" destOrd="2" presId="urn:microsoft.com/office/officeart/2005/8/layout/process3"/>
    <dgm:cxn modelId="{DC17BB5D-1795-4059-829A-213D4EC85E29}" type="presOf" srcId="{6A9FCC21-A447-42AF-A678-101B9612F0EA}" destId="{E3BEC403-7CC9-438B-B070-A1E867CC3450}" srcOrd="1" destOrd="0" presId="urn:microsoft.com/office/officeart/2005/8/layout/process3"/>
    <dgm:cxn modelId="{A76C5851-5E11-4CD8-8950-399B7F6215E1}" type="presOf" srcId="{5A8678AE-7493-43AC-8F5D-A64B3D98AF02}" destId="{71B569B1-6733-40F4-8E96-F856FCD4C7F6}" srcOrd="0" destOrd="0" presId="urn:microsoft.com/office/officeart/2005/8/layout/process3"/>
    <dgm:cxn modelId="{A543E436-2CC1-4B0B-AA4C-F5992C2330C3}" type="presOf" srcId="{391F1670-D9D4-4968-801E-E993E13E96B4}" destId="{1321D67D-2F67-445C-90BD-4E58BD080A74}" srcOrd="1" destOrd="0" presId="urn:microsoft.com/office/officeart/2005/8/layout/process3"/>
    <dgm:cxn modelId="{2B856AB3-5C30-450A-939D-FB90CC1ED541}" type="presOf" srcId="{33F3B4A5-DB38-46BD-8508-500540352BA2}" destId="{BE720986-F737-46FA-B325-C307FD2E5718}" srcOrd="0" destOrd="0" presId="urn:microsoft.com/office/officeart/2005/8/layout/process3"/>
    <dgm:cxn modelId="{50E22EC0-671E-4242-A5F5-A5B9A108C222}" type="presOf" srcId="{74DA7E20-723F-4770-979E-22391118D73B}" destId="{318B59C8-31E6-48B9-B5FB-6FA50C158E9B}" srcOrd="0" destOrd="0" presId="urn:microsoft.com/office/officeart/2005/8/layout/process3"/>
    <dgm:cxn modelId="{DED27D2B-3F5C-45B3-AC66-57FC010E828E}" srcId="{C05D7B3C-916B-4B9A-9E6C-9C84394F47C8}" destId="{57566DB6-C1FA-49AE-932E-041A93D1C697}" srcOrd="1" destOrd="0" parTransId="{E3B9A107-45F0-412D-B3EC-6DA41DBD2ED1}" sibTransId="{B26016BB-DB36-49FF-81A3-10A83B5850D1}"/>
    <dgm:cxn modelId="{DF90E149-FC2A-426C-AE54-47F08B653BDE}" type="presOf" srcId="{C05D7B3C-916B-4B9A-9E6C-9C84394F47C8}" destId="{D846F035-2D4F-42B3-953E-5C7965495843}" srcOrd="1" destOrd="0" presId="urn:microsoft.com/office/officeart/2005/8/layout/process3"/>
    <dgm:cxn modelId="{A6296BAC-FB4E-4FAF-967A-E1ABC7D625DA}" srcId="{C05D7B3C-916B-4B9A-9E6C-9C84394F47C8}" destId="{D53B696C-F669-4D88-A9E3-3B0254BE1F19}" srcOrd="2" destOrd="0" parTransId="{5E973D64-B795-4D3D-AD47-EB673E1A259B}" sibTransId="{7CF42237-F1A7-4EC8-8614-197982ABB37C}"/>
    <dgm:cxn modelId="{532C04F8-5A81-43A0-8B06-8E38A9CCFAE5}" srcId="{5A8678AE-7493-43AC-8F5D-A64B3D98AF02}" destId="{391F1670-D9D4-4968-801E-E993E13E96B4}" srcOrd="1" destOrd="0" parTransId="{A2848F34-C51B-47CE-BAF3-2D081364C2A8}" sibTransId="{6A9FCC21-A447-42AF-A678-101B9612F0EA}"/>
    <dgm:cxn modelId="{13C9CC91-3488-466E-9AB7-B177387EA7D1}" type="presOf" srcId="{6A9FCC21-A447-42AF-A678-101B9612F0EA}" destId="{0EFAAC0A-27E2-4915-B335-90B1AAF91C07}" srcOrd="0" destOrd="0" presId="urn:microsoft.com/office/officeart/2005/8/layout/process3"/>
    <dgm:cxn modelId="{5B1D7E38-CE95-45D1-86CF-9531812F17F1}" type="presOf" srcId="{57566DB6-C1FA-49AE-932E-041A93D1C697}" destId="{DC753887-D75F-4E30-A17E-9C3F975E59FF}" srcOrd="0" destOrd="1" presId="urn:microsoft.com/office/officeart/2005/8/layout/process3"/>
    <dgm:cxn modelId="{5E43634F-1543-420D-85BE-D96D4278B4EC}" type="presOf" srcId="{D53B696C-F669-4D88-A9E3-3B0254BE1F19}" destId="{DC753887-D75F-4E30-A17E-9C3F975E59FF}" srcOrd="0" destOrd="2" presId="urn:microsoft.com/office/officeart/2005/8/layout/process3"/>
    <dgm:cxn modelId="{669675E3-8E9A-4C8E-9911-9241F93E171E}" type="presOf" srcId="{F578361A-8483-4974-BBB1-90B59AB1FDF5}" destId="{77AD7DDB-8953-44E2-AC2C-BDD5D47DC7A8}" srcOrd="1" destOrd="0" presId="urn:microsoft.com/office/officeart/2005/8/layout/process3"/>
    <dgm:cxn modelId="{2525A6F2-BF10-4955-97FE-8D7F44F634E1}" srcId="{391F1670-D9D4-4968-801E-E993E13E96B4}" destId="{33F3B4A5-DB38-46BD-8508-500540352BA2}" srcOrd="0" destOrd="0" parTransId="{B86465A7-3366-4E6D-A59D-28D212949B65}" sibTransId="{6366FCDA-64BF-46FE-A1D2-EC47F30D4197}"/>
    <dgm:cxn modelId="{4497EA51-265C-4209-A523-2D78B6EAE7ED}" type="presOf" srcId="{391F1670-D9D4-4968-801E-E993E13E96B4}" destId="{FFA00F1F-A68C-4029-90C0-75F27DD51AEB}" srcOrd="0" destOrd="0" presId="urn:microsoft.com/office/officeart/2005/8/layout/process3"/>
    <dgm:cxn modelId="{F11CB00A-2958-47DA-9C34-8EF1E702313A}" type="presOf" srcId="{805770C2-B60A-44DC-9201-D0CB52768302}" destId="{BE720986-F737-46FA-B325-C307FD2E5718}" srcOrd="0" destOrd="1" presId="urn:microsoft.com/office/officeart/2005/8/layout/process3"/>
    <dgm:cxn modelId="{F6376B36-6097-46A9-BB85-9E636F71E852}" srcId="{391F1670-D9D4-4968-801E-E993E13E96B4}" destId="{96BDA495-1669-4019-BEB8-96D69B599E96}" srcOrd="2" destOrd="0" parTransId="{91286499-7434-4266-9DCA-97043AF27D1B}" sibTransId="{BF3D570E-DF7C-47EC-8E4F-1B07DE0FE786}"/>
    <dgm:cxn modelId="{F97068C1-3B27-4A27-A7F0-8762C93D6C20}" type="presOf" srcId="{5E908920-F6C2-4E18-9D2C-132EB21C791C}" destId="{DC753887-D75F-4E30-A17E-9C3F975E59FF}" srcOrd="0" destOrd="0" presId="urn:microsoft.com/office/officeart/2005/8/layout/process3"/>
    <dgm:cxn modelId="{81B07A0C-0A0D-4B48-A61F-EF03377F7386}" srcId="{C05D7B3C-916B-4B9A-9E6C-9C84394F47C8}" destId="{5E908920-F6C2-4E18-9D2C-132EB21C791C}" srcOrd="0" destOrd="0" parTransId="{BC372353-9ECA-4CCD-B391-DAF67C1CC95D}" sibTransId="{6083999E-8D76-4713-A0A2-71C359A6237D}"/>
    <dgm:cxn modelId="{9F4A6FBF-EE14-4200-87D2-170C5651F059}" type="presOf" srcId="{F578361A-8483-4974-BBB1-90B59AB1FDF5}" destId="{4A813BFE-3275-413B-8AAE-09839C93A846}" srcOrd="0" destOrd="0" presId="urn:microsoft.com/office/officeart/2005/8/layout/process3"/>
    <dgm:cxn modelId="{52B0FA97-5578-4714-890A-099BE44E7207}" type="presOf" srcId="{C05D7B3C-916B-4B9A-9E6C-9C84394F47C8}" destId="{4A438D31-724D-49F9-9E44-551B2BF8B512}" srcOrd="0" destOrd="0" presId="urn:microsoft.com/office/officeart/2005/8/layout/process3"/>
    <dgm:cxn modelId="{AFEA1182-B9B7-4A72-83E7-1CD50CF89D5C}" srcId="{F578361A-8483-4974-BBB1-90B59AB1FDF5}" destId="{A115FBE2-6A4F-4D09-8D5F-565C137E2A95}" srcOrd="0" destOrd="0" parTransId="{18DA5ECB-BEF4-4B78-8BA8-9205491EF4B0}" sibTransId="{90A22B0C-0068-4361-BF5E-43B8CAFDE3D1}"/>
    <dgm:cxn modelId="{52F7CA0F-6E2E-45C6-8E2B-41021053BECE}" srcId="{391F1670-D9D4-4968-801E-E993E13E96B4}" destId="{805770C2-B60A-44DC-9201-D0CB52768302}" srcOrd="1" destOrd="0" parTransId="{42BD1CBC-39D8-44D5-96BC-94C51833EE0E}" sibTransId="{3475B11F-8A63-45C7-B165-ADA9F6950683}"/>
    <dgm:cxn modelId="{AA72E434-70C3-40A6-A252-AB251C342C7A}" type="presParOf" srcId="{71B569B1-6733-40F4-8E96-F856FCD4C7F6}" destId="{C9FB9117-8447-4818-8C5D-8BB8E63AD535}" srcOrd="0" destOrd="0" presId="urn:microsoft.com/office/officeart/2005/8/layout/process3"/>
    <dgm:cxn modelId="{1BBCFFE9-6F98-4ECF-98D4-0ABD43419B2F}" type="presParOf" srcId="{C9FB9117-8447-4818-8C5D-8BB8E63AD535}" destId="{4A438D31-724D-49F9-9E44-551B2BF8B512}" srcOrd="0" destOrd="0" presId="urn:microsoft.com/office/officeart/2005/8/layout/process3"/>
    <dgm:cxn modelId="{4EA29F12-7219-4F6F-A71A-9CE2F1390FE8}" type="presParOf" srcId="{C9FB9117-8447-4818-8C5D-8BB8E63AD535}" destId="{D846F035-2D4F-42B3-953E-5C7965495843}" srcOrd="1" destOrd="0" presId="urn:microsoft.com/office/officeart/2005/8/layout/process3"/>
    <dgm:cxn modelId="{2C4C5D5A-9B42-4522-A8F6-09333E6FCA78}" type="presParOf" srcId="{C9FB9117-8447-4818-8C5D-8BB8E63AD535}" destId="{DC753887-D75F-4E30-A17E-9C3F975E59FF}" srcOrd="2" destOrd="0" presId="urn:microsoft.com/office/officeart/2005/8/layout/process3"/>
    <dgm:cxn modelId="{2DB24CD7-9621-47A9-9B79-752ABD8E429B}" type="presParOf" srcId="{71B569B1-6733-40F4-8E96-F856FCD4C7F6}" destId="{318B59C8-31E6-48B9-B5FB-6FA50C158E9B}" srcOrd="1" destOrd="0" presId="urn:microsoft.com/office/officeart/2005/8/layout/process3"/>
    <dgm:cxn modelId="{8DEE62B3-4501-42AB-8ABE-EF23B7871D71}" type="presParOf" srcId="{318B59C8-31E6-48B9-B5FB-6FA50C158E9B}" destId="{6757630B-E180-4167-8164-E758DD6EAA37}" srcOrd="0" destOrd="0" presId="urn:microsoft.com/office/officeart/2005/8/layout/process3"/>
    <dgm:cxn modelId="{907A3F45-1C96-4D86-B748-FC0445D2C95C}" type="presParOf" srcId="{71B569B1-6733-40F4-8E96-F856FCD4C7F6}" destId="{56BEB4A8-F602-4B9B-B814-F351A0D76E32}" srcOrd="2" destOrd="0" presId="urn:microsoft.com/office/officeart/2005/8/layout/process3"/>
    <dgm:cxn modelId="{684B1B11-AC53-4762-AC22-729A3EBEF540}" type="presParOf" srcId="{56BEB4A8-F602-4B9B-B814-F351A0D76E32}" destId="{FFA00F1F-A68C-4029-90C0-75F27DD51AEB}" srcOrd="0" destOrd="0" presId="urn:microsoft.com/office/officeart/2005/8/layout/process3"/>
    <dgm:cxn modelId="{64CA929D-5210-450B-B4E6-F68B16BB61A7}" type="presParOf" srcId="{56BEB4A8-F602-4B9B-B814-F351A0D76E32}" destId="{1321D67D-2F67-445C-90BD-4E58BD080A74}" srcOrd="1" destOrd="0" presId="urn:microsoft.com/office/officeart/2005/8/layout/process3"/>
    <dgm:cxn modelId="{1DE22D36-790F-4D83-90A8-D478C47C52F5}" type="presParOf" srcId="{56BEB4A8-F602-4B9B-B814-F351A0D76E32}" destId="{BE720986-F737-46FA-B325-C307FD2E5718}" srcOrd="2" destOrd="0" presId="urn:microsoft.com/office/officeart/2005/8/layout/process3"/>
    <dgm:cxn modelId="{96BCAEA0-98B3-4545-BF08-AAE2BACF5151}" type="presParOf" srcId="{71B569B1-6733-40F4-8E96-F856FCD4C7F6}" destId="{0EFAAC0A-27E2-4915-B335-90B1AAF91C07}" srcOrd="3" destOrd="0" presId="urn:microsoft.com/office/officeart/2005/8/layout/process3"/>
    <dgm:cxn modelId="{2F5E6BB0-E672-4902-9CA6-8DCFAF12CAE5}" type="presParOf" srcId="{0EFAAC0A-27E2-4915-B335-90B1AAF91C07}" destId="{E3BEC403-7CC9-438B-B070-A1E867CC3450}" srcOrd="0" destOrd="0" presId="urn:microsoft.com/office/officeart/2005/8/layout/process3"/>
    <dgm:cxn modelId="{20B063C9-6F59-4719-9E83-A49B3799E3CE}" type="presParOf" srcId="{71B569B1-6733-40F4-8E96-F856FCD4C7F6}" destId="{2E9A8D4D-1BCB-40C1-9C74-DD5988A3294E}" srcOrd="4" destOrd="0" presId="urn:microsoft.com/office/officeart/2005/8/layout/process3"/>
    <dgm:cxn modelId="{207F63D4-8CD9-4B05-B1A9-8873178979FB}" type="presParOf" srcId="{2E9A8D4D-1BCB-40C1-9C74-DD5988A3294E}" destId="{4A813BFE-3275-413B-8AAE-09839C93A846}" srcOrd="0" destOrd="0" presId="urn:microsoft.com/office/officeart/2005/8/layout/process3"/>
    <dgm:cxn modelId="{48A7F2B5-AC9E-4896-A18D-CB88861488F1}" type="presParOf" srcId="{2E9A8D4D-1BCB-40C1-9C74-DD5988A3294E}" destId="{77AD7DDB-8953-44E2-AC2C-BDD5D47DC7A8}" srcOrd="1" destOrd="0" presId="urn:microsoft.com/office/officeart/2005/8/layout/process3"/>
    <dgm:cxn modelId="{5D4D6CAB-F2E6-4EFE-AF67-1747F33FC68E}" type="presParOf" srcId="{2E9A8D4D-1BCB-40C1-9C74-DD5988A3294E}" destId="{CA57112D-3A15-4037-AD80-18F5ADCA46F0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46F035-2D4F-42B3-953E-5C7965495843}">
      <dsp:nvSpPr>
        <dsp:cNvPr id="0" name=""/>
        <dsp:cNvSpPr/>
      </dsp:nvSpPr>
      <dsp:spPr>
        <a:xfrm>
          <a:off x="4228" y="1089174"/>
          <a:ext cx="1922458" cy="9963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err="1" smtClean="0">
              <a:solidFill>
                <a:schemeClr val="tx1"/>
              </a:solidFill>
            </a:rPr>
            <a:t>Pengumpulan</a:t>
          </a:r>
          <a:r>
            <a:rPr lang="en-US" sz="1700" b="1" kern="1200" dirty="0" smtClean="0">
              <a:solidFill>
                <a:schemeClr val="tx1"/>
              </a:solidFill>
            </a:rPr>
            <a:t> Data</a:t>
          </a:r>
          <a:endParaRPr lang="en-US" sz="1700" b="1" kern="1200" dirty="0">
            <a:solidFill>
              <a:schemeClr val="tx1"/>
            </a:solidFill>
          </a:endParaRPr>
        </a:p>
      </dsp:txBody>
      <dsp:txXfrm>
        <a:off x="4228" y="1089174"/>
        <a:ext cx="1922458" cy="664214"/>
      </dsp:txXfrm>
    </dsp:sp>
    <dsp:sp modelId="{DC753887-D75F-4E30-A17E-9C3F975E59FF}">
      <dsp:nvSpPr>
        <dsp:cNvPr id="0" name=""/>
        <dsp:cNvSpPr/>
      </dsp:nvSpPr>
      <dsp:spPr>
        <a:xfrm>
          <a:off x="397984" y="1753389"/>
          <a:ext cx="1922458" cy="1377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/>
            <a:t>Pengukuran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Data </a:t>
          </a:r>
          <a:r>
            <a:rPr lang="en-US" sz="1700" kern="1200" dirty="0" err="1" smtClean="0"/>
            <a:t>sekunder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/>
            <a:t>Foto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Udara</a:t>
          </a:r>
          <a:endParaRPr lang="en-US" sz="1700" kern="1200" dirty="0"/>
        </a:p>
      </dsp:txBody>
      <dsp:txXfrm>
        <a:off x="438315" y="1793720"/>
        <a:ext cx="1841796" cy="1296338"/>
      </dsp:txXfrm>
    </dsp:sp>
    <dsp:sp modelId="{318B59C8-31E6-48B9-B5FB-6FA50C158E9B}">
      <dsp:nvSpPr>
        <dsp:cNvPr id="0" name=""/>
        <dsp:cNvSpPr/>
      </dsp:nvSpPr>
      <dsp:spPr>
        <a:xfrm>
          <a:off x="2218124" y="1181963"/>
          <a:ext cx="617848" cy="4786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/>
        </a:p>
      </dsp:txBody>
      <dsp:txXfrm>
        <a:off x="2218124" y="1277690"/>
        <a:ext cx="474257" cy="287182"/>
      </dsp:txXfrm>
    </dsp:sp>
    <dsp:sp modelId="{1321D67D-2F67-445C-90BD-4E58BD080A74}">
      <dsp:nvSpPr>
        <dsp:cNvPr id="0" name=""/>
        <dsp:cNvSpPr/>
      </dsp:nvSpPr>
      <dsp:spPr>
        <a:xfrm>
          <a:off x="3092437" y="1089174"/>
          <a:ext cx="1922458" cy="996321"/>
        </a:xfrm>
        <a:prstGeom prst="roundRect">
          <a:avLst>
            <a:gd name="adj" fmla="val 10000"/>
          </a:avLst>
        </a:prstGeom>
        <a:solidFill>
          <a:schemeClr val="accent3">
            <a:hueOff val="3283952"/>
            <a:satOff val="-25316"/>
            <a:lumOff val="68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err="1" smtClean="0">
              <a:solidFill>
                <a:schemeClr val="tx1"/>
              </a:solidFill>
            </a:rPr>
            <a:t>Pemrosesan</a:t>
          </a:r>
          <a:endParaRPr lang="en-US" sz="1700" b="1" kern="1200" dirty="0">
            <a:solidFill>
              <a:schemeClr val="tx1"/>
            </a:solidFill>
          </a:endParaRPr>
        </a:p>
      </dsp:txBody>
      <dsp:txXfrm>
        <a:off x="3092437" y="1089174"/>
        <a:ext cx="1922458" cy="664214"/>
      </dsp:txXfrm>
    </dsp:sp>
    <dsp:sp modelId="{BE720986-F737-46FA-B325-C307FD2E5718}">
      <dsp:nvSpPr>
        <dsp:cNvPr id="0" name=""/>
        <dsp:cNvSpPr/>
      </dsp:nvSpPr>
      <dsp:spPr>
        <a:xfrm>
          <a:off x="3486194" y="1753389"/>
          <a:ext cx="1922458" cy="1377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3283952"/>
              <a:satOff val="-25316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/>
            <a:t>Klasifikasi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/>
            <a:t>Simbolisasi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/>
            <a:t>Desain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Peta</a:t>
          </a:r>
          <a:endParaRPr lang="en-US" sz="1700" kern="1200" dirty="0"/>
        </a:p>
      </dsp:txBody>
      <dsp:txXfrm>
        <a:off x="3526525" y="1793720"/>
        <a:ext cx="1841796" cy="1296338"/>
      </dsp:txXfrm>
    </dsp:sp>
    <dsp:sp modelId="{0EFAAC0A-27E2-4915-B335-90B1AAF91C07}">
      <dsp:nvSpPr>
        <dsp:cNvPr id="0" name=""/>
        <dsp:cNvSpPr/>
      </dsp:nvSpPr>
      <dsp:spPr>
        <a:xfrm>
          <a:off x="5306333" y="1181963"/>
          <a:ext cx="617848" cy="4786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6567904"/>
            <a:satOff val="-50632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/>
        </a:p>
      </dsp:txBody>
      <dsp:txXfrm>
        <a:off x="5306333" y="1277690"/>
        <a:ext cx="474257" cy="287182"/>
      </dsp:txXfrm>
    </dsp:sp>
    <dsp:sp modelId="{77AD7DDB-8953-44E2-AC2C-BDD5D47DC7A8}">
      <dsp:nvSpPr>
        <dsp:cNvPr id="0" name=""/>
        <dsp:cNvSpPr/>
      </dsp:nvSpPr>
      <dsp:spPr>
        <a:xfrm>
          <a:off x="6180646" y="1089174"/>
          <a:ext cx="1922458" cy="996321"/>
        </a:xfrm>
        <a:prstGeom prst="roundRect">
          <a:avLst>
            <a:gd name="adj" fmla="val 10000"/>
          </a:avLst>
        </a:prstGeom>
        <a:solidFill>
          <a:schemeClr val="accent3">
            <a:hueOff val="6567904"/>
            <a:satOff val="-50632"/>
            <a:lumOff val="137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chemeClr val="tx1"/>
              </a:solidFill>
            </a:rPr>
            <a:t>PETA</a:t>
          </a:r>
          <a:endParaRPr lang="en-US" sz="1700" b="1" kern="1200" dirty="0">
            <a:solidFill>
              <a:schemeClr val="tx1"/>
            </a:solidFill>
          </a:endParaRPr>
        </a:p>
      </dsp:txBody>
      <dsp:txXfrm>
        <a:off x="6180646" y="1089174"/>
        <a:ext cx="1922458" cy="664214"/>
      </dsp:txXfrm>
    </dsp:sp>
    <dsp:sp modelId="{CA57112D-3A15-4037-AD80-18F5ADCA46F0}">
      <dsp:nvSpPr>
        <dsp:cNvPr id="0" name=""/>
        <dsp:cNvSpPr/>
      </dsp:nvSpPr>
      <dsp:spPr>
        <a:xfrm>
          <a:off x="6574403" y="1753389"/>
          <a:ext cx="1922458" cy="1377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6567904"/>
              <a:satOff val="-50632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/>
            <a:t>Pengguna</a:t>
          </a:r>
          <a:r>
            <a:rPr lang="id-ID" sz="1700" kern="1200" dirty="0" smtClean="0"/>
            <a:t>an</a:t>
          </a:r>
          <a:r>
            <a:rPr lang="en-US" sz="1700" kern="1200" dirty="0" smtClean="0"/>
            <a:t> PETA</a:t>
          </a:r>
          <a:endParaRPr lang="en-US" sz="1700" kern="1200" dirty="0"/>
        </a:p>
      </dsp:txBody>
      <dsp:txXfrm>
        <a:off x="6614734" y="1793720"/>
        <a:ext cx="1841796" cy="12963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575158-CB95-44BF-8F85-1F01C664DD44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91C386-4DCB-4C30-8FDD-F8344F68F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62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d-ID" dirty="0" smtClean="0"/>
              <a:t>Ken 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1C386-4DCB-4C30-8FDD-F8344F68F9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60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C59BA-A83C-45F1-BEFF-BB3909F42668}" type="slidenum">
              <a:rPr lang="id-ID" smtClean="0"/>
              <a:pPr/>
              <a:t>10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86342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A5421-41D0-446F-A8ED-AA8B45D1EA1F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3BADF-F14F-4D95-9822-6427F4A2A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22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A5421-41D0-446F-A8ED-AA8B45D1EA1F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3BADF-F14F-4D95-9822-6427F4A2A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68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A5421-41D0-446F-A8ED-AA8B45D1EA1F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3BADF-F14F-4D95-9822-6427F4A2A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49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A5421-41D0-446F-A8ED-AA8B45D1EA1F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3BADF-F14F-4D95-9822-6427F4A2AB7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22776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A5421-41D0-446F-A8ED-AA8B45D1EA1F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3BADF-F14F-4D95-9822-6427F4A2A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65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A5421-41D0-446F-A8ED-AA8B45D1EA1F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3BADF-F14F-4D95-9822-6427F4A2A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6136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A5421-41D0-446F-A8ED-AA8B45D1EA1F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3BADF-F14F-4D95-9822-6427F4A2A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187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A5421-41D0-446F-A8ED-AA8B45D1EA1F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3BADF-F14F-4D95-9822-6427F4A2A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55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A5421-41D0-446F-A8ED-AA8B45D1EA1F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3BADF-F14F-4D95-9822-6427F4A2A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4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FC778FA-BE77-4558-BA91-CB50170DA4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9/17/2018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A020EA0-944C-43B9-9294-C807D0455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303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FC778FA-BE77-4558-BA91-CB50170DA4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9/17/2018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A020EA0-944C-43B9-9294-C807D0455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599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A5421-41D0-446F-A8ED-AA8B45D1EA1F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3BADF-F14F-4D95-9822-6427F4A2A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817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FC778FA-BE77-4558-BA91-CB50170DA4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9/17/2018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A020EA0-944C-43B9-9294-C807D0455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9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FC778FA-BE77-4558-BA91-CB50170DA4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9/17/2018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A020EA0-944C-43B9-9294-C807D0455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980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FC778FA-BE77-4558-BA91-CB50170DA4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9/17/2018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A020EA0-944C-43B9-9294-C807D0455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1626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FC778FA-BE77-4558-BA91-CB50170DA4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9/17/2018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A020EA0-944C-43B9-9294-C807D0455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774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FC778FA-BE77-4558-BA91-CB50170DA4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9/17/2018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A020EA0-944C-43B9-9294-C807D0455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8271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FC778FA-BE77-4558-BA91-CB50170DA4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9/17/2018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A020EA0-944C-43B9-9294-C807D0455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4839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FC778FA-BE77-4558-BA91-CB50170DA4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9/17/2018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A020EA0-944C-43B9-9294-C807D0455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0421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FC778FA-BE77-4558-BA91-CB50170DA4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9/17/2018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A020EA0-944C-43B9-9294-C807D0455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4347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FC778FA-BE77-4558-BA91-CB50170DA4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9/17/2018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A020EA0-944C-43B9-9294-C807D0455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264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A5421-41D0-446F-A8ED-AA8B45D1EA1F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3BADF-F14F-4D95-9822-6427F4A2A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60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A5421-41D0-446F-A8ED-AA8B45D1EA1F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3BADF-F14F-4D95-9822-6427F4A2A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23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A5421-41D0-446F-A8ED-AA8B45D1EA1F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3BADF-F14F-4D95-9822-6427F4A2A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A5421-41D0-446F-A8ED-AA8B45D1EA1F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3BADF-F14F-4D95-9822-6427F4A2A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47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A5421-41D0-446F-A8ED-AA8B45D1EA1F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3BADF-F14F-4D95-9822-6427F4A2A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72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A5421-41D0-446F-A8ED-AA8B45D1EA1F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3BADF-F14F-4D95-9822-6427F4A2A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155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A5421-41D0-446F-A8ED-AA8B45D1EA1F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3BADF-F14F-4D95-9822-6427F4A2A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23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04A5421-41D0-446F-A8ED-AA8B45D1EA1F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3BADF-F14F-4D95-9822-6427F4A2A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4998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FC778FA-BE77-4558-BA91-CB50170DA4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9/17/2018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A020EA0-944C-43B9-9294-C807D0455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70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hyperlink" Target="http://cartotalk.com/" TargetMode="External"/><Relationship Id="rId18" Type="http://schemas.openxmlformats.org/officeDocument/2006/relationships/hyperlink" Target="http://mapsmith.net/" TargetMode="External"/><Relationship Id="rId26" Type="http://schemas.openxmlformats.org/officeDocument/2006/relationships/hyperlink" Target="http://edwardtufte.com/" TargetMode="External"/><Relationship Id="rId39" Type="http://schemas.openxmlformats.org/officeDocument/2006/relationships/hyperlink" Target="http://typekit.com/" TargetMode="External"/><Relationship Id="rId21" Type="http://schemas.openxmlformats.org/officeDocument/2006/relationships/hyperlink" Target="http://esri.com/products/maps-we-love" TargetMode="External"/><Relationship Id="rId34" Type="http://schemas.openxmlformats.org/officeDocument/2006/relationships/hyperlink" Target="http://tandfonline.com/loi/tica20" TargetMode="External"/><Relationship Id="rId42" Type="http://schemas.openxmlformats.org/officeDocument/2006/relationships/hyperlink" Target="http://colorbrewer2.org/" TargetMode="External"/><Relationship Id="rId47" Type="http://schemas.openxmlformats.org/officeDocument/2006/relationships/hyperlink" Target="http://fontsquirrel.com/" TargetMode="External"/><Relationship Id="rId50" Type="http://schemas.openxmlformats.org/officeDocument/2006/relationships/hyperlink" Target="https://community.esri.com/groups/map-advice" TargetMode="External"/><Relationship Id="rId55" Type="http://schemas.openxmlformats.org/officeDocument/2006/relationships/hyperlink" Target="http://reliefshading.com/" TargetMode="External"/><Relationship Id="rId7" Type="http://schemas.openxmlformats.org/officeDocument/2006/relationships/hyperlink" Target="http://cartography.org.uk/" TargetMode="External"/><Relationship Id="rId2" Type="http://schemas.openxmlformats.org/officeDocument/2006/relationships/hyperlink" Target="http://cartogis.org/" TargetMode="External"/><Relationship Id="rId16" Type="http://schemas.openxmlformats.org/officeDocument/2006/relationships/hyperlink" Target="http://jonahadkins.github.io/" TargetMode="External"/><Relationship Id="rId29" Type="http://schemas.openxmlformats.org/officeDocument/2006/relationships/hyperlink" Target="http://visualisingdata.com/" TargetMode="External"/><Relationship Id="rId11" Type="http://schemas.openxmlformats.org/officeDocument/2006/relationships/hyperlink" Target="https://blogs.esri.com/esri/arcgis/" TargetMode="External"/><Relationship Id="rId24" Type="http://schemas.openxmlformats.org/officeDocument/2006/relationships/hyperlink" Target="http://bigthink.com/articles?blog=strange-maps" TargetMode="External"/><Relationship Id="rId32" Type="http://schemas.openxmlformats.org/officeDocument/2006/relationships/hyperlink" Target="http://utpjournals.press/loi/cart" TargetMode="External"/><Relationship Id="rId37" Type="http://schemas.openxmlformats.org/officeDocument/2006/relationships/hyperlink" Target="http://www.cartography.oregonstate.edu/demos/AdaptiveCompositeMapProjections/" TargetMode="External"/><Relationship Id="rId40" Type="http://schemas.openxmlformats.org/officeDocument/2006/relationships/hyperlink" Target="http://arcgis.com/" TargetMode="External"/><Relationship Id="rId45" Type="http://schemas.openxmlformats.org/officeDocument/2006/relationships/hyperlink" Target="http://www.davidrumsey.com/" TargetMode="External"/><Relationship Id="rId53" Type="http://schemas.openxmlformats.org/officeDocument/2006/relationships/hyperlink" Target="http://paletton.com/" TargetMode="External"/><Relationship Id="rId58" Type="http://schemas.openxmlformats.org/officeDocument/2006/relationships/hyperlink" Target="http://thenounproject.com/" TargetMode="External"/><Relationship Id="rId5" Type="http://schemas.openxmlformats.org/officeDocument/2006/relationships/hyperlink" Target="http://nacis.org/" TargetMode="External"/><Relationship Id="rId19" Type="http://schemas.openxmlformats.org/officeDocument/2006/relationships/hyperlink" Target="http://mappinglondon.co.uk/" TargetMode="External"/><Relationship Id="rId4" Type="http://schemas.openxmlformats.org/officeDocument/2006/relationships/hyperlink" Target="http://icaci.org/" TargetMode="External"/><Relationship Id="rId9" Type="http://schemas.openxmlformats.org/officeDocument/2006/relationships/hyperlink" Target="http://adventuresinmapping.com/" TargetMode="External"/><Relationship Id="rId14" Type="http://schemas.openxmlformats.org/officeDocument/2006/relationships/hyperlink" Target="http://eagereyes.org/" TargetMode="External"/><Relationship Id="rId22" Type="http://schemas.openxmlformats.org/officeDocument/2006/relationships/hyperlink" Target="http://cargocollective.com/somethingaboutmaps" TargetMode="External"/><Relationship Id="rId27" Type="http://schemas.openxmlformats.org/officeDocument/2006/relationships/hyperlink" Target="http://transitmap.net/" TargetMode="External"/><Relationship Id="rId30" Type="http://schemas.openxmlformats.org/officeDocument/2006/relationships/hyperlink" Target="http://tandfonline.com/loi/ycaj20" TargetMode="External"/><Relationship Id="rId35" Type="http://schemas.openxmlformats.org/officeDocument/2006/relationships/hyperlink" Target="http://tandfonline.com/loi/tcag20" TargetMode="External"/><Relationship Id="rId43" Type="http://schemas.openxmlformats.org/officeDocument/2006/relationships/hyperlink" Target="http://color-hex.com/" TargetMode="External"/><Relationship Id="rId48" Type="http://schemas.openxmlformats.org/officeDocument/2006/relationships/hyperlink" Target="http://fontawesome.io/" TargetMode="External"/><Relationship Id="rId56" Type="http://schemas.openxmlformats.org/officeDocument/2006/relationships/hyperlink" Target="http://shadedrelief.com/" TargetMode="External"/><Relationship Id="rId8" Type="http://schemas.openxmlformats.org/officeDocument/2006/relationships/hyperlink" Target="http://cca-acc.org/" TargetMode="External"/><Relationship Id="rId51" Type="http://schemas.openxmlformats.org/officeDocument/2006/relationships/hyperlink" Target="http://naturalearthdata.com/" TargetMode="External"/><Relationship Id="rId3" Type="http://schemas.openxmlformats.org/officeDocument/2006/relationships/hyperlink" Target="http://mapdesign.icaci.org/" TargetMode="External"/><Relationship Id="rId12" Type="http://schemas.openxmlformats.org/officeDocument/2006/relationships/hyperlink" Target="http://cartonerd.com/" TargetMode="External"/><Relationship Id="rId17" Type="http://schemas.openxmlformats.org/officeDocument/2006/relationships/hyperlink" Target="http://makingmaps.net/" TargetMode="External"/><Relationship Id="rId25" Type="http://schemas.openxmlformats.org/officeDocument/2006/relationships/hyperlink" Target="http://maproomblog.com/" TargetMode="External"/><Relationship Id="rId33" Type="http://schemas.openxmlformats.org/officeDocument/2006/relationships/hyperlink" Target="http://cartographicperspectives.org/" TargetMode="External"/><Relationship Id="rId38" Type="http://schemas.openxmlformats.org/officeDocument/2006/relationships/hyperlink" Target="https://color.adobe.com/create/color-wheel/" TargetMode="External"/><Relationship Id="rId46" Type="http://schemas.openxmlformats.org/officeDocument/2006/relationships/hyperlink" Target="http://flexprojector.com/" TargetMode="External"/><Relationship Id="rId20" Type="http://schemas.openxmlformats.org/officeDocument/2006/relationships/hyperlink" Target="http://googlemapsmania.blogspot.ca/" TargetMode="External"/><Relationship Id="rId41" Type="http://schemas.openxmlformats.org/officeDocument/2006/relationships/hyperlink" Target="http://colororacle.org/" TargetMode="External"/><Relationship Id="rId54" Type="http://schemas.openxmlformats.org/officeDocument/2006/relationships/hyperlink" Target="http://projectionwizard.org/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://soc.org.uk/" TargetMode="External"/><Relationship Id="rId15" Type="http://schemas.openxmlformats.org/officeDocument/2006/relationships/hyperlink" Target="http://flowingdata.com/" TargetMode="External"/><Relationship Id="rId23" Type="http://schemas.openxmlformats.org/officeDocument/2006/relationships/hyperlink" Target="http://spatial.ly/" TargetMode="External"/><Relationship Id="rId28" Type="http://schemas.openxmlformats.org/officeDocument/2006/relationships/hyperlink" Target="http://joshuastevens.net/" TargetMode="External"/><Relationship Id="rId36" Type="http://schemas.openxmlformats.org/officeDocument/2006/relationships/hyperlink" Target="http://tandfonline.com/loi/tjom20" TargetMode="External"/><Relationship Id="rId49" Type="http://schemas.openxmlformats.org/officeDocument/2006/relationships/hyperlink" Target="http://mapbox.com/maki-icons/" TargetMode="External"/><Relationship Id="rId57" Type="http://schemas.openxmlformats.org/officeDocument/2006/relationships/hyperlink" Target="http://symbolstore.org/" TargetMode="External"/><Relationship Id="rId10" Type="http://schemas.openxmlformats.org/officeDocument/2006/relationships/hyperlink" Target="http://news.nationalgeographic.com/all-over-the-map/" TargetMode="External"/><Relationship Id="rId31" Type="http://schemas.openxmlformats.org/officeDocument/2006/relationships/hyperlink" Target="http://soc.org.uk/bulletin" TargetMode="External"/><Relationship Id="rId44" Type="http://schemas.openxmlformats.org/officeDocument/2006/relationships/hyperlink" Target="http://dafont.com/" TargetMode="External"/><Relationship Id="rId52" Type="http://schemas.openxmlformats.org/officeDocument/2006/relationships/hyperlink" Target="http://openstreetmap.org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tandfonline.com/loi/tjom20" TargetMode="External"/><Relationship Id="rId13" Type="http://schemas.openxmlformats.org/officeDocument/2006/relationships/hyperlink" Target="http://colororacle.org/" TargetMode="External"/><Relationship Id="rId18" Type="http://schemas.openxmlformats.org/officeDocument/2006/relationships/hyperlink" Target="http://flexprojector.com/" TargetMode="External"/><Relationship Id="rId26" Type="http://schemas.openxmlformats.org/officeDocument/2006/relationships/hyperlink" Target="http://projectionwizard.org/" TargetMode="External"/><Relationship Id="rId3" Type="http://schemas.openxmlformats.org/officeDocument/2006/relationships/hyperlink" Target="http://soc.org.uk/bulletin" TargetMode="External"/><Relationship Id="rId21" Type="http://schemas.openxmlformats.org/officeDocument/2006/relationships/hyperlink" Target="http://mapbox.com/maki-icons/" TargetMode="External"/><Relationship Id="rId7" Type="http://schemas.openxmlformats.org/officeDocument/2006/relationships/hyperlink" Target="http://tandfonline.com/loi/tcag20" TargetMode="External"/><Relationship Id="rId12" Type="http://schemas.openxmlformats.org/officeDocument/2006/relationships/hyperlink" Target="http://arcgis.com/" TargetMode="External"/><Relationship Id="rId17" Type="http://schemas.openxmlformats.org/officeDocument/2006/relationships/hyperlink" Target="http://www.davidrumsey.com/" TargetMode="External"/><Relationship Id="rId25" Type="http://schemas.openxmlformats.org/officeDocument/2006/relationships/hyperlink" Target="http://paletton.com/" TargetMode="External"/><Relationship Id="rId2" Type="http://schemas.openxmlformats.org/officeDocument/2006/relationships/hyperlink" Target="http://tandfonline.com/loi/ycaj20" TargetMode="External"/><Relationship Id="rId16" Type="http://schemas.openxmlformats.org/officeDocument/2006/relationships/hyperlink" Target="http://dafont.com/" TargetMode="External"/><Relationship Id="rId20" Type="http://schemas.openxmlformats.org/officeDocument/2006/relationships/hyperlink" Target="http://fontawesome.io/" TargetMode="External"/><Relationship Id="rId29" Type="http://schemas.openxmlformats.org/officeDocument/2006/relationships/hyperlink" Target="http://symbolstore.org/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://tandfonline.com/loi/tica20" TargetMode="External"/><Relationship Id="rId11" Type="http://schemas.openxmlformats.org/officeDocument/2006/relationships/hyperlink" Target="http://typekit.com/" TargetMode="External"/><Relationship Id="rId24" Type="http://schemas.openxmlformats.org/officeDocument/2006/relationships/hyperlink" Target="http://openstreetmap.org/" TargetMode="External"/><Relationship Id="rId5" Type="http://schemas.openxmlformats.org/officeDocument/2006/relationships/hyperlink" Target="http://cartographicperspectives.org/" TargetMode="External"/><Relationship Id="rId15" Type="http://schemas.openxmlformats.org/officeDocument/2006/relationships/hyperlink" Target="http://color-hex.com/" TargetMode="External"/><Relationship Id="rId23" Type="http://schemas.openxmlformats.org/officeDocument/2006/relationships/hyperlink" Target="http://naturalearthdata.com/" TargetMode="External"/><Relationship Id="rId28" Type="http://schemas.openxmlformats.org/officeDocument/2006/relationships/hyperlink" Target="http://shadedrelief.com/" TargetMode="External"/><Relationship Id="rId10" Type="http://schemas.openxmlformats.org/officeDocument/2006/relationships/hyperlink" Target="https://color.adobe.com/create/color-wheel/" TargetMode="External"/><Relationship Id="rId19" Type="http://schemas.openxmlformats.org/officeDocument/2006/relationships/hyperlink" Target="http://fontsquirrel.com/" TargetMode="External"/><Relationship Id="rId4" Type="http://schemas.openxmlformats.org/officeDocument/2006/relationships/hyperlink" Target="http://utpjournals.press/loi/cart" TargetMode="External"/><Relationship Id="rId9" Type="http://schemas.openxmlformats.org/officeDocument/2006/relationships/hyperlink" Target="http://www.cartography.oregonstate.edu/demos/AdaptiveCompositeMapProjections/" TargetMode="External"/><Relationship Id="rId14" Type="http://schemas.openxmlformats.org/officeDocument/2006/relationships/hyperlink" Target="http://colorbrewer2.org/" TargetMode="External"/><Relationship Id="rId22" Type="http://schemas.openxmlformats.org/officeDocument/2006/relationships/hyperlink" Target="https://community.esri.com/groups/map-advice" TargetMode="External"/><Relationship Id="rId27" Type="http://schemas.openxmlformats.org/officeDocument/2006/relationships/hyperlink" Target="http://reliefshading.com/" TargetMode="External"/><Relationship Id="rId30" Type="http://schemas.openxmlformats.org/officeDocument/2006/relationships/hyperlink" Target="http://thenounproject.com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enry-davis.com/maps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47801"/>
            <a:ext cx="8445500" cy="3329581"/>
          </a:xfrm>
        </p:spPr>
        <p:txBody>
          <a:bodyPr/>
          <a:lstStyle/>
          <a:p>
            <a:pPr algn="ctr"/>
            <a:r>
              <a:rPr lang="id-ID" sz="6000" dirty="0" smtClean="0"/>
              <a:t>Perpe</a:t>
            </a:r>
            <a:r>
              <a:rPr lang="id-ID" sz="5400" dirty="0" smtClean="0"/>
              <a:t>taa</a:t>
            </a:r>
            <a:r>
              <a:rPr lang="id-ID" sz="6000" dirty="0" smtClean="0"/>
              <a:t>n /Kartografi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d-ID" dirty="0"/>
              <a:t>Prinsip Dasar </a:t>
            </a:r>
            <a:r>
              <a:rPr lang="id-ID" dirty="0" smtClean="0"/>
              <a:t>Perpetaan - 1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61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Proses</a:t>
            </a:r>
            <a:r>
              <a:rPr lang="en-US" dirty="0" smtClean="0"/>
              <a:t> </a:t>
            </a:r>
            <a:r>
              <a:rPr lang="en-US" dirty="0" err="1" smtClean="0"/>
              <a:t>Kartografis</a:t>
            </a:r>
            <a:endParaRPr lang="id-ID" dirty="0"/>
          </a:p>
        </p:txBody>
      </p:sp>
      <p:sp>
        <p:nvSpPr>
          <p:cNvPr id="41986" name="Rectangle 2"/>
          <p:cNvSpPr>
            <a:spLocks noGrp="1" noChangeArrowheads="1"/>
          </p:cNvSpPr>
          <p:nvPr>
            <p:ph idx="1"/>
          </p:nvPr>
        </p:nvSpPr>
        <p:spPr>
          <a:xfrm>
            <a:off x="857224" y="928670"/>
            <a:ext cx="8072494" cy="5443538"/>
          </a:xfrm>
        </p:spPr>
        <p:txBody>
          <a:bodyPr>
            <a:normAutofit/>
          </a:bodyPr>
          <a:lstStyle/>
          <a:p>
            <a:pPr marL="0" indent="0" algn="just">
              <a:buFont typeface="Wingdings" pitchFamily="2" charset="2"/>
              <a:buNone/>
            </a:pPr>
            <a:endParaRPr lang="en-US" dirty="0" smtClean="0">
              <a:effectLst/>
            </a:endParaRPr>
          </a:p>
          <a:p>
            <a:pPr marL="0" indent="0" algn="just">
              <a:buFont typeface="Wingdings" pitchFamily="2" charset="2"/>
              <a:buNone/>
            </a:pPr>
            <a:endParaRPr lang="en-US" dirty="0" smtClean="0"/>
          </a:p>
          <a:p>
            <a:pPr marL="0" indent="0" algn="just">
              <a:buFont typeface="Wingdings" pitchFamily="2" charset="2"/>
              <a:buNone/>
            </a:pPr>
            <a:endParaRPr lang="id-ID" dirty="0">
              <a:effectLst/>
            </a:endParaRPr>
          </a:p>
          <a:p>
            <a:pPr marL="0" indent="0" algn="just">
              <a:buFont typeface="Wingdings" pitchFamily="2" charset="2"/>
              <a:buNone/>
            </a:pPr>
            <a:endParaRPr lang="id-ID" sz="2400" dirty="0">
              <a:effectLst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87F0D2-DF82-4128-83CC-7724AC60B31F}" type="slidenum">
              <a:rPr lang="id-ID"/>
              <a:pPr/>
              <a:t>10</a:t>
            </a:fld>
            <a:endParaRPr lang="id-ID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046201200"/>
              </p:ext>
            </p:extLst>
          </p:nvPr>
        </p:nvGraphicFramePr>
        <p:xfrm>
          <a:off x="428628" y="1267919"/>
          <a:ext cx="8501090" cy="4219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419870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846F035-2D4F-42B3-953E-5C79654958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D846F035-2D4F-42B3-953E-5C79654958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8B59C8-31E6-48B9-B5FB-6FA50C158E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>
                                            <p:graphicEl>
                                              <a:dgm id="{318B59C8-31E6-48B9-B5FB-6FA50C158E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21D67D-2F67-445C-90BD-4E58BD080A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graphicEl>
                                              <a:dgm id="{1321D67D-2F67-445C-90BD-4E58BD080A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EFAAC0A-27E2-4915-B335-90B1AAF91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>
                                            <p:graphicEl>
                                              <a:dgm id="{0EFAAC0A-27E2-4915-B335-90B1AAF91C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AD7DDB-8953-44E2-AC2C-BDD5D47DC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77AD7DDB-8953-44E2-AC2C-BDD5D47DC7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C753887-D75F-4E30-A17E-9C3F975E59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>
                                            <p:graphicEl>
                                              <a:dgm id="{DC753887-D75F-4E30-A17E-9C3F975E59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E720986-F737-46FA-B325-C307FD2E57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BE720986-F737-46FA-B325-C307FD2E57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A57112D-3A15-4037-AD80-18F5ADCA4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graphicEl>
                                              <a:dgm id="{CA57112D-3A15-4037-AD80-18F5ADCA46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lvlAtOnc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90"/>
            <a:ext cx="10515600" cy="464457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Jenis-jenis</a:t>
            </a:r>
            <a:r>
              <a:rPr lang="en-US" b="1" dirty="0"/>
              <a:t> Peta 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824645"/>
            <a:ext cx="8955315" cy="5706787"/>
          </a:xfrm>
        </p:spPr>
        <p:txBody>
          <a:bodyPr>
            <a:normAutofit/>
          </a:bodyPr>
          <a:lstStyle/>
          <a:p>
            <a:r>
              <a:rPr lang="en-US" b="1" dirty="0" err="1"/>
              <a:t>Berdasarkan</a:t>
            </a:r>
            <a:r>
              <a:rPr lang="en-US" b="1" dirty="0"/>
              <a:t> </a:t>
            </a:r>
            <a:r>
              <a:rPr lang="en-US" b="1" dirty="0" err="1"/>
              <a:t>Sumber</a:t>
            </a:r>
            <a:r>
              <a:rPr lang="en-US" b="1" dirty="0"/>
              <a:t> </a:t>
            </a:r>
            <a:r>
              <a:rPr lang="en-US" b="1" dirty="0" err="1" smtClean="0"/>
              <a:t>Datanya</a:t>
            </a:r>
            <a:endParaRPr lang="id-ID" b="1" dirty="0"/>
          </a:p>
          <a:p>
            <a:pPr marL="409564" indent="-409564">
              <a:buNone/>
            </a:pPr>
            <a:r>
              <a:rPr lang="en-US" dirty="0" smtClean="0"/>
              <a:t> a. Peta </a:t>
            </a:r>
            <a:r>
              <a:rPr lang="en-US" dirty="0" err="1" smtClean="0"/>
              <a:t>Induk</a:t>
            </a:r>
            <a:r>
              <a:rPr lang="en-US" dirty="0" smtClean="0"/>
              <a:t> (Basic Map)</a:t>
            </a:r>
            <a:br>
              <a:rPr lang="en-US" dirty="0" smtClean="0"/>
            </a:br>
            <a:r>
              <a:rPr lang="en-US" dirty="0" smtClean="0"/>
              <a:t>Peta </a:t>
            </a:r>
            <a:r>
              <a:rPr lang="en-US" dirty="0" err="1"/>
              <a:t>induk</a:t>
            </a:r>
            <a:r>
              <a:rPr lang="en-US" dirty="0"/>
              <a:t> </a:t>
            </a:r>
            <a:r>
              <a:rPr lang="en-US" dirty="0" err="1"/>
              <a:t>yaitu</a:t>
            </a:r>
            <a:r>
              <a:rPr lang="en-US" dirty="0"/>
              <a:t> </a:t>
            </a:r>
            <a:r>
              <a:rPr lang="en-US" dirty="0" err="1"/>
              <a:t>peta</a:t>
            </a:r>
            <a:r>
              <a:rPr lang="en-US" dirty="0"/>
              <a:t> yang </a:t>
            </a:r>
            <a:r>
              <a:rPr lang="en-US" dirty="0" err="1"/>
              <a:t>dihasilkan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survei</a:t>
            </a:r>
            <a:r>
              <a:rPr lang="en-US" dirty="0"/>
              <a:t> </a:t>
            </a:r>
            <a:r>
              <a:rPr lang="en-US" dirty="0" err="1"/>
              <a:t>langsung</a:t>
            </a:r>
            <a:r>
              <a:rPr lang="en-US" dirty="0"/>
              <a:t> di </a:t>
            </a:r>
            <a:r>
              <a:rPr lang="en-US" dirty="0" err="1"/>
              <a:t>lapangan</a:t>
            </a:r>
            <a:r>
              <a:rPr lang="en-US" dirty="0"/>
              <a:t>. Peta </a:t>
            </a:r>
            <a:r>
              <a:rPr lang="en-US" dirty="0" err="1"/>
              <a:t>induk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dasar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pembuatan</a:t>
            </a:r>
            <a:r>
              <a:rPr lang="en-US" dirty="0"/>
              <a:t> </a:t>
            </a:r>
            <a:r>
              <a:rPr lang="en-US" dirty="0" err="1"/>
              <a:t>peta</a:t>
            </a:r>
            <a:r>
              <a:rPr lang="en-US" dirty="0"/>
              <a:t> </a:t>
            </a:r>
            <a:r>
              <a:rPr lang="en-US" dirty="0" err="1"/>
              <a:t>topografi</a:t>
            </a:r>
            <a:r>
              <a:rPr lang="en-US" dirty="0"/>
              <a:t>,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dikatakan</a:t>
            </a:r>
            <a:r>
              <a:rPr lang="en-US" dirty="0"/>
              <a:t> pula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peta</a:t>
            </a:r>
            <a:r>
              <a:rPr lang="en-US" dirty="0"/>
              <a:t> </a:t>
            </a:r>
            <a:r>
              <a:rPr lang="en-US" dirty="0" err="1"/>
              <a:t>dasar</a:t>
            </a:r>
            <a:r>
              <a:rPr lang="en-US" dirty="0"/>
              <a:t> (</a:t>
            </a:r>
            <a:r>
              <a:rPr lang="en-US" i="1" dirty="0"/>
              <a:t>basic map</a:t>
            </a:r>
            <a:r>
              <a:rPr lang="en-US" dirty="0"/>
              <a:t>). Peta </a:t>
            </a:r>
            <a:r>
              <a:rPr lang="en-US" dirty="0" err="1"/>
              <a:t>dasar</a:t>
            </a:r>
            <a:r>
              <a:rPr lang="en-US" dirty="0"/>
              <a:t> </a:t>
            </a:r>
            <a:r>
              <a:rPr lang="en-US" dirty="0" err="1"/>
              <a:t>inilah</a:t>
            </a:r>
            <a:r>
              <a:rPr lang="en-US" dirty="0"/>
              <a:t> yang </a:t>
            </a:r>
            <a:r>
              <a:rPr lang="en-US" dirty="0" err="1"/>
              <a:t>dijadikan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acuan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pembuatan</a:t>
            </a:r>
            <a:r>
              <a:rPr lang="en-US" dirty="0"/>
              <a:t> </a:t>
            </a:r>
            <a:r>
              <a:rPr lang="en-US" dirty="0" err="1"/>
              <a:t>peta-peta</a:t>
            </a:r>
            <a:r>
              <a:rPr lang="en-US" dirty="0"/>
              <a:t> </a:t>
            </a:r>
            <a:r>
              <a:rPr lang="en-US" dirty="0" err="1" smtClean="0"/>
              <a:t>lainnya</a:t>
            </a:r>
            <a:r>
              <a:rPr lang="en-US" dirty="0" smtClean="0"/>
              <a:t>.</a:t>
            </a:r>
            <a:endParaRPr lang="id-ID" dirty="0" smtClean="0"/>
          </a:p>
          <a:p>
            <a:pPr marL="409564" indent="-409564">
              <a:buNone/>
            </a:pPr>
            <a:r>
              <a:rPr lang="en-US" dirty="0" smtClean="0"/>
              <a:t>b</a:t>
            </a:r>
            <a:r>
              <a:rPr lang="en-US" dirty="0"/>
              <a:t>. Peta </a:t>
            </a:r>
            <a:r>
              <a:rPr lang="en-US" dirty="0" err="1"/>
              <a:t>Turunan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Peta </a:t>
            </a:r>
            <a:r>
              <a:rPr lang="en-US" dirty="0" err="1"/>
              <a:t>turunan</a:t>
            </a:r>
            <a:r>
              <a:rPr lang="en-US" dirty="0"/>
              <a:t> </a:t>
            </a:r>
            <a:r>
              <a:rPr lang="en-US" dirty="0" err="1"/>
              <a:t>yaitu</a:t>
            </a:r>
            <a:r>
              <a:rPr lang="en-US" dirty="0"/>
              <a:t> </a:t>
            </a:r>
            <a:r>
              <a:rPr lang="en-US" dirty="0" err="1"/>
              <a:t>peta</a:t>
            </a:r>
            <a:r>
              <a:rPr lang="en-US" dirty="0"/>
              <a:t> yang </a:t>
            </a:r>
            <a:r>
              <a:rPr lang="en-US" dirty="0" err="1"/>
              <a:t>dibuat</a:t>
            </a:r>
            <a:r>
              <a:rPr lang="en-US" dirty="0"/>
              <a:t> </a:t>
            </a:r>
            <a:r>
              <a:rPr lang="en-US" dirty="0" err="1"/>
              <a:t>berdasarkan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acuan</a:t>
            </a:r>
            <a:r>
              <a:rPr lang="en-US" dirty="0"/>
              <a:t> </a:t>
            </a:r>
            <a:r>
              <a:rPr lang="en-US" dirty="0" err="1"/>
              <a:t>peta</a:t>
            </a:r>
            <a:r>
              <a:rPr lang="en-US" dirty="0"/>
              <a:t> yang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,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memerlukan</a:t>
            </a:r>
            <a:r>
              <a:rPr lang="en-US" dirty="0"/>
              <a:t> </a:t>
            </a:r>
            <a:r>
              <a:rPr lang="en-US" dirty="0" err="1"/>
              <a:t>survei</a:t>
            </a:r>
            <a:r>
              <a:rPr lang="en-US" dirty="0"/>
              <a:t> </a:t>
            </a:r>
            <a:r>
              <a:rPr lang="en-US" dirty="0" err="1"/>
              <a:t>langsung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lapangan</a:t>
            </a:r>
            <a:r>
              <a:rPr lang="en-US" dirty="0"/>
              <a:t>. Peta </a:t>
            </a:r>
            <a:r>
              <a:rPr lang="en-US" dirty="0" err="1"/>
              <a:t>turunan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tudak</a:t>
            </a:r>
            <a:r>
              <a:rPr lang="en-US" dirty="0"/>
              <a:t>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peta</a:t>
            </a:r>
            <a:r>
              <a:rPr lang="en-US" dirty="0"/>
              <a:t> </a:t>
            </a:r>
            <a:r>
              <a:rPr lang="en-US" dirty="0" err="1"/>
              <a:t>dasar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895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538091"/>
          </a:xfrm>
        </p:spPr>
        <p:txBody>
          <a:bodyPr>
            <a:normAutofit fontScale="90000"/>
          </a:bodyPr>
          <a:lstStyle/>
          <a:p>
            <a:r>
              <a:rPr lang="id-ID" sz="3600" b="1" dirty="0"/>
              <a:t>Berdasarkan Penyimpanan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74" y="700386"/>
            <a:ext cx="8900827" cy="4351339"/>
          </a:xfrm>
        </p:spPr>
        <p:txBody>
          <a:bodyPr/>
          <a:lstStyle/>
          <a:p>
            <a:r>
              <a:rPr lang="id-ID" dirty="0" smtClean="0"/>
              <a:t>Peta cetak (Konvensional Map) yaitu peta dalam bentuk cetak hasil teknologi analog</a:t>
            </a:r>
          </a:p>
          <a:p>
            <a:r>
              <a:rPr lang="id-ID" dirty="0" smtClean="0"/>
              <a:t>P</a:t>
            </a:r>
            <a:r>
              <a:rPr lang="en-US" dirty="0" smtClean="0"/>
              <a:t>eta </a:t>
            </a:r>
            <a:r>
              <a:rPr lang="en-US" dirty="0"/>
              <a:t>digital (Digital Map), </a:t>
            </a:r>
            <a:r>
              <a:rPr lang="en-US" dirty="0" err="1"/>
              <a:t>yaitu</a:t>
            </a:r>
            <a:r>
              <a:rPr lang="en-US" dirty="0"/>
              <a:t> </a:t>
            </a:r>
            <a:r>
              <a:rPr lang="en-US" dirty="0" err="1"/>
              <a:t>peta</a:t>
            </a:r>
            <a:r>
              <a:rPr lang="en-US" dirty="0"/>
              <a:t> yang </a:t>
            </a:r>
            <a:r>
              <a:rPr lang="en-US" dirty="0" err="1"/>
              <a:t>berupa</a:t>
            </a:r>
            <a:r>
              <a:rPr lang="en-US" dirty="0"/>
              <a:t> </a:t>
            </a:r>
            <a:r>
              <a:rPr lang="en-US" dirty="0" err="1"/>
              <a:t>gambaran</a:t>
            </a:r>
            <a:r>
              <a:rPr lang="en-US" dirty="0"/>
              <a:t> </a:t>
            </a:r>
            <a:r>
              <a:rPr lang="en-US" dirty="0" err="1"/>
              <a:t>permukaan</a:t>
            </a:r>
            <a:r>
              <a:rPr lang="en-US" dirty="0"/>
              <a:t> </a:t>
            </a:r>
            <a:r>
              <a:rPr lang="en-US" dirty="0" err="1"/>
              <a:t>bumi</a:t>
            </a:r>
            <a:r>
              <a:rPr lang="en-US" dirty="0"/>
              <a:t> yang </a:t>
            </a:r>
            <a:r>
              <a:rPr lang="en-US" dirty="0" err="1"/>
              <a:t>diolah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bantuan</a:t>
            </a:r>
            <a:r>
              <a:rPr lang="en-US" dirty="0"/>
              <a:t> media </a:t>
            </a:r>
            <a:r>
              <a:rPr lang="en-US" dirty="0" err="1"/>
              <a:t>komputer</a:t>
            </a:r>
            <a:endParaRPr lang="en-US" dirty="0"/>
          </a:p>
        </p:txBody>
      </p:sp>
      <p:pic>
        <p:nvPicPr>
          <p:cNvPr id="1026" name="Picture 2" descr="Image result for peta anal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04" y="2939679"/>
            <a:ext cx="3614319" cy="263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peta digit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662" y="2989280"/>
            <a:ext cx="3441307" cy="258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88251" y="5570257"/>
            <a:ext cx="1177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/>
              <a:t>Peta Cetak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33902" y="5570257"/>
            <a:ext cx="124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/>
              <a:t>Peta Digital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80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293" y="215425"/>
            <a:ext cx="8681453" cy="4733949"/>
          </a:xfrm>
        </p:spPr>
        <p:txBody>
          <a:bodyPr>
            <a:normAutofit/>
          </a:bodyPr>
          <a:lstStyle/>
          <a:p>
            <a:r>
              <a:rPr lang="en-US" b="1" dirty="0" err="1"/>
              <a:t>Berdasarkan</a:t>
            </a:r>
            <a:r>
              <a:rPr lang="en-US" b="1" dirty="0"/>
              <a:t> </a:t>
            </a:r>
            <a:r>
              <a:rPr lang="en-US" b="1" dirty="0" err="1"/>
              <a:t>isi</a:t>
            </a:r>
            <a:r>
              <a:rPr lang="en-US" b="1" dirty="0"/>
              <a:t> Data yang </a:t>
            </a:r>
            <a:r>
              <a:rPr lang="en-US" b="1" dirty="0" err="1" smtClean="0"/>
              <a:t>disajikan</a:t>
            </a:r>
            <a:endParaRPr lang="id-ID" b="1" dirty="0" smtClean="0"/>
          </a:p>
          <a:p>
            <a:pPr marL="514338" indent="-514338">
              <a:buAutoNum type="alphaLcPeriod"/>
            </a:pPr>
            <a:r>
              <a:rPr lang="en-US" dirty="0" smtClean="0"/>
              <a:t>Peta </a:t>
            </a:r>
            <a:r>
              <a:rPr lang="en-US" dirty="0" err="1" smtClean="0"/>
              <a:t>Umum</a:t>
            </a:r>
            <a:endParaRPr lang="id-ID" dirty="0" smtClean="0"/>
          </a:p>
          <a:p>
            <a:pPr marL="504813" indent="0">
              <a:spcBef>
                <a:spcPts val="0"/>
              </a:spcBef>
              <a:buNone/>
            </a:pPr>
            <a:r>
              <a:rPr lang="en-US" dirty="0" smtClean="0"/>
              <a:t>Peta </a:t>
            </a:r>
            <a:r>
              <a:rPr lang="en-US" dirty="0" err="1"/>
              <a:t>umum</a:t>
            </a:r>
            <a:r>
              <a:rPr lang="en-US" dirty="0"/>
              <a:t> </a:t>
            </a:r>
            <a:r>
              <a:rPr lang="en-US" dirty="0" err="1"/>
              <a:t>yaitu</a:t>
            </a:r>
            <a:r>
              <a:rPr lang="en-US" dirty="0"/>
              <a:t> </a:t>
            </a:r>
            <a:r>
              <a:rPr lang="en-US" dirty="0" err="1"/>
              <a:t>peta</a:t>
            </a:r>
            <a:r>
              <a:rPr lang="en-US" dirty="0"/>
              <a:t> yang </a:t>
            </a:r>
            <a:r>
              <a:rPr lang="en-US" dirty="0" err="1"/>
              <a:t>menggambarkan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unsur</a:t>
            </a:r>
            <a:r>
              <a:rPr lang="en-US" dirty="0"/>
              <a:t> </a:t>
            </a:r>
            <a:r>
              <a:rPr lang="en-US" dirty="0" err="1"/>
              <a:t>topografi</a:t>
            </a:r>
            <a:r>
              <a:rPr lang="en-US" dirty="0"/>
              <a:t> di </a:t>
            </a:r>
            <a:r>
              <a:rPr lang="en-US" dirty="0" err="1"/>
              <a:t>permukaan</a:t>
            </a:r>
            <a:r>
              <a:rPr lang="en-US" dirty="0"/>
              <a:t> </a:t>
            </a:r>
            <a:r>
              <a:rPr lang="en-US" dirty="0" err="1"/>
              <a:t>bumi</a:t>
            </a:r>
            <a:r>
              <a:rPr lang="en-US" dirty="0"/>
              <a:t>, </a:t>
            </a:r>
            <a:r>
              <a:rPr lang="en-US" dirty="0" err="1"/>
              <a:t>baik</a:t>
            </a:r>
            <a:r>
              <a:rPr lang="en-US" dirty="0"/>
              <a:t> </a:t>
            </a:r>
            <a:r>
              <a:rPr lang="en-US" dirty="0" err="1"/>
              <a:t>unsur</a:t>
            </a:r>
            <a:r>
              <a:rPr lang="en-US" dirty="0"/>
              <a:t> </a:t>
            </a:r>
            <a:r>
              <a:rPr lang="en-US" dirty="0" err="1"/>
              <a:t>alam</a:t>
            </a:r>
            <a:r>
              <a:rPr lang="en-US" dirty="0"/>
              <a:t> </a:t>
            </a:r>
            <a:r>
              <a:rPr lang="en-US" dirty="0" err="1"/>
              <a:t>maupun</a:t>
            </a:r>
            <a:r>
              <a:rPr lang="en-US" dirty="0"/>
              <a:t> </a:t>
            </a:r>
            <a:r>
              <a:rPr lang="en-US" dirty="0" err="1"/>
              <a:t>unsur</a:t>
            </a:r>
            <a:r>
              <a:rPr lang="en-US" dirty="0"/>
              <a:t> </a:t>
            </a:r>
            <a:r>
              <a:rPr lang="en-US" dirty="0" err="1"/>
              <a:t>buatan</a:t>
            </a:r>
            <a:r>
              <a:rPr lang="en-US" dirty="0"/>
              <a:t> </a:t>
            </a:r>
            <a:r>
              <a:rPr lang="en-US" dirty="0" err="1"/>
              <a:t>manusia</a:t>
            </a:r>
            <a:r>
              <a:rPr lang="en-US" dirty="0"/>
              <a:t>,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menggambarkan</a:t>
            </a:r>
            <a:r>
              <a:rPr lang="en-US" dirty="0"/>
              <a:t> </a:t>
            </a:r>
            <a:r>
              <a:rPr lang="en-US" dirty="0" err="1"/>
              <a:t>keadaan</a:t>
            </a:r>
            <a:r>
              <a:rPr lang="en-US" dirty="0"/>
              <a:t> relief </a:t>
            </a:r>
            <a:r>
              <a:rPr lang="en-US" dirty="0" err="1"/>
              <a:t>permukaan</a:t>
            </a:r>
            <a:r>
              <a:rPr lang="en-US" dirty="0"/>
              <a:t> </a:t>
            </a:r>
            <a:r>
              <a:rPr lang="en-US" dirty="0" err="1"/>
              <a:t>bumi</a:t>
            </a:r>
            <a:r>
              <a:rPr lang="en-US" dirty="0"/>
              <a:t> yang </a:t>
            </a:r>
            <a:r>
              <a:rPr lang="en-US" dirty="0" err="1" smtClean="0"/>
              <a:t>dipetakan</a:t>
            </a:r>
            <a:r>
              <a:rPr lang="en-US" dirty="0" smtClean="0"/>
              <a:t>.</a:t>
            </a:r>
            <a:endParaRPr lang="id-ID" dirty="0"/>
          </a:p>
          <a:p>
            <a:pPr marL="0" indent="0">
              <a:spcBef>
                <a:spcPts val="0"/>
              </a:spcBef>
              <a:buNone/>
            </a:pPr>
            <a:endParaRPr lang="id-ID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b="1" dirty="0" smtClean="0"/>
              <a:t>Peta </a:t>
            </a:r>
            <a:r>
              <a:rPr lang="en-US" b="1" dirty="0" err="1"/>
              <a:t>umum</a:t>
            </a:r>
            <a:r>
              <a:rPr lang="en-US" b="1" dirty="0"/>
              <a:t> </a:t>
            </a:r>
            <a:r>
              <a:rPr lang="en-US" b="1" dirty="0" err="1"/>
              <a:t>dibagi</a:t>
            </a:r>
            <a:r>
              <a:rPr lang="en-US" b="1" dirty="0"/>
              <a:t> </a:t>
            </a:r>
            <a:r>
              <a:rPr lang="en-US" b="1" dirty="0" err="1"/>
              <a:t>menjadi</a:t>
            </a:r>
            <a:r>
              <a:rPr lang="en-US" b="1" dirty="0"/>
              <a:t> 3, </a:t>
            </a:r>
            <a:r>
              <a:rPr lang="en-US" b="1" dirty="0" err="1"/>
              <a:t>sebagai</a:t>
            </a:r>
            <a:r>
              <a:rPr lang="en-US" b="1" dirty="0"/>
              <a:t> </a:t>
            </a:r>
            <a:r>
              <a:rPr lang="en-US" b="1" dirty="0" err="1" smtClean="0"/>
              <a:t>berikut</a:t>
            </a:r>
            <a:r>
              <a:rPr lang="en-US" b="1" dirty="0" smtClean="0"/>
              <a:t>.</a:t>
            </a:r>
            <a:endParaRPr lang="id-ID" dirty="0"/>
          </a:p>
          <a:p>
            <a:pPr marL="0" indent="0">
              <a:spcBef>
                <a:spcPts val="0"/>
              </a:spcBef>
              <a:buNone/>
            </a:pPr>
            <a:endParaRPr lang="id-ID" dirty="0" smtClean="0"/>
          </a:p>
          <a:p>
            <a:pPr marL="514338" indent="-514338">
              <a:spcBef>
                <a:spcPts val="0"/>
              </a:spcBef>
              <a:buAutoNum type="arabicPeriod"/>
            </a:pPr>
            <a:r>
              <a:rPr lang="en-US" dirty="0" smtClean="0"/>
              <a:t>Peta </a:t>
            </a:r>
            <a:r>
              <a:rPr lang="en-US" dirty="0" err="1"/>
              <a:t>Topografi</a:t>
            </a:r>
            <a:r>
              <a:rPr lang="en-US" dirty="0"/>
              <a:t>: </a:t>
            </a:r>
            <a:r>
              <a:rPr lang="id-ID" dirty="0" smtClean="0"/>
              <a:t> menggambarkan relief</a:t>
            </a:r>
          </a:p>
          <a:p>
            <a:pPr marL="514338" indent="-514338">
              <a:spcBef>
                <a:spcPts val="0"/>
              </a:spcBef>
              <a:buAutoNum type="arabicPeriod"/>
            </a:pPr>
            <a:r>
              <a:rPr lang="en-US" dirty="0"/>
              <a:t>Peta </a:t>
            </a:r>
            <a:r>
              <a:rPr lang="en-US" dirty="0" err="1"/>
              <a:t>Chorografi</a:t>
            </a:r>
            <a:r>
              <a:rPr lang="en-US" dirty="0" smtClean="0"/>
              <a:t>:</a:t>
            </a:r>
            <a:r>
              <a:rPr lang="id-ID" dirty="0" smtClean="0"/>
              <a:t> </a:t>
            </a:r>
            <a:r>
              <a:rPr lang="en-US" dirty="0" err="1"/>
              <a:t>seluruh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sebagian</a:t>
            </a:r>
            <a:r>
              <a:rPr lang="en-US" dirty="0"/>
              <a:t> </a:t>
            </a:r>
            <a:r>
              <a:rPr lang="en-US" dirty="0" err="1"/>
              <a:t>permukaaan</a:t>
            </a:r>
            <a:r>
              <a:rPr lang="en-US" dirty="0"/>
              <a:t> </a:t>
            </a:r>
            <a:r>
              <a:rPr lang="en-US" dirty="0" err="1" smtClean="0"/>
              <a:t>bumi</a:t>
            </a:r>
            <a:r>
              <a:rPr lang="id-ID" dirty="0" smtClean="0"/>
              <a:t> (atlas)</a:t>
            </a:r>
          </a:p>
          <a:p>
            <a:pPr marL="514338" indent="-514338">
              <a:spcBef>
                <a:spcPts val="0"/>
              </a:spcBef>
              <a:buAutoNum type="arabicPeriod"/>
            </a:pPr>
            <a:r>
              <a:rPr lang="id-ID" dirty="0" smtClean="0"/>
              <a:t>Peta Dunia : Seluruh bumi</a:t>
            </a:r>
          </a:p>
        </p:txBody>
      </p:sp>
    </p:spTree>
    <p:extLst>
      <p:ext uri="{BB962C8B-B14F-4D97-AF65-F5344CB8AC3E}">
        <p14:creationId xmlns:p14="http://schemas.microsoft.com/office/powerpoint/2010/main" val="360648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860" y="250752"/>
            <a:ext cx="6201840" cy="614082"/>
          </a:xfrm>
        </p:spPr>
        <p:txBody>
          <a:bodyPr/>
          <a:lstStyle/>
          <a:p>
            <a:r>
              <a:rPr lang="id-ID" sz="2400" b="1" dirty="0" smtClean="0"/>
              <a:t>Peta Topografi</a:t>
            </a:r>
            <a:endParaRPr lang="en-US" sz="2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864834"/>
            <a:ext cx="7886700" cy="599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7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860" y="250752"/>
            <a:ext cx="6201840" cy="614082"/>
          </a:xfrm>
        </p:spPr>
        <p:txBody>
          <a:bodyPr/>
          <a:lstStyle/>
          <a:p>
            <a:r>
              <a:rPr lang="en-US" sz="2400" dirty="0"/>
              <a:t>Peta </a:t>
            </a:r>
            <a:r>
              <a:rPr lang="en-US" sz="2400" dirty="0" err="1"/>
              <a:t>Chorografi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https://4.bp.blogspot.com/-L_YxqiIEZBk/WEUo-QwsfMI/AAAAAAAADYc/Z_rrGbYYWXo3YdvUqx5D7CCX7VgGtxsdACLcB/s1600/indonesia-map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27"/>
          <a:stretch/>
        </p:blipFill>
        <p:spPr bwMode="auto">
          <a:xfrm>
            <a:off x="0" y="1812098"/>
            <a:ext cx="9144000" cy="364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5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860" y="250752"/>
            <a:ext cx="6201840" cy="614082"/>
          </a:xfrm>
        </p:spPr>
        <p:txBody>
          <a:bodyPr/>
          <a:lstStyle/>
          <a:p>
            <a:r>
              <a:rPr lang="id-ID" sz="2400" b="1" dirty="0" smtClean="0"/>
              <a:t>Peta Dunia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864834"/>
            <a:ext cx="7935564" cy="575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01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0" y="159659"/>
            <a:ext cx="7953832" cy="2024742"/>
          </a:xfrm>
        </p:spPr>
        <p:txBody>
          <a:bodyPr/>
          <a:lstStyle/>
          <a:p>
            <a:r>
              <a:rPr lang="en-US" b="1" dirty="0" err="1"/>
              <a:t>Berdasarkan</a:t>
            </a:r>
            <a:r>
              <a:rPr lang="en-US" b="1" dirty="0"/>
              <a:t> </a:t>
            </a:r>
            <a:r>
              <a:rPr lang="en-US" b="1" dirty="0" err="1"/>
              <a:t>isi</a:t>
            </a:r>
            <a:r>
              <a:rPr lang="en-US" b="1" dirty="0"/>
              <a:t> Data yang </a:t>
            </a:r>
            <a:r>
              <a:rPr lang="en-US" b="1" dirty="0" err="1" smtClean="0"/>
              <a:t>disajikan</a:t>
            </a:r>
            <a:endParaRPr lang="id-ID" b="1" dirty="0" smtClean="0"/>
          </a:p>
          <a:p>
            <a:pPr marL="0" indent="0">
              <a:buNone/>
            </a:pPr>
            <a:r>
              <a:rPr lang="id-ID" dirty="0" smtClean="0"/>
              <a:t>b.   Peta Tematik : P</a:t>
            </a:r>
            <a:r>
              <a:rPr lang="en-US" dirty="0" smtClean="0"/>
              <a:t>eta </a:t>
            </a:r>
            <a:r>
              <a:rPr lang="en-US" dirty="0"/>
              <a:t>yang </a:t>
            </a:r>
            <a:r>
              <a:rPr lang="en-US" dirty="0" err="1"/>
              <a:t>menggambarkan</a:t>
            </a:r>
            <a:r>
              <a:rPr lang="en-US" dirty="0"/>
              <a:t> </a:t>
            </a:r>
            <a:r>
              <a:rPr lang="en-US" dirty="0" err="1"/>
              <a:t>informasi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tema</a:t>
            </a:r>
            <a:r>
              <a:rPr lang="en-US" dirty="0"/>
              <a:t> </a:t>
            </a:r>
            <a:r>
              <a:rPr lang="en-US" dirty="0" err="1"/>
              <a:t>tertentu</a:t>
            </a:r>
            <a:r>
              <a:rPr lang="en-US" dirty="0"/>
              <a:t>/</a:t>
            </a:r>
            <a:r>
              <a:rPr lang="en-US" dirty="0" err="1"/>
              <a:t>khusus</a:t>
            </a:r>
            <a:endParaRPr lang="id-ID" dirty="0" smtClean="0"/>
          </a:p>
          <a:p>
            <a:pPr marL="0" indent="0">
              <a:buNone/>
            </a:pPr>
            <a:endParaRPr lang="id-ID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2" y="1717163"/>
            <a:ext cx="4229616" cy="31807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667" y="3556001"/>
            <a:ext cx="4438471" cy="3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9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658" y="246743"/>
            <a:ext cx="8853715" cy="6226628"/>
          </a:xfrm>
        </p:spPr>
        <p:txBody>
          <a:bodyPr>
            <a:normAutofit/>
          </a:bodyPr>
          <a:lstStyle/>
          <a:p>
            <a:r>
              <a:rPr lang="en-US" b="1" dirty="0" err="1"/>
              <a:t>Berdasarkan</a:t>
            </a:r>
            <a:r>
              <a:rPr lang="en-US" b="1" dirty="0"/>
              <a:t> </a:t>
            </a:r>
            <a:r>
              <a:rPr lang="en-US" b="1" dirty="0" err="1" smtClean="0"/>
              <a:t>Skalanya</a:t>
            </a:r>
            <a:endParaRPr lang="id-ID" dirty="0"/>
          </a:p>
          <a:p>
            <a:pPr marL="0" indent="0">
              <a:buNone/>
            </a:pPr>
            <a:r>
              <a:rPr lang="id-ID" dirty="0" smtClean="0"/>
              <a:t>a.   </a:t>
            </a:r>
            <a:r>
              <a:rPr lang="en-US" dirty="0" smtClean="0"/>
              <a:t>Peta </a:t>
            </a:r>
            <a:r>
              <a:rPr lang="en-US" dirty="0" err="1" smtClean="0"/>
              <a:t>Kadaster</a:t>
            </a:r>
            <a:r>
              <a:rPr lang="en-US" dirty="0" smtClean="0"/>
              <a:t>/</a:t>
            </a:r>
            <a:r>
              <a:rPr lang="en-US" dirty="0" err="1" smtClean="0"/>
              <a:t>teknik</a:t>
            </a:r>
            <a:endParaRPr lang="id-ID" dirty="0"/>
          </a:p>
          <a:p>
            <a:pPr marL="409564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 smtClean="0"/>
              <a:t>Peta </a:t>
            </a:r>
            <a:r>
              <a:rPr lang="en-US" b="1" dirty="0" err="1"/>
              <a:t>ini</a:t>
            </a:r>
            <a:r>
              <a:rPr lang="en-US" b="1" dirty="0"/>
              <a:t> </a:t>
            </a:r>
            <a:r>
              <a:rPr lang="en-US" b="1" dirty="0" err="1"/>
              <a:t>mempunyai</a:t>
            </a:r>
            <a:r>
              <a:rPr lang="en-US" b="1" dirty="0"/>
              <a:t> </a:t>
            </a:r>
            <a:r>
              <a:rPr lang="en-US" b="1" dirty="0" err="1"/>
              <a:t>skala</a:t>
            </a:r>
            <a:r>
              <a:rPr lang="en-US" b="1" dirty="0"/>
              <a:t> </a:t>
            </a:r>
            <a:r>
              <a:rPr lang="en-US" b="1" dirty="0" err="1"/>
              <a:t>sangat</a:t>
            </a:r>
            <a:r>
              <a:rPr lang="en-US" b="1" dirty="0"/>
              <a:t> </a:t>
            </a:r>
            <a:r>
              <a:rPr lang="en-US" b="1" dirty="0" err="1"/>
              <a:t>besar</a:t>
            </a:r>
            <a:r>
              <a:rPr lang="en-US" b="1" dirty="0"/>
              <a:t> </a:t>
            </a:r>
            <a:r>
              <a:rPr lang="en-US" b="1" dirty="0" err="1"/>
              <a:t>antara</a:t>
            </a:r>
            <a:r>
              <a:rPr lang="en-US" b="1" dirty="0"/>
              <a:t> 1 : </a:t>
            </a:r>
            <a:r>
              <a:rPr lang="en-US" b="1" dirty="0" smtClean="0"/>
              <a:t>100</a:t>
            </a:r>
            <a:r>
              <a:rPr lang="id-ID" b="1" dirty="0" smtClean="0"/>
              <a:t>0</a:t>
            </a:r>
            <a:r>
              <a:rPr lang="en-US" b="1" dirty="0" smtClean="0"/>
              <a:t> </a:t>
            </a:r>
            <a:r>
              <a:rPr lang="en-US" b="1" dirty="0"/>
              <a:t>- 1 : 5.000 </a:t>
            </a:r>
            <a:r>
              <a:rPr lang="en-US" b="1" dirty="0" err="1"/>
              <a:t>peta</a:t>
            </a:r>
            <a:r>
              <a:rPr lang="en-US" b="1" dirty="0"/>
              <a:t> </a:t>
            </a:r>
            <a:r>
              <a:rPr lang="en-US" b="1" dirty="0" err="1"/>
              <a:t>kadaster</a:t>
            </a:r>
            <a:r>
              <a:rPr lang="en-US" b="1" dirty="0"/>
              <a:t> </a:t>
            </a:r>
            <a:r>
              <a:rPr lang="en-US" b="1" dirty="0" err="1"/>
              <a:t>ini</a:t>
            </a:r>
            <a:r>
              <a:rPr lang="en-US" b="1" dirty="0"/>
              <a:t> </a:t>
            </a:r>
            <a:r>
              <a:rPr lang="en-US" b="1" dirty="0" err="1"/>
              <a:t>sangat</a:t>
            </a:r>
            <a:r>
              <a:rPr lang="en-US" b="1" dirty="0"/>
              <a:t> </a:t>
            </a:r>
            <a:r>
              <a:rPr lang="en-US" b="1" dirty="0" err="1"/>
              <a:t>rinci</a:t>
            </a:r>
            <a:r>
              <a:rPr lang="en-US" b="1" dirty="0"/>
              <a:t> </a:t>
            </a:r>
            <a:r>
              <a:rPr lang="en-US" b="1" dirty="0" err="1"/>
              <a:t>sehingga</a:t>
            </a:r>
            <a:r>
              <a:rPr lang="en-US" b="1" dirty="0"/>
              <a:t> </a:t>
            </a:r>
            <a:r>
              <a:rPr lang="en-US" b="1" dirty="0" err="1"/>
              <a:t>banyak</a:t>
            </a:r>
            <a:r>
              <a:rPr lang="en-US" b="1" dirty="0"/>
              <a:t> </a:t>
            </a:r>
            <a:r>
              <a:rPr lang="en-US" b="1" dirty="0" err="1"/>
              <a:t>digunakan</a:t>
            </a:r>
            <a:r>
              <a:rPr lang="en-US" b="1" dirty="0"/>
              <a:t> </a:t>
            </a:r>
            <a:r>
              <a:rPr lang="en-US" b="1" dirty="0" err="1"/>
              <a:t>untuk</a:t>
            </a:r>
            <a:r>
              <a:rPr lang="en-US" b="1" dirty="0"/>
              <a:t> </a:t>
            </a:r>
            <a:r>
              <a:rPr lang="en-US" b="1" dirty="0" err="1"/>
              <a:t>keperluan</a:t>
            </a:r>
            <a:r>
              <a:rPr lang="en-US" b="1" dirty="0"/>
              <a:t> </a:t>
            </a:r>
            <a:r>
              <a:rPr lang="en-US" b="1" dirty="0" err="1"/>
              <a:t>teknis</a:t>
            </a:r>
            <a:r>
              <a:rPr lang="en-US" b="1" dirty="0" smtClean="0"/>
              <a:t>, </a:t>
            </a:r>
            <a:endParaRPr lang="id-ID" b="1" dirty="0" smtClean="0"/>
          </a:p>
          <a:p>
            <a:pPr marL="409564" indent="-409564">
              <a:spcBef>
                <a:spcPts val="0"/>
              </a:spcBef>
              <a:buNone/>
            </a:pPr>
            <a:r>
              <a:rPr lang="en-US" dirty="0" smtClean="0"/>
              <a:t>b</a:t>
            </a:r>
            <a:r>
              <a:rPr lang="en-US" dirty="0"/>
              <a:t>. </a:t>
            </a:r>
            <a:r>
              <a:rPr lang="id-ID" dirty="0" smtClean="0"/>
              <a:t>  </a:t>
            </a:r>
            <a:r>
              <a:rPr lang="en-US" dirty="0" smtClean="0"/>
              <a:t>Peta </a:t>
            </a:r>
            <a:r>
              <a:rPr lang="en-US" dirty="0" err="1"/>
              <a:t>skala</a:t>
            </a:r>
            <a:r>
              <a:rPr lang="en-US" dirty="0"/>
              <a:t> </a:t>
            </a:r>
            <a:r>
              <a:rPr lang="en-US" dirty="0" err="1" smtClean="0"/>
              <a:t>besar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Peta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mempunyai</a:t>
            </a:r>
            <a:r>
              <a:rPr lang="en-US" dirty="0"/>
              <a:t> </a:t>
            </a:r>
            <a:r>
              <a:rPr lang="en-US" dirty="0" err="1"/>
              <a:t>skala</a:t>
            </a:r>
            <a:r>
              <a:rPr lang="en-US" dirty="0"/>
              <a:t> </a:t>
            </a:r>
            <a:r>
              <a:rPr lang="en-US" dirty="0" err="1"/>
              <a:t>antara</a:t>
            </a:r>
            <a:r>
              <a:rPr lang="en-US" dirty="0"/>
              <a:t> 1 : </a:t>
            </a:r>
            <a:r>
              <a:rPr lang="id-ID" dirty="0" smtClean="0"/>
              <a:t>5</a:t>
            </a:r>
            <a:r>
              <a:rPr lang="en-US" dirty="0" smtClean="0"/>
              <a:t>.000 </a:t>
            </a:r>
            <a:r>
              <a:rPr lang="en-US" dirty="0" err="1"/>
              <a:t>sampai</a:t>
            </a:r>
            <a:r>
              <a:rPr lang="en-US" dirty="0"/>
              <a:t> 1 : 250.000. </a:t>
            </a:r>
            <a:r>
              <a:rPr lang="en-US" dirty="0" err="1"/>
              <a:t>Biasanya</a:t>
            </a:r>
            <a:r>
              <a:rPr lang="en-US" dirty="0"/>
              <a:t> </a:t>
            </a:r>
            <a:r>
              <a:rPr lang="en-US" dirty="0" err="1"/>
              <a:t>peta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perencanaan</a:t>
            </a:r>
            <a:r>
              <a:rPr lang="en-US" dirty="0"/>
              <a:t> </a:t>
            </a:r>
            <a:r>
              <a:rPr lang="en-US" dirty="0" err="1" smtClean="0"/>
              <a:t>wilayah</a:t>
            </a:r>
            <a:r>
              <a:rPr lang="en-US" dirty="0" smtClean="0"/>
              <a:t>.</a:t>
            </a:r>
            <a:endParaRPr lang="id-ID" dirty="0"/>
          </a:p>
          <a:p>
            <a:pPr marL="409564" indent="-409564">
              <a:buNone/>
            </a:pPr>
            <a:r>
              <a:rPr lang="en-US" dirty="0" smtClean="0"/>
              <a:t>c</a:t>
            </a:r>
            <a:r>
              <a:rPr lang="en-US" dirty="0"/>
              <a:t>. </a:t>
            </a:r>
            <a:r>
              <a:rPr lang="id-ID" dirty="0" smtClean="0"/>
              <a:t>  </a:t>
            </a:r>
            <a:r>
              <a:rPr lang="en-US" dirty="0" smtClean="0"/>
              <a:t>Peta </a:t>
            </a:r>
            <a:r>
              <a:rPr lang="en-US" dirty="0" err="1"/>
              <a:t>skala</a:t>
            </a:r>
            <a:r>
              <a:rPr lang="en-US" dirty="0"/>
              <a:t> </a:t>
            </a:r>
            <a:r>
              <a:rPr lang="en-US" dirty="0" err="1"/>
              <a:t>sedang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Peta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mempunyai</a:t>
            </a:r>
            <a:r>
              <a:rPr lang="en-US" dirty="0"/>
              <a:t> </a:t>
            </a:r>
            <a:r>
              <a:rPr lang="en-US" dirty="0" err="1"/>
              <a:t>skala</a:t>
            </a:r>
            <a:r>
              <a:rPr lang="en-US" dirty="0"/>
              <a:t> </a:t>
            </a:r>
            <a:r>
              <a:rPr lang="en-US" dirty="0" err="1"/>
              <a:t>antara</a:t>
            </a:r>
            <a:r>
              <a:rPr lang="en-US" dirty="0"/>
              <a:t> 1 : 250.000 </a:t>
            </a:r>
            <a:r>
              <a:rPr lang="en-US" dirty="0" err="1"/>
              <a:t>sampai</a:t>
            </a:r>
            <a:r>
              <a:rPr lang="en-US" dirty="0"/>
              <a:t> 1 : 500.000</a:t>
            </a:r>
            <a:r>
              <a:rPr lang="en-US" dirty="0" smtClean="0"/>
              <a:t>.</a:t>
            </a:r>
            <a:endParaRPr lang="id-ID" dirty="0" smtClean="0"/>
          </a:p>
          <a:p>
            <a:pPr marL="409564" indent="-409564">
              <a:buNone/>
            </a:pPr>
            <a:r>
              <a:rPr lang="en-US" dirty="0" smtClean="0"/>
              <a:t>d</a:t>
            </a:r>
            <a:r>
              <a:rPr lang="en-US" dirty="0"/>
              <a:t>. </a:t>
            </a:r>
            <a:r>
              <a:rPr lang="id-ID" dirty="0" smtClean="0"/>
              <a:t> </a:t>
            </a:r>
            <a:r>
              <a:rPr lang="en-US" dirty="0" smtClean="0"/>
              <a:t>Peta </a:t>
            </a:r>
            <a:r>
              <a:rPr lang="en-US" dirty="0" err="1"/>
              <a:t>skala</a:t>
            </a:r>
            <a:r>
              <a:rPr lang="en-US" dirty="0"/>
              <a:t> </a:t>
            </a:r>
            <a:r>
              <a:rPr lang="en-US" dirty="0" err="1"/>
              <a:t>kecil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Peta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mempunyai</a:t>
            </a:r>
            <a:r>
              <a:rPr lang="en-US" dirty="0"/>
              <a:t> </a:t>
            </a:r>
            <a:r>
              <a:rPr lang="en-US" dirty="0" err="1"/>
              <a:t>skala</a:t>
            </a:r>
            <a:r>
              <a:rPr lang="en-US" dirty="0"/>
              <a:t> </a:t>
            </a:r>
            <a:r>
              <a:rPr lang="en-US" dirty="0" err="1"/>
              <a:t>antara</a:t>
            </a:r>
            <a:r>
              <a:rPr lang="en-US" dirty="0"/>
              <a:t> 1 : 500.000 </a:t>
            </a:r>
            <a:r>
              <a:rPr lang="en-US" dirty="0" err="1"/>
              <a:t>sampai</a:t>
            </a:r>
            <a:r>
              <a:rPr lang="en-US" dirty="0"/>
              <a:t> 1 : 1.000.000</a:t>
            </a:r>
            <a:r>
              <a:rPr lang="en-US" dirty="0" smtClean="0"/>
              <a:t>.</a:t>
            </a:r>
            <a:endParaRPr lang="id-ID" dirty="0" smtClean="0"/>
          </a:p>
          <a:p>
            <a:pPr marL="409564" indent="-409564">
              <a:buNone/>
            </a:pPr>
            <a:r>
              <a:rPr lang="en-US" dirty="0" smtClean="0"/>
              <a:t>e</a:t>
            </a:r>
            <a:r>
              <a:rPr lang="en-US" dirty="0"/>
              <a:t>. </a:t>
            </a:r>
            <a:r>
              <a:rPr lang="id-ID" dirty="0" smtClean="0"/>
              <a:t> </a:t>
            </a:r>
            <a:r>
              <a:rPr lang="en-US" dirty="0" smtClean="0"/>
              <a:t>Peta </a:t>
            </a:r>
            <a:r>
              <a:rPr lang="en-US" dirty="0" err="1"/>
              <a:t>Geografi</a:t>
            </a:r>
            <a:r>
              <a:rPr lang="en-US" dirty="0"/>
              <a:t>/</a:t>
            </a:r>
            <a:r>
              <a:rPr lang="en-US" dirty="0" err="1"/>
              <a:t>Dunia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Peta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mempunyai</a:t>
            </a:r>
            <a:r>
              <a:rPr lang="en-US" dirty="0"/>
              <a:t> </a:t>
            </a:r>
            <a:r>
              <a:rPr lang="en-US" dirty="0" err="1"/>
              <a:t>skala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kecil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1 : 1.000.000.</a:t>
            </a:r>
            <a:endParaRPr lang="id-ID" dirty="0" smtClean="0"/>
          </a:p>
        </p:txBody>
      </p:sp>
    </p:spTree>
    <p:extLst>
      <p:ext uri="{BB962C8B-B14F-4D97-AF65-F5344CB8AC3E}">
        <p14:creationId xmlns:p14="http://schemas.microsoft.com/office/powerpoint/2010/main" val="10420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51" y="615551"/>
            <a:ext cx="8686799" cy="5698333"/>
          </a:xfrm>
        </p:spPr>
        <p:txBody>
          <a:bodyPr numCol="3">
            <a:norm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625" b="1" dirty="0">
                <a:solidFill>
                  <a:srgbClr val="2E4D73"/>
                </a:solidFill>
                <a:latin typeface="Avenir Next W01"/>
              </a:rPr>
              <a:t>Societies and Organizations</a:t>
            </a:r>
            <a:endParaRPr lang="id-ID" altLang="en-US" sz="2625" b="1" dirty="0">
              <a:solidFill>
                <a:srgbClr val="2E4D73"/>
              </a:solidFill>
              <a:latin typeface="Avenir Next W01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900" b="1" dirty="0">
              <a:solidFill>
                <a:srgbClr val="2E4D73"/>
              </a:solidFill>
              <a:latin typeface="Avenir Next W01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u="sng" dirty="0">
                <a:solidFill>
                  <a:srgbClr val="2E4D73"/>
                </a:solidFill>
                <a:latin typeface="Avenir Next W01"/>
                <a:hlinkClick r:id="rId2" tooltip="Opens in new window"/>
              </a:rPr>
              <a:t>Cartography and Geographic Information Society (</a:t>
            </a:r>
            <a:r>
              <a:rPr lang="en-US" altLang="en-US" sz="1200" u="sng" dirty="0" err="1">
                <a:solidFill>
                  <a:srgbClr val="2E4D73"/>
                </a:solidFill>
                <a:latin typeface="Avenir Next W01"/>
                <a:hlinkClick r:id="rId2" tooltip="Opens in new window"/>
              </a:rPr>
              <a:t>CaGIS</a:t>
            </a:r>
            <a:r>
              <a:rPr lang="en-US" altLang="en-US" sz="1200" u="sng" dirty="0">
                <a:solidFill>
                  <a:srgbClr val="2E4D73"/>
                </a:solidFill>
                <a:latin typeface="Avenir Next W01"/>
                <a:hlinkClick r:id="rId2" tooltip="Opens in new window"/>
              </a:rPr>
              <a:t>)</a:t>
            </a:r>
            <a:r>
              <a:rPr lang="en-US" altLang="en-US" sz="1200" dirty="0">
                <a:solidFill>
                  <a:srgbClr val="2E4D73"/>
                </a:solidFill>
                <a:latin typeface="Avenir Next W01"/>
                <a:hlinkClick r:id="rId2" tooltip="Opens in new window"/>
              </a:rPr>
              <a:t>  </a:t>
            </a:r>
            <a:r>
              <a:rPr lang="en-US" altLang="en-US" sz="1200" dirty="0">
                <a:solidFill>
                  <a:srgbClr val="2E4D73"/>
                </a:solidFill>
                <a:latin typeface="Avenir Next W01"/>
              </a:rPr>
              <a:t>        </a:t>
            </a:r>
            <a:endParaRPr lang="en-US" altLang="en-US" sz="1200" dirty="0">
              <a:solidFill>
                <a:srgbClr val="000000"/>
              </a:solidFill>
              <a:latin typeface="Avenir Next W01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u="sng" dirty="0">
                <a:solidFill>
                  <a:srgbClr val="2E4D73"/>
                </a:solidFill>
                <a:latin typeface="Avenir Next W01"/>
                <a:hlinkClick r:id="rId3" tooltip="Opens in new window"/>
              </a:rPr>
              <a:t>ICA Map Design Commission</a:t>
            </a:r>
            <a:r>
              <a:rPr lang="en-US" altLang="en-US" sz="1200" dirty="0">
                <a:solidFill>
                  <a:srgbClr val="2E4D73"/>
                </a:solidFill>
                <a:latin typeface="Avenir Next W01"/>
                <a:hlinkClick r:id="rId3" tooltip="Opens in new window"/>
              </a:rPr>
              <a:t>  </a:t>
            </a:r>
            <a:r>
              <a:rPr lang="en-US" altLang="en-US" sz="1200" dirty="0">
                <a:solidFill>
                  <a:srgbClr val="2E4D73"/>
                </a:solidFill>
                <a:latin typeface="Avenir Next W01"/>
              </a:rPr>
              <a:t>        </a:t>
            </a:r>
            <a:endParaRPr lang="en-US" altLang="en-US" sz="1200" dirty="0">
              <a:solidFill>
                <a:srgbClr val="000000"/>
              </a:solidFill>
              <a:latin typeface="Avenir Next W01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u="sng" dirty="0">
                <a:solidFill>
                  <a:srgbClr val="2E4D73"/>
                </a:solidFill>
                <a:latin typeface="Avenir Next W01"/>
                <a:hlinkClick r:id="rId4" tooltip="Opens in new window"/>
              </a:rPr>
              <a:t>International Cartographic Association</a:t>
            </a:r>
            <a:r>
              <a:rPr lang="en-US" altLang="en-US" sz="1200" dirty="0">
                <a:solidFill>
                  <a:srgbClr val="2E4D73"/>
                </a:solidFill>
                <a:latin typeface="Avenir Next W01"/>
                <a:hlinkClick r:id="rId4" tooltip="Opens in new window"/>
              </a:rPr>
              <a:t>  </a:t>
            </a:r>
            <a:r>
              <a:rPr lang="en-US" altLang="en-US" sz="1200" dirty="0">
                <a:solidFill>
                  <a:srgbClr val="2E4D73"/>
                </a:solidFill>
                <a:latin typeface="Avenir Next W01"/>
              </a:rPr>
              <a:t>        </a:t>
            </a:r>
            <a:endParaRPr lang="en-US" altLang="en-US" sz="1200" dirty="0">
              <a:solidFill>
                <a:srgbClr val="000000"/>
              </a:solidFill>
              <a:latin typeface="Avenir Next W01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u="sng" dirty="0">
                <a:solidFill>
                  <a:srgbClr val="2E4D73"/>
                </a:solidFill>
                <a:latin typeface="Avenir Next W01"/>
                <a:hlinkClick r:id="rId5" tooltip="Opens in new window"/>
              </a:rPr>
              <a:t>North American Cartographic Information Society (NACIS)</a:t>
            </a:r>
            <a:r>
              <a:rPr lang="en-US" altLang="en-US" sz="1200" dirty="0">
                <a:solidFill>
                  <a:srgbClr val="2E4D73"/>
                </a:solidFill>
                <a:latin typeface="Avenir Next W01"/>
                <a:hlinkClick r:id="rId5" tooltip="Opens in new window"/>
              </a:rPr>
              <a:t>  </a:t>
            </a:r>
            <a:r>
              <a:rPr lang="en-US" altLang="en-US" sz="1200" dirty="0">
                <a:solidFill>
                  <a:srgbClr val="2E4D73"/>
                </a:solidFill>
                <a:latin typeface="Avenir Next W01"/>
              </a:rPr>
              <a:t>        </a:t>
            </a:r>
            <a:endParaRPr lang="en-US" altLang="en-US" sz="1200" dirty="0">
              <a:solidFill>
                <a:srgbClr val="000000"/>
              </a:solidFill>
              <a:latin typeface="Avenir Next W01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u="sng" dirty="0">
                <a:solidFill>
                  <a:srgbClr val="2E4D73"/>
                </a:solidFill>
                <a:latin typeface="Avenir Next W01"/>
                <a:hlinkClick r:id="rId6" tooltip="Opens in new window"/>
              </a:rPr>
              <a:t>Society of Cartographers</a:t>
            </a:r>
            <a:r>
              <a:rPr lang="en-US" altLang="en-US" sz="1200" dirty="0">
                <a:solidFill>
                  <a:srgbClr val="2E4D73"/>
                </a:solidFill>
                <a:latin typeface="Avenir Next W01"/>
                <a:hlinkClick r:id="rId6" tooltip="Opens in new window"/>
              </a:rPr>
              <a:t>  </a:t>
            </a:r>
            <a:r>
              <a:rPr lang="en-US" altLang="en-US" sz="1200" dirty="0">
                <a:solidFill>
                  <a:srgbClr val="2E4D73"/>
                </a:solidFill>
                <a:latin typeface="Avenir Next W01"/>
              </a:rPr>
              <a:t>        </a:t>
            </a:r>
            <a:endParaRPr lang="en-US" altLang="en-US" sz="1200" dirty="0">
              <a:solidFill>
                <a:srgbClr val="000000"/>
              </a:solidFill>
              <a:latin typeface="Avenir Next W01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u="sng" dirty="0">
                <a:solidFill>
                  <a:srgbClr val="2E4D73"/>
                </a:solidFill>
                <a:latin typeface="Avenir Next W01"/>
                <a:hlinkClick r:id="rId7" tooltip="Opens in new window"/>
              </a:rPr>
              <a:t>The British Cartographic Society</a:t>
            </a:r>
            <a:r>
              <a:rPr lang="en-US" altLang="en-US" sz="1200" dirty="0">
                <a:solidFill>
                  <a:srgbClr val="2E4D73"/>
                </a:solidFill>
                <a:latin typeface="Avenir Next W01"/>
                <a:hlinkClick r:id="rId7" tooltip="Opens in new window"/>
              </a:rPr>
              <a:t>  </a:t>
            </a:r>
            <a:r>
              <a:rPr lang="en-US" altLang="en-US" sz="1200" dirty="0">
                <a:solidFill>
                  <a:srgbClr val="2E4D73"/>
                </a:solidFill>
                <a:latin typeface="Avenir Next W01"/>
              </a:rPr>
              <a:t>        </a:t>
            </a:r>
            <a:endParaRPr lang="en-US" altLang="en-US" sz="1200" dirty="0">
              <a:solidFill>
                <a:srgbClr val="000000"/>
              </a:solidFill>
              <a:latin typeface="Avenir Next W01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u="sng" dirty="0">
                <a:solidFill>
                  <a:srgbClr val="2E4D73"/>
                </a:solidFill>
                <a:latin typeface="Avenir Next W01"/>
                <a:hlinkClick r:id="rId8" tooltip="Opens in new window"/>
              </a:rPr>
              <a:t>Canadian Cartographic Association</a:t>
            </a:r>
            <a:r>
              <a:rPr lang="en-US" altLang="en-US" sz="1200" dirty="0">
                <a:solidFill>
                  <a:srgbClr val="2E4D73"/>
                </a:solidFill>
                <a:latin typeface="Avenir Next W01"/>
                <a:hlinkClick r:id="rId8" tooltip="Opens in new window"/>
              </a:rPr>
              <a:t> </a:t>
            </a:r>
            <a:endParaRPr lang="id-ID" altLang="en-US" sz="1200" dirty="0">
              <a:solidFill>
                <a:srgbClr val="2E4D73"/>
              </a:solidFill>
              <a:latin typeface="Avenir Next W01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id-ID" altLang="en-US" sz="1125" dirty="0">
              <a:solidFill>
                <a:srgbClr val="2E4D73"/>
              </a:solidFill>
              <a:latin typeface="Avenir Next W01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id-ID" altLang="en-US" sz="1125" dirty="0">
              <a:solidFill>
                <a:srgbClr val="2E4D73"/>
              </a:solidFill>
              <a:latin typeface="Avenir Next W01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id-ID" altLang="en-US" sz="1125" dirty="0" smtClean="0">
              <a:solidFill>
                <a:srgbClr val="2E4D73"/>
              </a:solidFill>
              <a:latin typeface="Avenir Next W01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id-ID" altLang="en-US" sz="1125" dirty="0">
              <a:solidFill>
                <a:srgbClr val="2E4D73"/>
              </a:solidFill>
              <a:latin typeface="Avenir Next W01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id-ID" altLang="en-US" sz="1125" dirty="0" smtClean="0">
              <a:solidFill>
                <a:srgbClr val="2E4D73"/>
              </a:solidFill>
              <a:latin typeface="Avenir Next W01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id-ID" altLang="en-US" sz="1125" dirty="0">
              <a:solidFill>
                <a:srgbClr val="2E4D73"/>
              </a:solidFill>
              <a:latin typeface="Avenir Next W01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id-ID" altLang="en-US" sz="1125" dirty="0">
              <a:solidFill>
                <a:srgbClr val="2E4D73"/>
              </a:solidFill>
              <a:latin typeface="Avenir Next W01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625" b="1" dirty="0">
                <a:solidFill>
                  <a:srgbClr val="2E4D73"/>
                </a:solidFill>
                <a:latin typeface="Avenir Next W01"/>
              </a:rPr>
              <a:t>Blogs and Tutorials</a:t>
            </a:r>
            <a:endParaRPr lang="id-ID" altLang="en-US" sz="2625" b="1" dirty="0">
              <a:solidFill>
                <a:srgbClr val="2E4D73"/>
              </a:solidFill>
              <a:latin typeface="Avenir Next W01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900" b="1" dirty="0">
              <a:solidFill>
                <a:srgbClr val="2E4D73"/>
              </a:solidFill>
              <a:latin typeface="Avenir Next W01"/>
            </a:endParaRP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u="sng" dirty="0">
                <a:solidFill>
                  <a:srgbClr val="2E4D73"/>
                </a:solidFill>
                <a:latin typeface="Avenir Next W01"/>
                <a:hlinkClick r:id="rId9" tooltip="Opens in new window"/>
              </a:rPr>
              <a:t>Adventures in Mapping</a:t>
            </a:r>
            <a:r>
              <a:rPr lang="en-US" altLang="en-US" sz="1200" dirty="0">
                <a:solidFill>
                  <a:srgbClr val="2E4D73"/>
                </a:solidFill>
                <a:latin typeface="Avenir Next W01"/>
                <a:hlinkClick r:id="rId9" tooltip="Opens in new window"/>
              </a:rPr>
              <a:t> </a:t>
            </a:r>
            <a:r>
              <a:rPr lang="id-ID" altLang="en-US" sz="1200" dirty="0">
                <a:solidFill>
                  <a:srgbClr val="000000"/>
                </a:solidFill>
                <a:latin typeface="Avenir Next W01"/>
              </a:rPr>
              <a:t>(</a:t>
            </a:r>
            <a:r>
              <a:rPr lang="en-US" altLang="en-US" sz="1200" dirty="0">
                <a:solidFill>
                  <a:srgbClr val="000000"/>
                </a:solidFill>
                <a:latin typeface="Avenir Next W01"/>
              </a:rPr>
              <a:t>by John Nelson</a:t>
            </a:r>
            <a:r>
              <a:rPr lang="id-ID" altLang="en-US" sz="1200" dirty="0">
                <a:solidFill>
                  <a:srgbClr val="000000"/>
                </a:solidFill>
                <a:latin typeface="Avenir Next W01"/>
              </a:rPr>
              <a:t>)</a:t>
            </a:r>
            <a:endParaRPr lang="en-US" altLang="en-US" sz="1200" dirty="0">
              <a:solidFill>
                <a:srgbClr val="000000"/>
              </a:solidFill>
              <a:latin typeface="Avenir Next W01"/>
            </a:endParaRP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u="sng" dirty="0">
                <a:solidFill>
                  <a:srgbClr val="2E4D73"/>
                </a:solidFill>
                <a:latin typeface="Avenir Next W01"/>
                <a:hlinkClick r:id="rId10" tooltip="Opens in new window"/>
              </a:rPr>
              <a:t>All over the map</a:t>
            </a:r>
            <a:r>
              <a:rPr lang="en-US" altLang="en-US" sz="1200" dirty="0">
                <a:solidFill>
                  <a:srgbClr val="2E4D73"/>
                </a:solidFill>
                <a:latin typeface="Avenir Next W01"/>
                <a:hlinkClick r:id="rId10" tooltip="Opens in new window"/>
              </a:rPr>
              <a:t> </a:t>
            </a:r>
            <a:r>
              <a:rPr lang="id-ID" altLang="en-US" sz="1200" dirty="0">
                <a:solidFill>
                  <a:srgbClr val="000000"/>
                </a:solidFill>
                <a:latin typeface="Avenir Next W01"/>
              </a:rPr>
              <a:t>(</a:t>
            </a:r>
            <a:r>
              <a:rPr lang="en-US" altLang="en-US" sz="1200" dirty="0">
                <a:solidFill>
                  <a:srgbClr val="000000"/>
                </a:solidFill>
                <a:latin typeface="Avenir Next W01"/>
              </a:rPr>
              <a:t>by Betsy Mason and Greg Miller</a:t>
            </a:r>
            <a:r>
              <a:rPr lang="id-ID" altLang="en-US" sz="1200" dirty="0">
                <a:solidFill>
                  <a:srgbClr val="000000"/>
                </a:solidFill>
                <a:latin typeface="Avenir Next W01"/>
              </a:rPr>
              <a:t>)</a:t>
            </a:r>
            <a:endParaRPr lang="en-US" altLang="en-US" sz="1200" dirty="0">
              <a:solidFill>
                <a:srgbClr val="000000"/>
              </a:solidFill>
              <a:latin typeface="Avenir Next W01"/>
            </a:endParaRP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u="sng" dirty="0">
                <a:solidFill>
                  <a:srgbClr val="2E4D73"/>
                </a:solidFill>
                <a:latin typeface="Avenir Next W01"/>
                <a:hlinkClick r:id="rId11" tooltip="Opens in new window"/>
              </a:rPr>
              <a:t>ArcGIS mapping</a:t>
            </a:r>
            <a:r>
              <a:rPr lang="en-US" altLang="en-US" sz="1200" dirty="0">
                <a:solidFill>
                  <a:srgbClr val="2E4D73"/>
                </a:solidFill>
                <a:latin typeface="Avenir Next W01"/>
                <a:hlinkClick r:id="rId11" tooltip="Opens in new window"/>
              </a:rPr>
              <a:t>  </a:t>
            </a:r>
            <a:r>
              <a:rPr lang="id-ID" altLang="en-US" sz="1200" dirty="0">
                <a:solidFill>
                  <a:srgbClr val="2E4D73"/>
                </a:solidFill>
                <a:latin typeface="Avenir Next W01"/>
              </a:rPr>
              <a:t> (</a:t>
            </a:r>
            <a:r>
              <a:rPr lang="en-US" altLang="en-US" sz="1200" dirty="0">
                <a:solidFill>
                  <a:srgbClr val="000000"/>
                </a:solidFill>
                <a:latin typeface="Avenir Next W01"/>
              </a:rPr>
              <a:t>by </a:t>
            </a:r>
            <a:r>
              <a:rPr lang="en-US" altLang="en-US" sz="1200" dirty="0" err="1">
                <a:solidFill>
                  <a:srgbClr val="000000"/>
                </a:solidFill>
                <a:latin typeface="Avenir Next W01"/>
              </a:rPr>
              <a:t>Esri</a:t>
            </a:r>
            <a:r>
              <a:rPr lang="id-ID" altLang="en-US" sz="1200" dirty="0">
                <a:solidFill>
                  <a:srgbClr val="000000"/>
                </a:solidFill>
                <a:latin typeface="Avenir Next W01"/>
              </a:rPr>
              <a:t>)</a:t>
            </a:r>
            <a:endParaRPr lang="en-US" altLang="en-US" sz="1200" dirty="0">
              <a:solidFill>
                <a:srgbClr val="000000"/>
              </a:solidFill>
              <a:latin typeface="Avenir Next W01"/>
            </a:endParaRP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u="sng" dirty="0" err="1">
                <a:solidFill>
                  <a:srgbClr val="2E4D73"/>
                </a:solidFill>
                <a:latin typeface="Avenir Next W01"/>
                <a:hlinkClick r:id="rId12" tooltip="Opens in new window"/>
              </a:rPr>
              <a:t>Cartonerd</a:t>
            </a:r>
            <a:r>
              <a:rPr lang="en-US" altLang="en-US" sz="1200" dirty="0">
                <a:solidFill>
                  <a:srgbClr val="2E4D73"/>
                </a:solidFill>
                <a:latin typeface="Avenir Next W01"/>
                <a:hlinkClick r:id="rId12" tooltip="Opens in new window"/>
              </a:rPr>
              <a:t> </a:t>
            </a:r>
            <a:r>
              <a:rPr lang="id-ID" altLang="en-US" sz="1200" dirty="0">
                <a:solidFill>
                  <a:srgbClr val="000000"/>
                </a:solidFill>
                <a:latin typeface="Avenir Next W01"/>
              </a:rPr>
              <a:t>(</a:t>
            </a:r>
            <a:r>
              <a:rPr lang="en-US" altLang="en-US" sz="1200" dirty="0">
                <a:solidFill>
                  <a:srgbClr val="000000"/>
                </a:solidFill>
                <a:latin typeface="Avenir Next W01"/>
              </a:rPr>
              <a:t>by Kenneth Field</a:t>
            </a:r>
            <a:r>
              <a:rPr lang="id-ID" altLang="en-US" sz="1200" dirty="0">
                <a:solidFill>
                  <a:srgbClr val="000000"/>
                </a:solidFill>
                <a:latin typeface="Avenir Next W01"/>
              </a:rPr>
              <a:t>)</a:t>
            </a:r>
            <a:endParaRPr lang="en-US" altLang="en-US" sz="1200" dirty="0">
              <a:solidFill>
                <a:srgbClr val="000000"/>
              </a:solidFill>
              <a:latin typeface="Avenir Next W01"/>
            </a:endParaRP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u="sng" dirty="0" err="1">
                <a:solidFill>
                  <a:srgbClr val="2E4D73"/>
                </a:solidFill>
                <a:latin typeface="Avenir Next W01"/>
                <a:hlinkClick r:id="rId13" tooltip="Opens in new window"/>
              </a:rPr>
              <a:t>CartoTalk</a:t>
            </a:r>
            <a:r>
              <a:rPr lang="en-US" altLang="en-US" sz="1200" dirty="0">
                <a:solidFill>
                  <a:srgbClr val="2E4D73"/>
                </a:solidFill>
                <a:latin typeface="Avenir Next W01"/>
                <a:hlinkClick r:id="rId13" tooltip="Opens in new window"/>
              </a:rPr>
              <a:t>  </a:t>
            </a:r>
            <a:r>
              <a:rPr lang="id-ID" altLang="en-US" sz="1200" dirty="0">
                <a:solidFill>
                  <a:srgbClr val="000000"/>
                </a:solidFill>
                <a:latin typeface="Avenir Next W01"/>
              </a:rPr>
              <a:t>(</a:t>
            </a:r>
            <a:r>
              <a:rPr lang="en-US" altLang="en-US" sz="1200" dirty="0">
                <a:solidFill>
                  <a:srgbClr val="000000"/>
                </a:solidFill>
                <a:latin typeface="Avenir Next W01"/>
              </a:rPr>
              <a:t>by NACIS: cartotalk.com</a:t>
            </a:r>
            <a:r>
              <a:rPr lang="id-ID" altLang="en-US" sz="1200" dirty="0">
                <a:solidFill>
                  <a:srgbClr val="000000"/>
                </a:solidFill>
                <a:latin typeface="Avenir Next W01"/>
              </a:rPr>
              <a:t>)</a:t>
            </a:r>
            <a:endParaRPr lang="en-US" altLang="en-US" sz="1200" dirty="0">
              <a:solidFill>
                <a:srgbClr val="000000"/>
              </a:solidFill>
              <a:latin typeface="Avenir Next W01"/>
            </a:endParaRP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u="sng" dirty="0" err="1">
                <a:solidFill>
                  <a:srgbClr val="2E4D73"/>
                </a:solidFill>
                <a:latin typeface="Avenir Next W01"/>
                <a:hlinkClick r:id="rId14" tooltip="Opens in new window"/>
              </a:rPr>
              <a:t>Eagereyes</a:t>
            </a:r>
            <a:r>
              <a:rPr lang="en-US" altLang="en-US" sz="1200" dirty="0">
                <a:solidFill>
                  <a:srgbClr val="2E4D73"/>
                </a:solidFill>
                <a:latin typeface="Avenir Next W01"/>
                <a:hlinkClick r:id="rId14" tooltip="Opens in new window"/>
              </a:rPr>
              <a:t> </a:t>
            </a:r>
            <a:r>
              <a:rPr lang="id-ID" altLang="en-US" sz="1200" dirty="0">
                <a:solidFill>
                  <a:srgbClr val="000000"/>
                </a:solidFill>
                <a:latin typeface="Avenir Next W01"/>
              </a:rPr>
              <a:t>(</a:t>
            </a:r>
            <a:r>
              <a:rPr lang="en-US" altLang="en-US" sz="1200" dirty="0">
                <a:solidFill>
                  <a:srgbClr val="000000"/>
                </a:solidFill>
                <a:latin typeface="Avenir Next W01"/>
              </a:rPr>
              <a:t>by Robert </a:t>
            </a:r>
            <a:r>
              <a:rPr lang="en-US" altLang="en-US" sz="1200" dirty="0" err="1">
                <a:solidFill>
                  <a:srgbClr val="000000"/>
                </a:solidFill>
                <a:latin typeface="Avenir Next W01"/>
              </a:rPr>
              <a:t>Kosara</a:t>
            </a:r>
            <a:r>
              <a:rPr lang="id-ID" altLang="en-US" sz="1200" dirty="0">
                <a:solidFill>
                  <a:srgbClr val="000000"/>
                </a:solidFill>
                <a:latin typeface="Avenir Next W01"/>
              </a:rPr>
              <a:t>)</a:t>
            </a:r>
            <a:endParaRPr lang="en-US" altLang="en-US" sz="1200" dirty="0">
              <a:solidFill>
                <a:srgbClr val="000000"/>
              </a:solidFill>
              <a:latin typeface="Avenir Next W01"/>
            </a:endParaRP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u="sng" dirty="0">
                <a:solidFill>
                  <a:srgbClr val="2E4D73"/>
                </a:solidFill>
                <a:latin typeface="Avenir Next W01"/>
                <a:hlinkClick r:id="rId15" tooltip="Opens in new window"/>
              </a:rPr>
              <a:t>Flowing Data</a:t>
            </a:r>
            <a:r>
              <a:rPr lang="en-US" altLang="en-US" sz="1200" dirty="0">
                <a:solidFill>
                  <a:srgbClr val="2E4D73"/>
                </a:solidFill>
                <a:latin typeface="Avenir Next W01"/>
                <a:hlinkClick r:id="rId15" tooltip="Opens in new window"/>
              </a:rPr>
              <a:t> </a:t>
            </a:r>
            <a:r>
              <a:rPr lang="id-ID" altLang="en-US" sz="1200" dirty="0">
                <a:solidFill>
                  <a:srgbClr val="000000"/>
                </a:solidFill>
                <a:latin typeface="Avenir Next W01"/>
              </a:rPr>
              <a:t>(</a:t>
            </a:r>
            <a:r>
              <a:rPr lang="en-US" altLang="en-US" sz="1200" dirty="0">
                <a:solidFill>
                  <a:srgbClr val="000000"/>
                </a:solidFill>
                <a:latin typeface="Avenir Next W01"/>
              </a:rPr>
              <a:t>by Nathan </a:t>
            </a:r>
            <a:r>
              <a:rPr lang="en-US" altLang="en-US" sz="1200" dirty="0" err="1">
                <a:solidFill>
                  <a:srgbClr val="000000"/>
                </a:solidFill>
                <a:latin typeface="Avenir Next W01"/>
              </a:rPr>
              <a:t>Yau</a:t>
            </a:r>
            <a:r>
              <a:rPr lang="id-ID" altLang="en-US" sz="1200" dirty="0">
                <a:solidFill>
                  <a:srgbClr val="000000"/>
                </a:solidFill>
                <a:latin typeface="Avenir Next W01"/>
              </a:rPr>
              <a:t>)</a:t>
            </a:r>
            <a:endParaRPr lang="en-US" altLang="en-US" sz="1200" dirty="0">
              <a:solidFill>
                <a:srgbClr val="000000"/>
              </a:solidFill>
              <a:latin typeface="Avenir Next W01"/>
            </a:endParaRP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u="sng" dirty="0">
                <a:solidFill>
                  <a:srgbClr val="2E4D73"/>
                </a:solidFill>
                <a:latin typeface="Avenir Next W01"/>
                <a:hlinkClick r:id="rId16" tooltip="Opens in new window"/>
              </a:rPr>
              <a:t>Jonah Adkins</a:t>
            </a:r>
            <a:r>
              <a:rPr lang="en-US" altLang="en-US" sz="1200" dirty="0">
                <a:solidFill>
                  <a:srgbClr val="2E4D73"/>
                </a:solidFill>
                <a:latin typeface="Avenir Next W01"/>
                <a:hlinkClick r:id="rId16" tooltip="Opens in new window"/>
              </a:rPr>
              <a:t>  </a:t>
            </a:r>
            <a:r>
              <a:rPr lang="en-US" altLang="en-US" sz="1200" dirty="0">
                <a:solidFill>
                  <a:srgbClr val="2E4D73"/>
                </a:solidFill>
                <a:latin typeface="Avenir Next W01"/>
              </a:rPr>
              <a:t>        </a:t>
            </a:r>
            <a:endParaRPr lang="en-US" altLang="en-US" sz="1200" dirty="0">
              <a:solidFill>
                <a:srgbClr val="000000"/>
              </a:solidFill>
              <a:latin typeface="Avenir Next W01"/>
            </a:endParaRP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u="sng" dirty="0">
                <a:solidFill>
                  <a:srgbClr val="2E4D73"/>
                </a:solidFill>
                <a:latin typeface="Avenir Next W01"/>
                <a:hlinkClick r:id="rId17" tooltip="Opens in new window"/>
              </a:rPr>
              <a:t>Making maps</a:t>
            </a:r>
            <a:r>
              <a:rPr lang="en-US" altLang="en-US" sz="1200" dirty="0">
                <a:solidFill>
                  <a:srgbClr val="2E4D73"/>
                </a:solidFill>
                <a:latin typeface="Avenir Next W01"/>
                <a:hlinkClick r:id="rId17" tooltip="Opens in new window"/>
              </a:rPr>
              <a:t> </a:t>
            </a:r>
            <a:r>
              <a:rPr lang="id-ID" altLang="en-US" sz="1200" dirty="0">
                <a:solidFill>
                  <a:srgbClr val="2E4D73"/>
                </a:solidFill>
                <a:latin typeface="Avenir Next W01"/>
              </a:rPr>
              <a:t>(</a:t>
            </a:r>
            <a:r>
              <a:rPr lang="en-US" altLang="en-US" sz="1200" dirty="0">
                <a:solidFill>
                  <a:srgbClr val="000000"/>
                </a:solidFill>
                <a:latin typeface="Avenir Next W01"/>
              </a:rPr>
              <a:t>by John </a:t>
            </a:r>
            <a:r>
              <a:rPr lang="en-US" altLang="en-US" sz="1200" dirty="0" err="1">
                <a:solidFill>
                  <a:srgbClr val="000000"/>
                </a:solidFill>
                <a:latin typeface="Avenir Next W01"/>
              </a:rPr>
              <a:t>Krygier</a:t>
            </a:r>
            <a:r>
              <a:rPr lang="en-US" altLang="en-US" sz="1200" dirty="0">
                <a:solidFill>
                  <a:srgbClr val="000000"/>
                </a:solidFill>
                <a:latin typeface="Avenir Next W01"/>
              </a:rPr>
              <a:t> and Denis Wood</a:t>
            </a:r>
            <a:r>
              <a:rPr lang="id-ID" altLang="en-US" sz="1200" dirty="0">
                <a:solidFill>
                  <a:srgbClr val="000000"/>
                </a:solidFill>
                <a:latin typeface="Avenir Next W01"/>
              </a:rPr>
              <a:t>)</a:t>
            </a:r>
            <a:endParaRPr lang="en-US" altLang="en-US" sz="1200" dirty="0">
              <a:solidFill>
                <a:srgbClr val="000000"/>
              </a:solidFill>
              <a:latin typeface="Avenir Next W01"/>
            </a:endParaRP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u="sng" dirty="0">
                <a:solidFill>
                  <a:srgbClr val="2E4D73"/>
                </a:solidFill>
                <a:latin typeface="Avenir Next W01"/>
                <a:hlinkClick r:id="rId18" tooltip="Opens in new window"/>
              </a:rPr>
              <a:t>Map Smith</a:t>
            </a:r>
            <a:r>
              <a:rPr lang="en-US" altLang="en-US" sz="1200" dirty="0">
                <a:solidFill>
                  <a:srgbClr val="2E4D73"/>
                </a:solidFill>
                <a:latin typeface="Avenir Next W01"/>
                <a:hlinkClick r:id="rId18" tooltip="Opens in new window"/>
              </a:rPr>
              <a:t> </a:t>
            </a:r>
            <a:r>
              <a:rPr lang="id-ID" altLang="en-US" sz="1200" dirty="0">
                <a:solidFill>
                  <a:srgbClr val="000000"/>
                </a:solidFill>
                <a:latin typeface="Avenir Next W01"/>
              </a:rPr>
              <a:t>(</a:t>
            </a:r>
            <a:r>
              <a:rPr lang="en-US" altLang="en-US" sz="1200" dirty="0">
                <a:solidFill>
                  <a:srgbClr val="000000"/>
                </a:solidFill>
                <a:latin typeface="Avenir Next W01"/>
              </a:rPr>
              <a:t>by Stephen Smith</a:t>
            </a:r>
            <a:r>
              <a:rPr lang="id-ID" altLang="en-US" sz="1200" dirty="0">
                <a:solidFill>
                  <a:srgbClr val="000000"/>
                </a:solidFill>
                <a:latin typeface="Avenir Next W01"/>
              </a:rPr>
              <a:t>)</a:t>
            </a:r>
            <a:endParaRPr lang="en-US" altLang="en-US" sz="1200" dirty="0">
              <a:solidFill>
                <a:srgbClr val="000000"/>
              </a:solidFill>
              <a:latin typeface="Avenir Next W01"/>
            </a:endParaRP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u="sng" dirty="0">
                <a:solidFill>
                  <a:srgbClr val="2E4D73"/>
                </a:solidFill>
                <a:latin typeface="Avenir Next W01"/>
                <a:hlinkClick r:id="rId19" tooltip="Opens in new window"/>
              </a:rPr>
              <a:t>Mapping London</a:t>
            </a:r>
            <a:r>
              <a:rPr lang="en-US" altLang="en-US" sz="1200" dirty="0">
                <a:solidFill>
                  <a:srgbClr val="2E4D73"/>
                </a:solidFill>
                <a:latin typeface="Avenir Next W01"/>
                <a:hlinkClick r:id="rId19" tooltip="Opens in new window"/>
              </a:rPr>
              <a:t> </a:t>
            </a:r>
            <a:r>
              <a:rPr lang="id-ID" altLang="en-US" sz="1200" dirty="0">
                <a:solidFill>
                  <a:srgbClr val="000000"/>
                </a:solidFill>
                <a:latin typeface="Avenir Next W01"/>
              </a:rPr>
              <a:t>(</a:t>
            </a:r>
            <a:r>
              <a:rPr lang="en-US" altLang="en-US" sz="1200" dirty="0">
                <a:solidFill>
                  <a:srgbClr val="000000"/>
                </a:solidFill>
                <a:latin typeface="Avenir Next W01"/>
              </a:rPr>
              <a:t>by Ollie O'Brien and James Cheshire</a:t>
            </a:r>
            <a:r>
              <a:rPr lang="id-ID" altLang="en-US" sz="1200" dirty="0">
                <a:solidFill>
                  <a:srgbClr val="000000"/>
                </a:solidFill>
                <a:latin typeface="Avenir Next W01"/>
              </a:rPr>
              <a:t>)</a:t>
            </a:r>
            <a:endParaRPr lang="en-US" altLang="en-US" sz="1200" dirty="0">
              <a:solidFill>
                <a:srgbClr val="000000"/>
              </a:solidFill>
              <a:latin typeface="Avenir Next W01"/>
            </a:endParaRP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u="sng" dirty="0">
                <a:solidFill>
                  <a:srgbClr val="2E4D73"/>
                </a:solidFill>
                <a:latin typeface="Avenir Next W01"/>
                <a:hlinkClick r:id="rId20" tooltip="Opens in new window"/>
              </a:rPr>
              <a:t>Maps Mania</a:t>
            </a:r>
            <a:r>
              <a:rPr lang="en-US" altLang="en-US" sz="1200" dirty="0">
                <a:solidFill>
                  <a:srgbClr val="2E4D73"/>
                </a:solidFill>
                <a:latin typeface="Avenir Next W01"/>
                <a:hlinkClick r:id="rId20" tooltip="Opens in new window"/>
              </a:rPr>
              <a:t> </a:t>
            </a:r>
            <a:r>
              <a:rPr lang="id-ID" altLang="en-US" sz="1200" dirty="0">
                <a:solidFill>
                  <a:srgbClr val="000000"/>
                </a:solidFill>
                <a:latin typeface="Avenir Next W01"/>
              </a:rPr>
              <a:t>(</a:t>
            </a:r>
            <a:r>
              <a:rPr lang="en-US" altLang="en-US" sz="1200" dirty="0">
                <a:solidFill>
                  <a:srgbClr val="000000"/>
                </a:solidFill>
                <a:latin typeface="Avenir Next W01"/>
              </a:rPr>
              <a:t>by Kier Clarke</a:t>
            </a:r>
            <a:r>
              <a:rPr lang="id-ID" altLang="en-US" sz="1200" dirty="0">
                <a:solidFill>
                  <a:srgbClr val="000000"/>
                </a:solidFill>
                <a:latin typeface="Avenir Next W01"/>
              </a:rPr>
              <a:t>)</a:t>
            </a:r>
            <a:endParaRPr lang="en-US" altLang="en-US" sz="1200" dirty="0">
              <a:solidFill>
                <a:srgbClr val="000000"/>
              </a:solidFill>
              <a:latin typeface="Avenir Next W01"/>
            </a:endParaRP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u="sng" dirty="0">
                <a:solidFill>
                  <a:srgbClr val="2E4D73"/>
                </a:solidFill>
                <a:latin typeface="Avenir Next W01"/>
                <a:hlinkClick r:id="rId21" tooltip="Opens in new window"/>
              </a:rPr>
              <a:t>Maps We Love</a:t>
            </a:r>
            <a:r>
              <a:rPr lang="en-US" altLang="en-US" sz="1200" dirty="0">
                <a:solidFill>
                  <a:srgbClr val="2E4D73"/>
                </a:solidFill>
                <a:latin typeface="Avenir Next W01"/>
                <a:hlinkClick r:id="rId21" tooltip="Opens in new window"/>
              </a:rPr>
              <a:t> </a:t>
            </a:r>
            <a:r>
              <a:rPr lang="id-ID" altLang="en-US" sz="1200" dirty="0">
                <a:solidFill>
                  <a:srgbClr val="000000"/>
                </a:solidFill>
                <a:latin typeface="Avenir Next W01"/>
              </a:rPr>
              <a:t>(</a:t>
            </a:r>
            <a:r>
              <a:rPr lang="en-US" altLang="en-US" sz="1200" dirty="0">
                <a:solidFill>
                  <a:srgbClr val="000000"/>
                </a:solidFill>
                <a:latin typeface="Avenir Next W01"/>
              </a:rPr>
              <a:t>by </a:t>
            </a:r>
            <a:r>
              <a:rPr lang="en-US" altLang="en-US" sz="1200" dirty="0" err="1">
                <a:solidFill>
                  <a:srgbClr val="000000"/>
                </a:solidFill>
                <a:latin typeface="Avenir Next W01"/>
              </a:rPr>
              <a:t>Esri</a:t>
            </a:r>
            <a:r>
              <a:rPr lang="id-ID" altLang="en-US" sz="1200" dirty="0">
                <a:solidFill>
                  <a:srgbClr val="000000"/>
                </a:solidFill>
                <a:latin typeface="Avenir Next W01"/>
              </a:rPr>
              <a:t>)</a:t>
            </a:r>
            <a:endParaRPr lang="en-US" altLang="en-US" sz="1200" dirty="0">
              <a:solidFill>
                <a:srgbClr val="000000"/>
              </a:solidFill>
              <a:latin typeface="Avenir Next W01"/>
            </a:endParaRP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u="sng" dirty="0" err="1">
                <a:solidFill>
                  <a:srgbClr val="2E4D73"/>
                </a:solidFill>
                <a:latin typeface="Avenir Next W01"/>
                <a:hlinkClick r:id="rId22" tooltip="Opens in new window"/>
              </a:rPr>
              <a:t>SomethingAboutMaps</a:t>
            </a:r>
            <a:r>
              <a:rPr lang="en-US" altLang="en-US" sz="1200" dirty="0">
                <a:solidFill>
                  <a:srgbClr val="2E4D73"/>
                </a:solidFill>
                <a:latin typeface="Avenir Next W01"/>
                <a:hlinkClick r:id="rId22" tooltip="Opens in new window"/>
              </a:rPr>
              <a:t> </a:t>
            </a:r>
            <a:r>
              <a:rPr lang="id-ID" altLang="en-US" sz="1200" dirty="0">
                <a:solidFill>
                  <a:srgbClr val="000000"/>
                </a:solidFill>
                <a:latin typeface="Avenir Next W01"/>
              </a:rPr>
              <a:t>(</a:t>
            </a:r>
            <a:r>
              <a:rPr lang="en-US" altLang="en-US" sz="1200" dirty="0">
                <a:solidFill>
                  <a:srgbClr val="000000"/>
                </a:solidFill>
                <a:latin typeface="Avenir Next W01"/>
              </a:rPr>
              <a:t>by Daniel Huffman</a:t>
            </a:r>
            <a:r>
              <a:rPr lang="id-ID" altLang="en-US" sz="1200" dirty="0">
                <a:solidFill>
                  <a:srgbClr val="000000"/>
                </a:solidFill>
                <a:latin typeface="Avenir Next W01"/>
              </a:rPr>
              <a:t>)</a:t>
            </a:r>
            <a:endParaRPr lang="en-US" altLang="en-US" sz="1200" dirty="0">
              <a:solidFill>
                <a:srgbClr val="000000"/>
              </a:solidFill>
              <a:latin typeface="Avenir Next W01"/>
            </a:endParaRP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u="sng" dirty="0">
                <a:solidFill>
                  <a:srgbClr val="2E4D73"/>
                </a:solidFill>
                <a:latin typeface="Avenir Next W01"/>
                <a:hlinkClick r:id="rId23" tooltip="Opens in new window"/>
              </a:rPr>
              <a:t>Spatial.ly</a:t>
            </a:r>
            <a:r>
              <a:rPr lang="en-US" altLang="en-US" sz="1200" dirty="0">
                <a:solidFill>
                  <a:srgbClr val="2E4D73"/>
                </a:solidFill>
                <a:latin typeface="Avenir Next W01"/>
                <a:hlinkClick r:id="rId23" tooltip="Opens in new window"/>
              </a:rPr>
              <a:t> </a:t>
            </a:r>
            <a:r>
              <a:rPr lang="id-ID" altLang="en-US" sz="1200" dirty="0">
                <a:solidFill>
                  <a:srgbClr val="000000"/>
                </a:solidFill>
                <a:latin typeface="Avenir Next W01"/>
              </a:rPr>
              <a:t>(</a:t>
            </a:r>
            <a:r>
              <a:rPr lang="en-US" altLang="en-US" sz="1200" dirty="0">
                <a:solidFill>
                  <a:srgbClr val="000000"/>
                </a:solidFill>
                <a:latin typeface="Avenir Next W01"/>
              </a:rPr>
              <a:t>by James Cheshire</a:t>
            </a:r>
            <a:r>
              <a:rPr lang="id-ID" altLang="en-US" sz="1200" dirty="0">
                <a:solidFill>
                  <a:srgbClr val="000000"/>
                </a:solidFill>
                <a:latin typeface="Avenir Next W01"/>
              </a:rPr>
              <a:t>)</a:t>
            </a:r>
            <a:endParaRPr lang="en-US" altLang="en-US" sz="1200" dirty="0">
              <a:solidFill>
                <a:srgbClr val="000000"/>
              </a:solidFill>
              <a:latin typeface="Avenir Next W01"/>
            </a:endParaRP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u="sng" dirty="0">
                <a:solidFill>
                  <a:srgbClr val="2E4D73"/>
                </a:solidFill>
                <a:latin typeface="Avenir Next W01"/>
                <a:hlinkClick r:id="rId24" tooltip="Opens in new window"/>
              </a:rPr>
              <a:t>Strange Maps</a:t>
            </a:r>
            <a:r>
              <a:rPr lang="en-US" altLang="en-US" sz="1200" dirty="0">
                <a:solidFill>
                  <a:srgbClr val="2E4D73"/>
                </a:solidFill>
                <a:latin typeface="Avenir Next W01"/>
                <a:hlinkClick r:id="rId24" tooltip="Opens in new window"/>
              </a:rPr>
              <a:t> </a:t>
            </a:r>
            <a:r>
              <a:rPr lang="id-ID" altLang="en-US" sz="1200" dirty="0">
                <a:solidFill>
                  <a:srgbClr val="000000"/>
                </a:solidFill>
                <a:latin typeface="Avenir Next W01"/>
              </a:rPr>
              <a:t>(</a:t>
            </a:r>
            <a:r>
              <a:rPr lang="en-US" altLang="en-US" sz="1200" dirty="0">
                <a:solidFill>
                  <a:srgbClr val="000000"/>
                </a:solidFill>
                <a:latin typeface="Avenir Next W01"/>
              </a:rPr>
              <a:t>by Frank Jacobs</a:t>
            </a:r>
            <a:r>
              <a:rPr lang="id-ID" altLang="en-US" sz="1200" dirty="0">
                <a:solidFill>
                  <a:srgbClr val="000000"/>
                </a:solidFill>
                <a:latin typeface="Avenir Next W01"/>
              </a:rPr>
              <a:t>)</a:t>
            </a:r>
            <a:endParaRPr lang="en-US" altLang="en-US" sz="1200" dirty="0">
              <a:solidFill>
                <a:srgbClr val="000000"/>
              </a:solidFill>
              <a:latin typeface="Avenir Next W01"/>
            </a:endParaRP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u="sng" dirty="0">
                <a:solidFill>
                  <a:srgbClr val="2E4D73"/>
                </a:solidFill>
                <a:latin typeface="Avenir Next W01"/>
                <a:hlinkClick r:id="rId25" tooltip="Opens in new window"/>
              </a:rPr>
              <a:t>The Map Room</a:t>
            </a:r>
            <a:r>
              <a:rPr lang="en-US" altLang="en-US" sz="1200" dirty="0">
                <a:solidFill>
                  <a:srgbClr val="2E4D73"/>
                </a:solidFill>
                <a:latin typeface="Avenir Next W01"/>
                <a:hlinkClick r:id="rId25" tooltip="Opens in new window"/>
              </a:rPr>
              <a:t> </a:t>
            </a:r>
            <a:r>
              <a:rPr lang="id-ID" altLang="en-US" sz="1200" dirty="0">
                <a:solidFill>
                  <a:srgbClr val="000000"/>
                </a:solidFill>
                <a:latin typeface="Avenir Next W01"/>
              </a:rPr>
              <a:t>(</a:t>
            </a:r>
            <a:r>
              <a:rPr lang="en-US" altLang="en-US" sz="1200" dirty="0">
                <a:solidFill>
                  <a:srgbClr val="000000"/>
                </a:solidFill>
                <a:latin typeface="Avenir Next W01"/>
              </a:rPr>
              <a:t>by Jonathan Crowe</a:t>
            </a:r>
            <a:r>
              <a:rPr lang="id-ID" altLang="en-US" sz="1200" dirty="0">
                <a:solidFill>
                  <a:srgbClr val="000000"/>
                </a:solidFill>
                <a:latin typeface="Avenir Next W01"/>
              </a:rPr>
              <a:t>)</a:t>
            </a:r>
            <a:endParaRPr lang="en-US" altLang="en-US" sz="1200" dirty="0">
              <a:solidFill>
                <a:srgbClr val="000000"/>
              </a:solidFill>
              <a:latin typeface="Avenir Next W01"/>
            </a:endParaRP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u="sng" dirty="0">
                <a:solidFill>
                  <a:srgbClr val="2E4D73"/>
                </a:solidFill>
                <a:latin typeface="Avenir Next W01"/>
                <a:hlinkClick r:id="rId26" tooltip="Opens in new window"/>
              </a:rPr>
              <a:t>The Work of Edward </a:t>
            </a:r>
            <a:r>
              <a:rPr lang="en-US" altLang="en-US" sz="1200" u="sng" dirty="0" err="1">
                <a:solidFill>
                  <a:srgbClr val="2E4D73"/>
                </a:solidFill>
                <a:latin typeface="Avenir Next W01"/>
                <a:hlinkClick r:id="rId26" tooltip="Opens in new window"/>
              </a:rPr>
              <a:t>Tufte</a:t>
            </a:r>
            <a:r>
              <a:rPr lang="en-US" altLang="en-US" sz="1200" dirty="0">
                <a:solidFill>
                  <a:srgbClr val="2E4D73"/>
                </a:solidFill>
                <a:latin typeface="Avenir Next W01"/>
                <a:hlinkClick r:id="rId26" tooltip="Opens in new window"/>
              </a:rPr>
              <a:t>  </a:t>
            </a:r>
            <a:r>
              <a:rPr lang="en-US" altLang="en-US" sz="1200" dirty="0">
                <a:solidFill>
                  <a:srgbClr val="2E4D73"/>
                </a:solidFill>
                <a:latin typeface="Avenir Next W01"/>
              </a:rPr>
              <a:t>        </a:t>
            </a:r>
            <a:endParaRPr lang="en-US" altLang="en-US" sz="1200" dirty="0">
              <a:solidFill>
                <a:srgbClr val="000000"/>
              </a:solidFill>
              <a:latin typeface="Avenir Next W01"/>
            </a:endParaRP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u="sng" dirty="0">
                <a:solidFill>
                  <a:srgbClr val="2E4D73"/>
                </a:solidFill>
                <a:latin typeface="Avenir Next W01"/>
                <a:hlinkClick r:id="rId27" tooltip="Opens in new window"/>
              </a:rPr>
              <a:t>Transit Maps</a:t>
            </a:r>
            <a:r>
              <a:rPr lang="en-US" altLang="en-US" sz="1200" dirty="0">
                <a:solidFill>
                  <a:srgbClr val="2E4D73"/>
                </a:solidFill>
                <a:latin typeface="Avenir Next W01"/>
                <a:hlinkClick r:id="rId27" tooltip="Opens in new window"/>
              </a:rPr>
              <a:t> </a:t>
            </a:r>
            <a:r>
              <a:rPr lang="id-ID" altLang="en-US" sz="1200" dirty="0">
                <a:solidFill>
                  <a:srgbClr val="000000"/>
                </a:solidFill>
                <a:latin typeface="Avenir Next W01"/>
              </a:rPr>
              <a:t>(</a:t>
            </a:r>
            <a:r>
              <a:rPr lang="en-US" altLang="en-US" sz="1200" dirty="0">
                <a:solidFill>
                  <a:srgbClr val="000000"/>
                </a:solidFill>
                <a:latin typeface="Avenir Next W01"/>
              </a:rPr>
              <a:t>by Cameron Booth</a:t>
            </a:r>
            <a:r>
              <a:rPr lang="id-ID" altLang="en-US" sz="1200" dirty="0">
                <a:solidFill>
                  <a:srgbClr val="000000"/>
                </a:solidFill>
                <a:latin typeface="Avenir Next W01"/>
              </a:rPr>
              <a:t>)</a:t>
            </a:r>
            <a:endParaRPr lang="en-US" altLang="en-US" sz="1200" dirty="0">
              <a:solidFill>
                <a:srgbClr val="000000"/>
              </a:solidFill>
              <a:latin typeface="Avenir Next W01"/>
            </a:endParaRP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u="sng" dirty="0">
                <a:solidFill>
                  <a:srgbClr val="2E4D73"/>
                </a:solidFill>
                <a:latin typeface="Avenir Next W01"/>
                <a:hlinkClick r:id="rId28" tooltip="Opens in new window"/>
              </a:rPr>
              <a:t>Visual Communicator</a:t>
            </a:r>
            <a:r>
              <a:rPr lang="en-US" altLang="en-US" sz="1200" dirty="0">
                <a:solidFill>
                  <a:srgbClr val="2E4D73"/>
                </a:solidFill>
                <a:latin typeface="Avenir Next W01"/>
                <a:hlinkClick r:id="rId28" tooltip="Opens in new window"/>
              </a:rPr>
              <a:t>  </a:t>
            </a:r>
            <a:r>
              <a:rPr lang="id-ID" altLang="en-US" sz="1200" dirty="0">
                <a:solidFill>
                  <a:srgbClr val="000000"/>
                </a:solidFill>
                <a:latin typeface="Avenir Next W01"/>
              </a:rPr>
              <a:t>(</a:t>
            </a:r>
            <a:r>
              <a:rPr lang="en-US" altLang="en-US" sz="1200" dirty="0">
                <a:solidFill>
                  <a:srgbClr val="000000"/>
                </a:solidFill>
                <a:latin typeface="Avenir Next W01"/>
              </a:rPr>
              <a:t>by Joshua Stevens</a:t>
            </a:r>
            <a:r>
              <a:rPr lang="id-ID" altLang="en-US" sz="1200" dirty="0">
                <a:solidFill>
                  <a:srgbClr val="000000"/>
                </a:solidFill>
                <a:latin typeface="Avenir Next W01"/>
              </a:rPr>
              <a:t>)</a:t>
            </a:r>
            <a:endParaRPr lang="en-US" altLang="en-US" sz="1200" dirty="0">
              <a:solidFill>
                <a:srgbClr val="000000"/>
              </a:solidFill>
              <a:latin typeface="Avenir Next W01"/>
            </a:endParaRP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u="sng" dirty="0" err="1">
                <a:solidFill>
                  <a:srgbClr val="2E4D73"/>
                </a:solidFill>
                <a:latin typeface="Avenir Next W01"/>
                <a:hlinkClick r:id="rId29" tooltip="Opens in new window"/>
              </a:rPr>
              <a:t>Visualising</a:t>
            </a:r>
            <a:r>
              <a:rPr lang="en-US" altLang="en-US" sz="1200" u="sng" dirty="0">
                <a:solidFill>
                  <a:srgbClr val="2E4D73"/>
                </a:solidFill>
                <a:latin typeface="Avenir Next W01"/>
                <a:hlinkClick r:id="rId29" tooltip="Opens in new window"/>
              </a:rPr>
              <a:t> Data</a:t>
            </a:r>
            <a:r>
              <a:rPr lang="en-US" altLang="en-US" sz="1200" dirty="0">
                <a:solidFill>
                  <a:srgbClr val="2E4D73"/>
                </a:solidFill>
                <a:latin typeface="Avenir Next W01"/>
                <a:hlinkClick r:id="rId29" tooltip="Opens in new window"/>
              </a:rPr>
              <a:t> </a:t>
            </a:r>
            <a:r>
              <a:rPr lang="id-ID" altLang="en-US" sz="1200" dirty="0">
                <a:solidFill>
                  <a:srgbClr val="000000"/>
                </a:solidFill>
                <a:latin typeface="Avenir Next W01"/>
              </a:rPr>
              <a:t>(</a:t>
            </a:r>
            <a:r>
              <a:rPr lang="en-US" altLang="en-US" sz="1200" dirty="0">
                <a:solidFill>
                  <a:srgbClr val="000000"/>
                </a:solidFill>
                <a:latin typeface="Avenir Next W01"/>
              </a:rPr>
              <a:t>by Andy</a:t>
            </a:r>
            <a:r>
              <a:rPr lang="id-ID" altLang="en-US" sz="1200" dirty="0">
                <a:solidFill>
                  <a:srgbClr val="000000"/>
                </a:solidFill>
                <a:latin typeface="Avenir Next W01"/>
              </a:rPr>
              <a:t>)</a:t>
            </a:r>
            <a:r>
              <a:rPr lang="en-US" altLang="en-US" sz="1200" dirty="0">
                <a:solidFill>
                  <a:srgbClr val="000000"/>
                </a:solidFill>
                <a:latin typeface="Avenir Next W01"/>
              </a:rPr>
              <a:t> Kirk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dirty="0">
              <a:solidFill>
                <a:srgbClr val="2E4D73"/>
              </a:solidFill>
              <a:latin typeface="Avenir Next W01"/>
            </a:endParaRPr>
          </a:p>
          <a:p>
            <a:endParaRPr lang="en-US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764916"/>
            <a:ext cx="65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b="1" dirty="0">
              <a:solidFill>
                <a:srgbClr val="2E4D73"/>
              </a:solidFill>
              <a:latin typeface="Avenir Next W01"/>
            </a:endParaRPr>
          </a:p>
        </p:txBody>
      </p:sp>
      <p:sp>
        <p:nvSpPr>
          <p:cNvPr id="5" name="AutoShape 2" descr="https://www.esri.com/training/courses/shared/images/newWindow.png">
            <a:hlinkClick r:id="rId30" tooltip="Opens in new window"/>
          </p:cNvPr>
          <p:cNvSpPr>
            <a:spLocks noChangeAspect="1" noChangeArrowheads="1"/>
          </p:cNvSpPr>
          <p:nvPr/>
        </p:nvSpPr>
        <p:spPr bwMode="auto">
          <a:xfrm>
            <a:off x="1247775" y="-668536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AutoShape 3" descr="https://www.esri.com/training/courses/shared/images/newWindow.png">
            <a:hlinkClick r:id="rId31" tooltip="Opens in new window"/>
          </p:cNvPr>
          <p:cNvSpPr>
            <a:spLocks noChangeAspect="1" noChangeArrowheads="1"/>
          </p:cNvSpPr>
          <p:nvPr/>
        </p:nvSpPr>
        <p:spPr bwMode="auto">
          <a:xfrm>
            <a:off x="1885950" y="-646866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AutoShape 4" descr="https://www.esri.com/training/courses/shared/images/newWindow.png">
            <a:hlinkClick r:id="rId32" tooltip="Opens in new window"/>
          </p:cNvPr>
          <p:cNvSpPr>
            <a:spLocks noChangeAspect="1" noChangeArrowheads="1"/>
          </p:cNvSpPr>
          <p:nvPr/>
        </p:nvSpPr>
        <p:spPr bwMode="auto">
          <a:xfrm>
            <a:off x="723900" y="-6251972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AutoShape 5" descr="https://www.esri.com/training/courses/shared/images/newWindow.png">
            <a:hlinkClick r:id="rId33" tooltip="Opens in new window"/>
          </p:cNvPr>
          <p:cNvSpPr>
            <a:spLocks noChangeAspect="1" noChangeArrowheads="1"/>
          </p:cNvSpPr>
          <p:nvPr/>
        </p:nvSpPr>
        <p:spPr bwMode="auto">
          <a:xfrm>
            <a:off x="1294210" y="-6035279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AutoShape 6" descr="https://www.esri.com/training/courses/shared/images/newWindow.png">
            <a:hlinkClick r:id="rId34" tooltip="Opens in new window"/>
          </p:cNvPr>
          <p:cNvSpPr>
            <a:spLocks noChangeAspect="1" noChangeArrowheads="1"/>
          </p:cNvSpPr>
          <p:nvPr/>
        </p:nvSpPr>
        <p:spPr bwMode="auto">
          <a:xfrm>
            <a:off x="1734741" y="-5818585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AutoShape 7" descr="https://www.esri.com/training/courses/shared/images/newWindow.png">
            <a:hlinkClick r:id="rId35" tooltip="Opens in new window"/>
          </p:cNvPr>
          <p:cNvSpPr>
            <a:spLocks noChangeAspect="1" noChangeArrowheads="1"/>
          </p:cNvSpPr>
          <p:nvPr/>
        </p:nvSpPr>
        <p:spPr bwMode="auto">
          <a:xfrm>
            <a:off x="2369344" y="-5601891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AutoShape 8" descr="https://www.esri.com/training/courses/shared/images/newWindow.png">
            <a:hlinkClick r:id="rId36" tooltip="Opens in new window"/>
          </p:cNvPr>
          <p:cNvSpPr>
            <a:spLocks noChangeAspect="1" noChangeArrowheads="1"/>
          </p:cNvSpPr>
          <p:nvPr/>
        </p:nvSpPr>
        <p:spPr bwMode="auto">
          <a:xfrm>
            <a:off x="809625" y="-5385197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AutoShape 9" descr="https://www.esri.com/training/courses/shared/images/newWindow.png">
            <a:hlinkClick r:id="rId37" tooltip="Opens in new window"/>
          </p:cNvPr>
          <p:cNvSpPr>
            <a:spLocks noChangeAspect="1" noChangeArrowheads="1"/>
          </p:cNvSpPr>
          <p:nvPr/>
        </p:nvSpPr>
        <p:spPr bwMode="auto">
          <a:xfrm>
            <a:off x="1783556" y="-4801791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AutoShape 10" descr="https://www.esri.com/training/courses/shared/images/newWindow.png">
            <a:hlinkClick r:id="rId38" tooltip="Opens in new window"/>
          </p:cNvPr>
          <p:cNvSpPr>
            <a:spLocks noChangeAspect="1" noChangeArrowheads="1"/>
          </p:cNvSpPr>
          <p:nvPr/>
        </p:nvSpPr>
        <p:spPr bwMode="auto">
          <a:xfrm>
            <a:off x="975122" y="-4585097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AutoShape 11" descr="https://www.esri.com/training/courses/shared/images/newWindow.png">
            <a:hlinkClick r:id="rId39" tooltip="Opens in new window"/>
          </p:cNvPr>
          <p:cNvSpPr>
            <a:spLocks noChangeAspect="1" noChangeArrowheads="1"/>
          </p:cNvSpPr>
          <p:nvPr/>
        </p:nvSpPr>
        <p:spPr bwMode="auto">
          <a:xfrm>
            <a:off x="735806" y="-436840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AutoShape 12" descr="https://www.esri.com/training/courses/shared/images/newWindow.png">
            <a:hlinkClick r:id="rId40" tooltip="Opens in new window"/>
          </p:cNvPr>
          <p:cNvSpPr>
            <a:spLocks noChangeAspect="1" noChangeArrowheads="1"/>
          </p:cNvSpPr>
          <p:nvPr/>
        </p:nvSpPr>
        <p:spPr bwMode="auto">
          <a:xfrm>
            <a:off x="734616" y="-415171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AutoShape 13" descr="https://www.esri.com/training/courses/shared/images/newWindow.png">
            <a:hlinkClick r:id="rId41" tooltip="Opens in new window"/>
          </p:cNvPr>
          <p:cNvSpPr>
            <a:spLocks noChangeAspect="1" noChangeArrowheads="1"/>
          </p:cNvSpPr>
          <p:nvPr/>
        </p:nvSpPr>
        <p:spPr bwMode="auto">
          <a:xfrm>
            <a:off x="1579960" y="-393501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AutoShape 14" descr="https://www.esri.com/training/courses/shared/images/newWindow.png">
            <a:hlinkClick r:id="rId42" tooltip="Opens in new window"/>
          </p:cNvPr>
          <p:cNvSpPr>
            <a:spLocks noChangeAspect="1" noChangeArrowheads="1"/>
          </p:cNvSpPr>
          <p:nvPr/>
        </p:nvSpPr>
        <p:spPr bwMode="auto">
          <a:xfrm>
            <a:off x="648891" y="-3718322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AutoShape 15" descr="https://www.esri.com/training/courses/shared/images/newWindow.png">
            <a:hlinkClick r:id="rId43" tooltip="Opens in new window"/>
          </p:cNvPr>
          <p:cNvSpPr>
            <a:spLocks noChangeAspect="1" noChangeArrowheads="1"/>
          </p:cNvSpPr>
          <p:nvPr/>
        </p:nvSpPr>
        <p:spPr bwMode="auto">
          <a:xfrm>
            <a:off x="520304" y="-3501629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AutoShape 16" descr="https://www.esri.com/training/courses/shared/images/newWindow.png">
            <a:hlinkClick r:id="rId44" tooltip="Opens in new window"/>
          </p:cNvPr>
          <p:cNvSpPr>
            <a:spLocks noChangeAspect="1" noChangeArrowheads="1"/>
          </p:cNvSpPr>
          <p:nvPr/>
        </p:nvSpPr>
        <p:spPr bwMode="auto">
          <a:xfrm>
            <a:off x="373856" y="-3284935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AutoShape 17" descr="https://www.esri.com/training/courses/shared/images/newWindow.png">
            <a:hlinkClick r:id="rId45" tooltip="Opens in new window"/>
          </p:cNvPr>
          <p:cNvSpPr>
            <a:spLocks noChangeAspect="1" noChangeArrowheads="1"/>
          </p:cNvSpPr>
          <p:nvPr/>
        </p:nvSpPr>
        <p:spPr bwMode="auto">
          <a:xfrm>
            <a:off x="1470422" y="-3068241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AutoShape 18" descr="https://www.esri.com/training/courses/shared/images/newWindow.png">
            <a:hlinkClick r:id="rId46" tooltip="Opens in new window"/>
          </p:cNvPr>
          <p:cNvSpPr>
            <a:spLocks noChangeAspect="1" noChangeArrowheads="1"/>
          </p:cNvSpPr>
          <p:nvPr/>
        </p:nvSpPr>
        <p:spPr bwMode="auto">
          <a:xfrm>
            <a:off x="711994" y="-2851547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AutoShape 19" descr="https://www.esri.com/training/courses/shared/images/newWindow.png">
            <a:hlinkClick r:id="rId47" tooltip="Opens in new window"/>
          </p:cNvPr>
          <p:cNvSpPr>
            <a:spLocks noChangeAspect="1" noChangeArrowheads="1"/>
          </p:cNvSpPr>
          <p:nvPr/>
        </p:nvSpPr>
        <p:spPr bwMode="auto">
          <a:xfrm>
            <a:off x="665560" y="-263485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AutoShape 20" descr="https://www.esri.com/training/courses/shared/images/newWindow.png">
            <a:hlinkClick r:id="rId48" tooltip="Opens in new window"/>
          </p:cNvPr>
          <p:cNvSpPr>
            <a:spLocks noChangeAspect="1" noChangeArrowheads="1"/>
          </p:cNvSpPr>
          <p:nvPr/>
        </p:nvSpPr>
        <p:spPr bwMode="auto">
          <a:xfrm>
            <a:off x="764381" y="-241816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AutoShape 21" descr="https://www.esri.com/training/courses/shared/images/newWindow.png">
            <a:hlinkClick r:id="rId49" tooltip="Opens in new window"/>
          </p:cNvPr>
          <p:cNvSpPr>
            <a:spLocks noChangeAspect="1" noChangeArrowheads="1"/>
          </p:cNvSpPr>
          <p:nvPr/>
        </p:nvSpPr>
        <p:spPr bwMode="auto">
          <a:xfrm>
            <a:off x="286941" y="-220146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AutoShape 22" descr="https://www.esri.com/training/courses/shared/images/newWindow.png">
            <a:hlinkClick r:id="rId50" tooltip="Opens in new window"/>
          </p:cNvPr>
          <p:cNvSpPr>
            <a:spLocks noChangeAspect="1" noChangeArrowheads="1"/>
          </p:cNvSpPr>
          <p:nvPr/>
        </p:nvSpPr>
        <p:spPr bwMode="auto">
          <a:xfrm>
            <a:off x="1171575" y="-1984772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AutoShape 23" descr="https://www.esri.com/training/courses/shared/images/newWindow.png">
            <a:hlinkClick r:id="rId51" tooltip="Opens in new window"/>
          </p:cNvPr>
          <p:cNvSpPr>
            <a:spLocks noChangeAspect="1" noChangeArrowheads="1"/>
          </p:cNvSpPr>
          <p:nvPr/>
        </p:nvSpPr>
        <p:spPr bwMode="auto">
          <a:xfrm>
            <a:off x="682229" y="-1768079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AutoShape 24" descr="https://www.esri.com/training/courses/shared/images/newWindow.png">
            <a:hlinkClick r:id="rId52" tooltip="Opens in new window"/>
          </p:cNvPr>
          <p:cNvSpPr>
            <a:spLocks noChangeAspect="1" noChangeArrowheads="1"/>
          </p:cNvSpPr>
          <p:nvPr/>
        </p:nvSpPr>
        <p:spPr bwMode="auto">
          <a:xfrm>
            <a:off x="803672" y="-1551385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AutoShape 25" descr="https://www.esri.com/training/courses/shared/images/newWindow.png">
            <a:hlinkClick r:id="rId53" tooltip="Opens in new window"/>
          </p:cNvPr>
          <p:cNvSpPr>
            <a:spLocks noChangeAspect="1" noChangeArrowheads="1"/>
          </p:cNvSpPr>
          <p:nvPr/>
        </p:nvSpPr>
        <p:spPr bwMode="auto">
          <a:xfrm>
            <a:off x="450056" y="-1334691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AutoShape 26" descr="https://www.esri.com/training/courses/shared/images/newWindow.png">
            <a:hlinkClick r:id="rId54" tooltip="Opens in new window"/>
          </p:cNvPr>
          <p:cNvSpPr>
            <a:spLocks noChangeAspect="1" noChangeArrowheads="1"/>
          </p:cNvSpPr>
          <p:nvPr/>
        </p:nvSpPr>
        <p:spPr bwMode="auto">
          <a:xfrm>
            <a:off x="887016" y="-1117997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AutoShape 27" descr="https://www.esri.com/training/courses/shared/images/newWindow.png">
            <a:hlinkClick r:id="rId55" tooltip="Opens in new window"/>
          </p:cNvPr>
          <p:cNvSpPr>
            <a:spLocks noChangeAspect="1" noChangeArrowheads="1"/>
          </p:cNvSpPr>
          <p:nvPr/>
        </p:nvSpPr>
        <p:spPr bwMode="auto">
          <a:xfrm>
            <a:off x="748904" y="-90130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" name="AutoShape 28" descr="https://www.esri.com/training/courses/shared/images/newWindow.png">
            <a:hlinkClick r:id="rId56" tooltip="Opens in new window"/>
          </p:cNvPr>
          <p:cNvSpPr>
            <a:spLocks noChangeAspect="1" noChangeArrowheads="1"/>
          </p:cNvSpPr>
          <p:nvPr/>
        </p:nvSpPr>
        <p:spPr bwMode="auto">
          <a:xfrm>
            <a:off x="725091" y="-68461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AutoShape 29" descr="https://www.esri.com/training/courses/shared/images/newWindow.png">
            <a:hlinkClick r:id="rId57" tooltip="Opens in new window"/>
          </p:cNvPr>
          <p:cNvSpPr>
            <a:spLocks noChangeAspect="1" noChangeArrowheads="1"/>
          </p:cNvSpPr>
          <p:nvPr/>
        </p:nvSpPr>
        <p:spPr bwMode="auto">
          <a:xfrm>
            <a:off x="694135" y="-46791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AutoShape 30" descr="https://www.esri.com/training/courses/shared/images/newWindow.png">
            <a:hlinkClick r:id="rId58" tooltip="Opens in new window"/>
          </p:cNvPr>
          <p:cNvSpPr>
            <a:spLocks noChangeAspect="1" noChangeArrowheads="1"/>
          </p:cNvSpPr>
          <p:nvPr/>
        </p:nvSpPr>
        <p:spPr bwMode="auto">
          <a:xfrm>
            <a:off x="977504" y="-251222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" name="AutoShape 31" descr="https://www.esri.com/training/courses/shared/images/newWindow.png">
            <a:hlinkClick r:id="rId2" tooltip="Opens in new window"/>
          </p:cNvPr>
          <p:cNvSpPr>
            <a:spLocks noChangeAspect="1" noChangeArrowheads="1"/>
          </p:cNvSpPr>
          <p:nvPr/>
        </p:nvSpPr>
        <p:spPr bwMode="auto">
          <a:xfrm>
            <a:off x="2751535" y="1189435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AutoShape 32" descr="https://www.esri.com/training/courses/shared/images/newWindow.png">
            <a:hlinkClick r:id="rId3" tooltip="Opens in new window"/>
          </p:cNvPr>
          <p:cNvSpPr>
            <a:spLocks noChangeAspect="1" noChangeArrowheads="1"/>
          </p:cNvSpPr>
          <p:nvPr/>
        </p:nvSpPr>
        <p:spPr bwMode="auto">
          <a:xfrm>
            <a:off x="1434704" y="1406129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AutoShape 33" descr="https://www.esri.com/training/courses/shared/images/newWindow.png">
            <a:hlinkClick r:id="rId4" tooltip="Opens in new window"/>
          </p:cNvPr>
          <p:cNvSpPr>
            <a:spLocks noChangeAspect="1" noChangeArrowheads="1"/>
          </p:cNvSpPr>
          <p:nvPr/>
        </p:nvSpPr>
        <p:spPr bwMode="auto">
          <a:xfrm>
            <a:off x="1835944" y="1622822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" name="AutoShape 34" descr="https://www.esri.com/training/courses/shared/images/newWindow.png">
            <a:hlinkClick r:id="rId5" tooltip="Opens in new window"/>
          </p:cNvPr>
          <p:cNvSpPr>
            <a:spLocks noChangeAspect="1" noChangeArrowheads="1"/>
          </p:cNvSpPr>
          <p:nvPr/>
        </p:nvSpPr>
        <p:spPr bwMode="auto">
          <a:xfrm>
            <a:off x="2764631" y="183951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AutoShape 35" descr="https://www.esri.com/training/courses/shared/images/newWindow.png">
            <a:hlinkClick r:id="rId6" tooltip="Opens in new window"/>
          </p:cNvPr>
          <p:cNvSpPr>
            <a:spLocks noChangeAspect="1" noChangeArrowheads="1"/>
          </p:cNvSpPr>
          <p:nvPr/>
        </p:nvSpPr>
        <p:spPr bwMode="auto">
          <a:xfrm>
            <a:off x="1222772" y="205621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AutoShape 36" descr="https://www.esri.com/training/courses/shared/images/newWindow.png">
            <a:hlinkClick r:id="rId7" tooltip="Opens in new window"/>
          </p:cNvPr>
          <p:cNvSpPr>
            <a:spLocks noChangeAspect="1" noChangeArrowheads="1"/>
          </p:cNvSpPr>
          <p:nvPr/>
        </p:nvSpPr>
        <p:spPr bwMode="auto">
          <a:xfrm>
            <a:off x="1568054" y="227290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AutoShape 37" descr="https://www.esri.com/training/courses/shared/images/newWindow.png">
            <a:hlinkClick r:id="rId8" tooltip="Opens in new window"/>
          </p:cNvPr>
          <p:cNvSpPr>
            <a:spLocks noChangeAspect="1" noChangeArrowheads="1"/>
          </p:cNvSpPr>
          <p:nvPr/>
        </p:nvSpPr>
        <p:spPr bwMode="auto">
          <a:xfrm>
            <a:off x="1709738" y="2489597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" name="AutoShape 38" descr="https://www.esri.com/training/courses/shared/images/newWindow.png">
            <a:hlinkClick r:id="rId9" tooltip="Opens in new window"/>
          </p:cNvPr>
          <p:cNvSpPr>
            <a:spLocks noChangeAspect="1" noChangeArrowheads="1"/>
          </p:cNvSpPr>
          <p:nvPr/>
        </p:nvSpPr>
        <p:spPr bwMode="auto">
          <a:xfrm>
            <a:off x="1137047" y="307300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AutoShape 39" descr="https://www.esri.com/training/courses/shared/images/newWindow.png">
            <a:hlinkClick r:id="rId10" tooltip="Opens in new window"/>
          </p:cNvPr>
          <p:cNvSpPr>
            <a:spLocks noChangeAspect="1" noChangeArrowheads="1"/>
          </p:cNvSpPr>
          <p:nvPr/>
        </p:nvSpPr>
        <p:spPr bwMode="auto">
          <a:xfrm>
            <a:off x="821531" y="3289697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3" name="AutoShape 40" descr="https://www.esri.com/training/courses/shared/images/newWindow.png">
            <a:hlinkClick r:id="rId11" tooltip="Opens in new window"/>
          </p:cNvPr>
          <p:cNvSpPr>
            <a:spLocks noChangeAspect="1" noChangeArrowheads="1"/>
          </p:cNvSpPr>
          <p:nvPr/>
        </p:nvSpPr>
        <p:spPr bwMode="auto">
          <a:xfrm>
            <a:off x="833438" y="3506391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4" name="AutoShape 41" descr="https://www.esri.com/training/courses/shared/images/newWindow.png">
            <a:hlinkClick r:id="rId12" tooltip="Opens in new window"/>
          </p:cNvPr>
          <p:cNvSpPr>
            <a:spLocks noChangeAspect="1" noChangeArrowheads="1"/>
          </p:cNvSpPr>
          <p:nvPr/>
        </p:nvSpPr>
        <p:spPr bwMode="auto">
          <a:xfrm>
            <a:off x="531019" y="3723085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5" name="AutoShape 42" descr="https://www.esri.com/training/courses/shared/images/newWindow.png">
            <a:hlinkClick r:id="rId13" tooltip="Opens in new window"/>
          </p:cNvPr>
          <p:cNvSpPr>
            <a:spLocks noChangeAspect="1" noChangeArrowheads="1"/>
          </p:cNvSpPr>
          <p:nvPr/>
        </p:nvSpPr>
        <p:spPr bwMode="auto">
          <a:xfrm>
            <a:off x="520304" y="3939779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6" name="AutoShape 43" descr="https://www.esri.com/training/courses/shared/images/newWindow.png">
            <a:hlinkClick r:id="rId14" tooltip="Opens in new window"/>
          </p:cNvPr>
          <p:cNvSpPr>
            <a:spLocks noChangeAspect="1" noChangeArrowheads="1"/>
          </p:cNvSpPr>
          <p:nvPr/>
        </p:nvSpPr>
        <p:spPr bwMode="auto">
          <a:xfrm>
            <a:off x="566738" y="4156472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7" name="AutoShape 44" descr="https://www.esri.com/training/courses/shared/images/newWindow.png">
            <a:hlinkClick r:id="rId15" tooltip="Opens in new window"/>
          </p:cNvPr>
          <p:cNvSpPr>
            <a:spLocks noChangeAspect="1" noChangeArrowheads="1"/>
          </p:cNvSpPr>
          <p:nvPr/>
        </p:nvSpPr>
        <p:spPr bwMode="auto">
          <a:xfrm>
            <a:off x="678656" y="437316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8" name="AutoShape 45" descr="https://www.esri.com/training/courses/shared/images/newWindow.png">
            <a:hlinkClick r:id="rId16" tooltip="Opens in new window"/>
          </p:cNvPr>
          <p:cNvSpPr>
            <a:spLocks noChangeAspect="1" noChangeArrowheads="1"/>
          </p:cNvSpPr>
          <p:nvPr/>
        </p:nvSpPr>
        <p:spPr bwMode="auto">
          <a:xfrm>
            <a:off x="695325" y="458986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AutoShape 46" descr="https://www.esri.com/training/courses/shared/images/newWindow.png">
            <a:hlinkClick r:id="rId17" tooltip="Opens in new window"/>
          </p:cNvPr>
          <p:cNvSpPr>
            <a:spLocks noChangeAspect="1" noChangeArrowheads="1"/>
          </p:cNvSpPr>
          <p:nvPr/>
        </p:nvSpPr>
        <p:spPr bwMode="auto">
          <a:xfrm>
            <a:off x="688181" y="480655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0" name="AutoShape 47" descr="https://www.esri.com/training/courses/shared/images/newWindow.png">
            <a:hlinkClick r:id="rId18" tooltip="Opens in new window"/>
          </p:cNvPr>
          <p:cNvSpPr>
            <a:spLocks noChangeAspect="1" noChangeArrowheads="1"/>
          </p:cNvSpPr>
          <p:nvPr/>
        </p:nvSpPr>
        <p:spPr bwMode="auto">
          <a:xfrm>
            <a:off x="565547" y="5023247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AutoShape 48" descr="https://www.esri.com/training/courses/shared/images/newWindow.png">
            <a:hlinkClick r:id="rId19" tooltip="Opens in new window"/>
          </p:cNvPr>
          <p:cNvSpPr>
            <a:spLocks noChangeAspect="1" noChangeArrowheads="1"/>
          </p:cNvSpPr>
          <p:nvPr/>
        </p:nvSpPr>
        <p:spPr bwMode="auto">
          <a:xfrm>
            <a:off x="846535" y="5239941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AutoShape 49" descr="https://www.esri.com/training/courses/shared/images/newWindow.png">
            <a:hlinkClick r:id="rId20" tooltip="Opens in new window"/>
          </p:cNvPr>
          <p:cNvSpPr>
            <a:spLocks noChangeAspect="1" noChangeArrowheads="1"/>
          </p:cNvSpPr>
          <p:nvPr/>
        </p:nvSpPr>
        <p:spPr bwMode="auto">
          <a:xfrm>
            <a:off x="635794" y="5456635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3" name="AutoShape 50" descr="https://www.esri.com/training/courses/shared/images/newWindow.png">
            <a:hlinkClick r:id="rId21" tooltip="Opens in new window"/>
          </p:cNvPr>
          <p:cNvSpPr>
            <a:spLocks noChangeAspect="1" noChangeArrowheads="1"/>
          </p:cNvSpPr>
          <p:nvPr/>
        </p:nvSpPr>
        <p:spPr bwMode="auto">
          <a:xfrm>
            <a:off x="763191" y="5673329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4" name="AutoShape 51" descr="https://www.esri.com/training/courses/shared/images/newWindow.png">
            <a:hlinkClick r:id="rId22" tooltip="Opens in new window"/>
          </p:cNvPr>
          <p:cNvSpPr>
            <a:spLocks noChangeAspect="1" noChangeArrowheads="1"/>
          </p:cNvSpPr>
          <p:nvPr/>
        </p:nvSpPr>
        <p:spPr bwMode="auto">
          <a:xfrm>
            <a:off x="1096566" y="5890022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5" name="AutoShape 52" descr="https://www.esri.com/training/courses/shared/images/newWindow.png">
            <a:hlinkClick r:id="rId23" tooltip="Opens in new window"/>
          </p:cNvPr>
          <p:cNvSpPr>
            <a:spLocks noChangeAspect="1" noChangeArrowheads="1"/>
          </p:cNvSpPr>
          <p:nvPr/>
        </p:nvSpPr>
        <p:spPr bwMode="auto">
          <a:xfrm>
            <a:off x="491729" y="696396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6" name="AutoShape 53" descr="https://www.esri.com/training/courses/shared/images/newWindow.png">
            <a:hlinkClick r:id="rId24" tooltip="Opens in new window"/>
          </p:cNvPr>
          <p:cNvSpPr>
            <a:spLocks noChangeAspect="1" noChangeArrowheads="1"/>
          </p:cNvSpPr>
          <p:nvPr/>
        </p:nvSpPr>
        <p:spPr bwMode="auto">
          <a:xfrm>
            <a:off x="716756" y="718066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7" name="AutoShape 54" descr="https://www.esri.com/training/courses/shared/images/newWindow.png">
            <a:hlinkClick r:id="rId25" tooltip="Opens in new window"/>
          </p:cNvPr>
          <p:cNvSpPr>
            <a:spLocks noChangeAspect="1" noChangeArrowheads="1"/>
          </p:cNvSpPr>
          <p:nvPr/>
        </p:nvSpPr>
        <p:spPr bwMode="auto">
          <a:xfrm>
            <a:off x="787004" y="739735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8" name="AutoShape 55" descr="https://www.esri.com/training/courses/shared/images/newWindow.png">
            <a:hlinkClick r:id="rId26" tooltip="Opens in new window"/>
          </p:cNvPr>
          <p:cNvSpPr>
            <a:spLocks noChangeAspect="1" noChangeArrowheads="1"/>
          </p:cNvSpPr>
          <p:nvPr/>
        </p:nvSpPr>
        <p:spPr bwMode="auto">
          <a:xfrm>
            <a:off x="1285875" y="7614047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9" name="AutoShape 56" descr="https://www.esri.com/training/courses/shared/images/newWindow.png">
            <a:hlinkClick r:id="rId27" tooltip="Opens in new window"/>
          </p:cNvPr>
          <p:cNvSpPr>
            <a:spLocks noChangeAspect="1" noChangeArrowheads="1"/>
          </p:cNvSpPr>
          <p:nvPr/>
        </p:nvSpPr>
        <p:spPr bwMode="auto">
          <a:xfrm>
            <a:off x="670322" y="7830741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0" name="AutoShape 57" descr="https://www.esri.com/training/courses/shared/images/newWindow.png">
            <a:hlinkClick r:id="rId28" tooltip="Opens in new window"/>
          </p:cNvPr>
          <p:cNvSpPr>
            <a:spLocks noChangeAspect="1" noChangeArrowheads="1"/>
          </p:cNvSpPr>
          <p:nvPr/>
        </p:nvSpPr>
        <p:spPr bwMode="auto">
          <a:xfrm>
            <a:off x="1062038" y="8047435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1" name="AutoShape 58" descr="https://www.esri.com/training/courses/shared/images/newWindow.png">
            <a:hlinkClick r:id="rId29" tooltip="Opens in new window"/>
          </p:cNvPr>
          <p:cNvSpPr>
            <a:spLocks noChangeAspect="1" noChangeArrowheads="1"/>
          </p:cNvSpPr>
          <p:nvPr/>
        </p:nvSpPr>
        <p:spPr bwMode="auto">
          <a:xfrm>
            <a:off x="819150" y="8264129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0732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5" y="528839"/>
            <a:ext cx="6447501" cy="460420"/>
          </a:xfrm>
        </p:spPr>
        <p:txBody>
          <a:bodyPr>
            <a:normAutofit fontScale="90000"/>
          </a:bodyPr>
          <a:lstStyle/>
          <a:p>
            <a:r>
              <a:rPr lang="id-ID" dirty="0"/>
              <a:t>SILABUS </a:t>
            </a:r>
            <a:r>
              <a:rPr lang="id-ID" dirty="0" smtClean="0"/>
              <a:t>KULIAH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997" y="1244602"/>
            <a:ext cx="6447501" cy="4911859"/>
          </a:xfrm>
        </p:spPr>
        <p:txBody>
          <a:bodyPr>
            <a:normAutofit/>
          </a:bodyPr>
          <a:lstStyle/>
          <a:p>
            <a:r>
              <a:rPr lang="id-ID" dirty="0" smtClean="0"/>
              <a:t>PENDAHULUAN</a:t>
            </a:r>
            <a:endParaRPr lang="id-ID" dirty="0"/>
          </a:p>
          <a:p>
            <a:r>
              <a:rPr lang="id-ID" b="1" dirty="0" smtClean="0"/>
              <a:t>PRINSIP DASAR PERPETAAN</a:t>
            </a:r>
            <a:endParaRPr lang="id-ID" b="1" dirty="0"/>
          </a:p>
          <a:p>
            <a:r>
              <a:rPr lang="id-ID" dirty="0" smtClean="0"/>
              <a:t>PROYEKSI PETA</a:t>
            </a:r>
            <a:endParaRPr lang="id-ID" dirty="0"/>
          </a:p>
          <a:p>
            <a:r>
              <a:rPr lang="id-ID" dirty="0" smtClean="0"/>
              <a:t>PERPETAAN &amp; SISTEM KOORDINAT</a:t>
            </a:r>
            <a:endParaRPr lang="id-ID" dirty="0"/>
          </a:p>
          <a:p>
            <a:r>
              <a:rPr lang="id-ID" dirty="0" smtClean="0"/>
              <a:t>PETA DASAR</a:t>
            </a:r>
            <a:endParaRPr lang="id-ID" dirty="0"/>
          </a:p>
          <a:p>
            <a:r>
              <a:rPr lang="id-ID" dirty="0" smtClean="0"/>
              <a:t>PROSES &amp; GENERALISASI</a:t>
            </a:r>
            <a:endParaRPr lang="id-ID" dirty="0"/>
          </a:p>
          <a:p>
            <a:r>
              <a:rPr lang="id-ID" dirty="0"/>
              <a:t>VISUALISASI </a:t>
            </a:r>
            <a:r>
              <a:rPr lang="id-ID" dirty="0" smtClean="0"/>
              <a:t>DATA</a:t>
            </a:r>
          </a:p>
          <a:p>
            <a:r>
              <a:rPr lang="id-ID" dirty="0" smtClean="0"/>
              <a:t>PETA TEMATIK</a:t>
            </a:r>
            <a:endParaRPr lang="id-ID" dirty="0"/>
          </a:p>
          <a:p>
            <a:r>
              <a:rPr lang="id-ID" dirty="0" smtClean="0"/>
              <a:t>SUMBER DATA</a:t>
            </a:r>
          </a:p>
          <a:p>
            <a:r>
              <a:rPr lang="id-ID" dirty="0" smtClean="0"/>
              <a:t>DATA DIGITAL</a:t>
            </a:r>
            <a:endParaRPr lang="id-ID" dirty="0"/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37529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944" y="980514"/>
            <a:ext cx="8367432" cy="5137897"/>
          </a:xfrm>
        </p:spPr>
        <p:txBody>
          <a:bodyPr numCol="3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d-ID" altLang="en-US" sz="2625" b="1" dirty="0">
                <a:solidFill>
                  <a:srgbClr val="2E4D73"/>
                </a:solidFill>
                <a:latin typeface="Avenir Next W01"/>
              </a:rPr>
              <a:t>Journal</a:t>
            </a:r>
            <a:endParaRPr lang="en-US" altLang="en-US" sz="2625" b="1" dirty="0">
              <a:solidFill>
                <a:srgbClr val="2E4D73"/>
              </a:solidFill>
              <a:latin typeface="Avenir Next W01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u="sng" dirty="0">
                <a:solidFill>
                  <a:srgbClr val="2E4D73"/>
                </a:solidFill>
                <a:latin typeface="Avenir Next W01"/>
                <a:hlinkClick r:id="rId2" tooltip="Opens in new window"/>
              </a:rPr>
              <a:t>The Cartographic Journal</a:t>
            </a:r>
            <a:endParaRPr lang="en-US" altLang="en-US" sz="1400" u="sng" dirty="0">
              <a:solidFill>
                <a:srgbClr val="2E4D73"/>
              </a:solidFill>
              <a:latin typeface="Avenir Next W01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u="sng" dirty="0">
                <a:solidFill>
                  <a:srgbClr val="2E4D73"/>
                </a:solidFill>
                <a:latin typeface="Avenir Next W01"/>
                <a:hlinkClick r:id="rId3" tooltip="Opens in new window"/>
              </a:rPr>
              <a:t>Bulletin of the Society of Cartographers  </a:t>
            </a:r>
            <a:endParaRPr lang="en-US" altLang="en-US" sz="1400" u="sng" dirty="0">
              <a:solidFill>
                <a:srgbClr val="2E4D73"/>
              </a:solidFill>
              <a:latin typeface="Avenir Next W01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u="sng" dirty="0" err="1">
                <a:solidFill>
                  <a:srgbClr val="2E4D73"/>
                </a:solidFill>
                <a:latin typeface="Avenir Next W01"/>
                <a:hlinkClick r:id="rId4" tooltip="Opens in new window"/>
              </a:rPr>
              <a:t>Cartographica</a:t>
            </a:r>
            <a:endParaRPr lang="en-US" altLang="en-US" sz="1400" u="sng" dirty="0">
              <a:solidFill>
                <a:srgbClr val="2E4D73"/>
              </a:solidFill>
              <a:latin typeface="Avenir Next W01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u="sng" dirty="0">
                <a:solidFill>
                  <a:srgbClr val="2E4D73"/>
                </a:solidFill>
                <a:latin typeface="Avenir Next W01"/>
                <a:hlinkClick r:id="rId5" tooltip="Opens in new window"/>
              </a:rPr>
              <a:t>Cartographic Perspectives  </a:t>
            </a:r>
            <a:r>
              <a:rPr lang="en-US" altLang="en-US" sz="1400" u="sng" dirty="0">
                <a:solidFill>
                  <a:srgbClr val="2E4D73"/>
                </a:solidFill>
                <a:latin typeface="Avenir Next W01"/>
              </a:rPr>
              <a:t> 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u="sng" dirty="0">
                <a:solidFill>
                  <a:srgbClr val="2E4D73"/>
                </a:solidFill>
                <a:latin typeface="Avenir Next W01"/>
                <a:hlinkClick r:id="rId6" tooltip="Opens in new window"/>
              </a:rPr>
              <a:t>International Journal of Cartography  </a:t>
            </a:r>
            <a:endParaRPr lang="en-US" altLang="en-US" sz="1400" u="sng" dirty="0">
              <a:solidFill>
                <a:srgbClr val="2E4D73"/>
              </a:solidFill>
              <a:latin typeface="Avenir Next W01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u="sng" dirty="0">
                <a:solidFill>
                  <a:srgbClr val="2E4D73"/>
                </a:solidFill>
                <a:latin typeface="Avenir Next W01"/>
                <a:hlinkClick r:id="rId7" tooltip="Opens in new window"/>
              </a:rPr>
              <a:t>Cartography and Geographic Information Science</a:t>
            </a:r>
            <a:endParaRPr lang="en-US" altLang="en-US" sz="1400" u="sng" dirty="0">
              <a:solidFill>
                <a:srgbClr val="2E4D73"/>
              </a:solidFill>
              <a:latin typeface="Avenir Next W01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u="sng" dirty="0">
                <a:solidFill>
                  <a:srgbClr val="2E4D73"/>
                </a:solidFill>
                <a:latin typeface="Avenir Next W01"/>
                <a:hlinkClick r:id="rId8" tooltip="Opens in new window"/>
              </a:rPr>
              <a:t>Journal of Maps  </a:t>
            </a:r>
            <a:endParaRPr lang="en-US" altLang="en-US" sz="1400" u="sng" dirty="0">
              <a:solidFill>
                <a:srgbClr val="2E4D73"/>
              </a:solidFill>
              <a:latin typeface="Avenir Next W01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id-ID" altLang="en-US" sz="1350" b="1" dirty="0">
              <a:solidFill>
                <a:srgbClr val="2E4D73"/>
              </a:solidFill>
              <a:latin typeface="Avenir Next W01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625" b="1" dirty="0">
                <a:solidFill>
                  <a:srgbClr val="2E4D73"/>
                </a:solidFill>
                <a:latin typeface="Avenir Next W01"/>
              </a:rPr>
              <a:t>Web Resources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u="sng" dirty="0">
                <a:solidFill>
                  <a:srgbClr val="2E4D73"/>
                </a:solidFill>
                <a:latin typeface="Avenir Next W01"/>
                <a:hlinkClick r:id="rId9" tooltip="Opens in new window"/>
              </a:rPr>
              <a:t>Adaptive Composite Map Projections  </a:t>
            </a:r>
            <a:endParaRPr lang="en-US" altLang="en-US" sz="1400" u="sng" dirty="0">
              <a:solidFill>
                <a:srgbClr val="2E4D73"/>
              </a:solidFill>
              <a:latin typeface="Avenir Next W01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u="sng" dirty="0">
                <a:solidFill>
                  <a:srgbClr val="2E4D73"/>
                </a:solidFill>
                <a:latin typeface="Avenir Next W01"/>
                <a:hlinkClick r:id="rId10" tooltip="Opens in new window"/>
              </a:rPr>
              <a:t>Adobe Color Wheel  </a:t>
            </a:r>
            <a:endParaRPr lang="en-US" altLang="en-US" sz="1400" u="sng" dirty="0">
              <a:solidFill>
                <a:srgbClr val="2E4D73"/>
              </a:solidFill>
              <a:latin typeface="Avenir Next W01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u="sng" dirty="0">
                <a:solidFill>
                  <a:srgbClr val="2E4D73"/>
                </a:solidFill>
                <a:latin typeface="Avenir Next W01"/>
                <a:hlinkClick r:id="rId11" tooltip="Opens in new window"/>
              </a:rPr>
              <a:t>Adobe </a:t>
            </a:r>
            <a:r>
              <a:rPr lang="en-US" altLang="en-US" sz="1400" u="sng" dirty="0" err="1">
                <a:solidFill>
                  <a:srgbClr val="2E4D73"/>
                </a:solidFill>
                <a:latin typeface="Avenir Next W01"/>
                <a:hlinkClick r:id="rId11" tooltip="Opens in new window"/>
              </a:rPr>
              <a:t>Typekit</a:t>
            </a:r>
            <a:r>
              <a:rPr lang="en-US" altLang="en-US" sz="1400" u="sng" dirty="0">
                <a:solidFill>
                  <a:srgbClr val="2E4D73"/>
                </a:solidFill>
                <a:latin typeface="Avenir Next W01"/>
                <a:hlinkClick r:id="rId11" tooltip="Opens in new window"/>
              </a:rPr>
              <a:t>  </a:t>
            </a:r>
            <a:endParaRPr lang="en-US" altLang="en-US" sz="1400" u="sng" dirty="0">
              <a:solidFill>
                <a:srgbClr val="2E4D73"/>
              </a:solidFill>
              <a:latin typeface="Avenir Next W01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u="sng" dirty="0">
                <a:solidFill>
                  <a:srgbClr val="2E4D73"/>
                </a:solidFill>
                <a:latin typeface="Avenir Next W01"/>
                <a:hlinkClick r:id="rId12" tooltip="Opens in new window"/>
              </a:rPr>
              <a:t>ArcGIS Online  </a:t>
            </a:r>
            <a:endParaRPr lang="en-US" altLang="en-US" sz="1400" u="sng" dirty="0">
              <a:solidFill>
                <a:srgbClr val="2E4D73"/>
              </a:solidFill>
              <a:latin typeface="Avenir Next W01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u="sng" dirty="0">
                <a:solidFill>
                  <a:srgbClr val="2E4D73"/>
                </a:solidFill>
                <a:latin typeface="Avenir Next W01"/>
                <a:hlinkClick r:id="rId13" tooltip="Opens in new window"/>
              </a:rPr>
              <a:t>Color Oracle blindness simulator  </a:t>
            </a:r>
            <a:endParaRPr lang="en-US" altLang="en-US" sz="1400" u="sng" dirty="0">
              <a:solidFill>
                <a:srgbClr val="2E4D73"/>
              </a:solidFill>
              <a:latin typeface="Avenir Next W01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u="sng" dirty="0" err="1">
                <a:solidFill>
                  <a:srgbClr val="2E4D73"/>
                </a:solidFill>
                <a:latin typeface="Avenir Next W01"/>
                <a:hlinkClick r:id="rId14" tooltip="Opens in new window"/>
              </a:rPr>
              <a:t>ColorBrewer</a:t>
            </a:r>
            <a:r>
              <a:rPr lang="en-US" altLang="en-US" sz="1400" u="sng" dirty="0">
                <a:solidFill>
                  <a:srgbClr val="2E4D73"/>
                </a:solidFill>
                <a:latin typeface="Avenir Next W01"/>
                <a:hlinkClick r:id="rId14" tooltip="Opens in new window"/>
              </a:rPr>
              <a:t>  </a:t>
            </a:r>
            <a:endParaRPr lang="en-US" altLang="en-US" sz="1400" u="sng" dirty="0">
              <a:solidFill>
                <a:srgbClr val="2E4D73"/>
              </a:solidFill>
              <a:latin typeface="Avenir Next W01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u="sng" dirty="0">
                <a:solidFill>
                  <a:srgbClr val="2E4D73"/>
                </a:solidFill>
                <a:latin typeface="Avenir Next W01"/>
                <a:hlinkClick r:id="rId15" tooltip="Opens in new window"/>
              </a:rPr>
              <a:t>Color-hex  </a:t>
            </a:r>
            <a:endParaRPr lang="en-US" altLang="en-US" sz="1400" u="sng" dirty="0">
              <a:solidFill>
                <a:srgbClr val="2E4D73"/>
              </a:solidFill>
              <a:latin typeface="Avenir Next W01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u="sng" dirty="0" err="1">
                <a:solidFill>
                  <a:srgbClr val="2E4D73"/>
                </a:solidFill>
                <a:latin typeface="Avenir Next W01"/>
                <a:hlinkClick r:id="rId16" tooltip="Opens in new window"/>
              </a:rPr>
              <a:t>Dafont</a:t>
            </a:r>
            <a:r>
              <a:rPr lang="en-US" altLang="en-US" sz="1400" u="sng" dirty="0">
                <a:solidFill>
                  <a:srgbClr val="2E4D73"/>
                </a:solidFill>
                <a:latin typeface="Avenir Next W01"/>
                <a:hlinkClick r:id="rId16" tooltip="Opens in new window"/>
              </a:rPr>
              <a:t>  </a:t>
            </a:r>
            <a:endParaRPr lang="en-US" altLang="en-US" sz="1400" u="sng" dirty="0">
              <a:solidFill>
                <a:srgbClr val="2E4D73"/>
              </a:solidFill>
              <a:latin typeface="Avenir Next W01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u="sng" dirty="0">
                <a:solidFill>
                  <a:srgbClr val="2E4D73"/>
                </a:solidFill>
                <a:latin typeface="Avenir Next W01"/>
                <a:hlinkClick r:id="rId17" tooltip="Opens in new window"/>
              </a:rPr>
              <a:t>David Rumsey Map Collection  </a:t>
            </a:r>
            <a:endParaRPr lang="en-US" altLang="en-US" sz="1400" u="sng" dirty="0">
              <a:solidFill>
                <a:srgbClr val="2E4D73"/>
              </a:solidFill>
              <a:latin typeface="Avenir Next W01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u="sng" dirty="0">
                <a:solidFill>
                  <a:srgbClr val="2E4D73"/>
                </a:solidFill>
                <a:latin typeface="Avenir Next W01"/>
                <a:hlinkClick r:id="rId18" tooltip="Opens in new window"/>
              </a:rPr>
              <a:t>Flex Projector  </a:t>
            </a:r>
            <a:endParaRPr lang="en-US" altLang="en-US" sz="1400" u="sng" dirty="0">
              <a:solidFill>
                <a:srgbClr val="2E4D73"/>
              </a:solidFill>
              <a:latin typeface="Avenir Next W01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u="sng" dirty="0">
                <a:solidFill>
                  <a:srgbClr val="2E4D73"/>
                </a:solidFill>
                <a:latin typeface="Avenir Next W01"/>
                <a:hlinkClick r:id="rId19" tooltip="Opens in new window"/>
              </a:rPr>
              <a:t>Font Squirrel  </a:t>
            </a:r>
            <a:endParaRPr lang="en-US" altLang="en-US" sz="1400" u="sng" dirty="0">
              <a:solidFill>
                <a:srgbClr val="2E4D73"/>
              </a:solidFill>
              <a:latin typeface="Avenir Next W01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u="sng" dirty="0">
                <a:solidFill>
                  <a:srgbClr val="2E4D73"/>
                </a:solidFill>
                <a:latin typeface="Avenir Next W01"/>
                <a:hlinkClick r:id="rId20" tooltip="Opens in new window"/>
              </a:rPr>
              <a:t>Font Awesome  </a:t>
            </a:r>
            <a:endParaRPr lang="en-US" altLang="en-US" sz="1400" u="sng" dirty="0">
              <a:solidFill>
                <a:srgbClr val="2E4D73"/>
              </a:solidFill>
              <a:latin typeface="Avenir Next W01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u="sng" dirty="0">
                <a:solidFill>
                  <a:srgbClr val="2E4D73"/>
                </a:solidFill>
                <a:latin typeface="Avenir Next W01"/>
                <a:hlinkClick r:id="rId21" tooltip="Opens in new window"/>
              </a:rPr>
              <a:t>Maki  </a:t>
            </a:r>
            <a:endParaRPr lang="en-US" altLang="en-US" sz="1400" u="sng" dirty="0">
              <a:solidFill>
                <a:srgbClr val="2E4D73"/>
              </a:solidFill>
              <a:latin typeface="Avenir Next W01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u="sng" dirty="0">
                <a:solidFill>
                  <a:srgbClr val="2E4D73"/>
                </a:solidFill>
                <a:latin typeface="Avenir Next W01"/>
                <a:hlinkClick r:id="rId22" tooltip="Opens in new window"/>
              </a:rPr>
              <a:t>Map Advice Community  </a:t>
            </a:r>
            <a:endParaRPr lang="en-US" altLang="en-US" sz="1400" u="sng" dirty="0">
              <a:solidFill>
                <a:srgbClr val="2E4D73"/>
              </a:solidFill>
              <a:latin typeface="Avenir Next W01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u="sng" dirty="0">
                <a:solidFill>
                  <a:srgbClr val="2E4D73"/>
                </a:solidFill>
                <a:latin typeface="Avenir Next W01"/>
                <a:hlinkClick r:id="rId23" tooltip="Opens in new window"/>
              </a:rPr>
              <a:t>Natural Earth  </a:t>
            </a:r>
            <a:endParaRPr lang="en-US" altLang="en-US" sz="1400" u="sng" dirty="0">
              <a:solidFill>
                <a:srgbClr val="2E4D73"/>
              </a:solidFill>
              <a:latin typeface="Avenir Next W01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u="sng" dirty="0" err="1">
                <a:solidFill>
                  <a:srgbClr val="2E4D73"/>
                </a:solidFill>
                <a:latin typeface="Avenir Next W01"/>
                <a:hlinkClick r:id="rId24" tooltip="Opens in new window"/>
              </a:rPr>
              <a:t>OpenStreetMap</a:t>
            </a:r>
            <a:r>
              <a:rPr lang="en-US" altLang="en-US" sz="1400" u="sng" dirty="0">
                <a:solidFill>
                  <a:srgbClr val="2E4D73"/>
                </a:solidFill>
                <a:latin typeface="Avenir Next W01"/>
                <a:hlinkClick r:id="rId24" tooltip="Opens in new window"/>
              </a:rPr>
              <a:t>  </a:t>
            </a:r>
            <a:endParaRPr lang="en-US" altLang="en-US" sz="1400" u="sng" dirty="0">
              <a:solidFill>
                <a:srgbClr val="2E4D73"/>
              </a:solidFill>
              <a:latin typeface="Avenir Next W01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u="sng" dirty="0" err="1">
                <a:solidFill>
                  <a:srgbClr val="2E4D73"/>
                </a:solidFill>
                <a:latin typeface="Avenir Next W01"/>
                <a:hlinkClick r:id="rId25" tooltip="Opens in new window"/>
              </a:rPr>
              <a:t>Paletton</a:t>
            </a:r>
            <a:r>
              <a:rPr lang="en-US" altLang="en-US" sz="1400" u="sng" dirty="0">
                <a:solidFill>
                  <a:srgbClr val="2E4D73"/>
                </a:solidFill>
                <a:latin typeface="Avenir Next W01"/>
                <a:hlinkClick r:id="rId25" tooltip="Opens in new window"/>
              </a:rPr>
              <a:t>  </a:t>
            </a:r>
            <a:endParaRPr lang="en-US" altLang="en-US" sz="1400" u="sng" dirty="0">
              <a:solidFill>
                <a:srgbClr val="2E4D73"/>
              </a:solidFill>
              <a:latin typeface="Avenir Next W01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u="sng" dirty="0">
                <a:solidFill>
                  <a:srgbClr val="2E4D73"/>
                </a:solidFill>
                <a:latin typeface="Avenir Next W01"/>
                <a:hlinkClick r:id="rId26" tooltip="Opens in new window"/>
              </a:rPr>
              <a:t>Projection Wizard  </a:t>
            </a:r>
            <a:endParaRPr lang="en-US" altLang="en-US" sz="1400" u="sng" dirty="0">
              <a:solidFill>
                <a:srgbClr val="2E4D73"/>
              </a:solidFill>
              <a:latin typeface="Avenir Next W01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u="sng" dirty="0">
                <a:solidFill>
                  <a:srgbClr val="2E4D73"/>
                </a:solidFill>
                <a:latin typeface="Avenir Next W01"/>
                <a:hlinkClick r:id="rId27" tooltip="Opens in new window"/>
              </a:rPr>
              <a:t>Relief Shading  </a:t>
            </a:r>
            <a:endParaRPr lang="en-US" altLang="en-US" sz="1400" u="sng" dirty="0">
              <a:solidFill>
                <a:srgbClr val="2E4D73"/>
              </a:solidFill>
              <a:latin typeface="Avenir Next W01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u="sng" dirty="0">
                <a:solidFill>
                  <a:srgbClr val="2E4D73"/>
                </a:solidFill>
                <a:latin typeface="Avenir Next W01"/>
                <a:hlinkClick r:id="rId28" tooltip="Opens in new window"/>
              </a:rPr>
              <a:t>Shaded Relief  </a:t>
            </a:r>
            <a:endParaRPr lang="en-US" altLang="en-US" sz="1400" u="sng" dirty="0">
              <a:solidFill>
                <a:srgbClr val="2E4D73"/>
              </a:solidFill>
              <a:latin typeface="Avenir Next W01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u="sng" dirty="0">
                <a:solidFill>
                  <a:srgbClr val="2E4D73"/>
                </a:solidFill>
                <a:latin typeface="Avenir Next W01"/>
                <a:hlinkClick r:id="rId29" tooltip="Opens in new window"/>
              </a:rPr>
              <a:t>Symbol Store  </a:t>
            </a:r>
            <a:endParaRPr lang="en-US" altLang="en-US" sz="1400" u="sng" dirty="0">
              <a:solidFill>
                <a:srgbClr val="2E4D73"/>
              </a:solidFill>
              <a:latin typeface="Avenir Next W01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u="sng" dirty="0">
                <a:solidFill>
                  <a:srgbClr val="2E4D73"/>
                </a:solidFill>
                <a:latin typeface="Avenir Next W01"/>
                <a:hlinkClick r:id="rId30" tooltip="Opens in new window"/>
              </a:rPr>
              <a:t>Icons for everything  </a:t>
            </a:r>
            <a:r>
              <a:rPr lang="en-US" altLang="en-US" sz="900" dirty="0">
                <a:solidFill>
                  <a:srgbClr val="2E4D73"/>
                </a:solidFill>
                <a:latin typeface="Avenir Next W01"/>
              </a:rPr>
              <a:t>      </a:t>
            </a:r>
            <a:endParaRPr lang="en-US" altLang="en-US" sz="900" dirty="0">
              <a:solidFill>
                <a:srgbClr val="000000"/>
              </a:solidFill>
              <a:latin typeface="Avenir Next W01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350" b="1" dirty="0">
              <a:solidFill>
                <a:srgbClr val="2E4D73"/>
              </a:solidFill>
              <a:latin typeface="Avenir Next W01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500" dirty="0">
                <a:solidFill>
                  <a:srgbClr val="2E4D73"/>
                </a:solidFill>
                <a:latin typeface="Avenir Next W01"/>
              </a:rPr>
              <a:t> </a:t>
            </a:r>
            <a:r>
              <a:rPr lang="en-US" altLang="en-US" sz="900" dirty="0">
                <a:solidFill>
                  <a:srgbClr val="2E4D73"/>
                </a:solidFill>
                <a:latin typeface="Avenir Next W01"/>
              </a:rPr>
              <a:t>       </a:t>
            </a:r>
            <a:endParaRPr lang="en-US" altLang="en-US" sz="900" dirty="0">
              <a:solidFill>
                <a:srgbClr val="000000"/>
              </a:solidFill>
              <a:latin typeface="Avenir Next W01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350" b="1" dirty="0">
              <a:solidFill>
                <a:srgbClr val="2E4D73"/>
              </a:solidFill>
              <a:latin typeface="Avenir Next W01"/>
            </a:endParaRP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96369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"/>
            <a:ext cx="7886700" cy="769257"/>
          </a:xfrm>
        </p:spPr>
        <p:txBody>
          <a:bodyPr/>
          <a:lstStyle/>
          <a:p>
            <a:r>
              <a:rPr lang="id-ID" dirty="0" smtClean="0"/>
              <a:t>Daftar Pustaka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769259"/>
            <a:ext cx="8853715" cy="5776687"/>
          </a:xfrm>
        </p:spPr>
        <p:txBody>
          <a:bodyPr>
            <a:normAutofit/>
          </a:bodyPr>
          <a:lstStyle/>
          <a:p>
            <a:r>
              <a:rPr lang="en-US" dirty="0"/>
              <a:t>Aber. J. S. 2004.</a:t>
            </a:r>
            <a:r>
              <a:rPr lang="en-US" b="1" dirty="0"/>
              <a:t> Brief History of Maps and Cartography</a:t>
            </a:r>
            <a:r>
              <a:rPr lang="en-US" dirty="0"/>
              <a:t>, </a:t>
            </a:r>
            <a:r>
              <a:rPr lang="en-US" dirty="0">
                <a:hlinkClick r:id="rId2"/>
              </a:rPr>
              <a:t>www.henry-davis.com/maps.html</a:t>
            </a:r>
            <a:r>
              <a:rPr lang="en-US" dirty="0"/>
              <a:t>.</a:t>
            </a:r>
          </a:p>
          <a:p>
            <a:r>
              <a:rPr lang="en-US" dirty="0"/>
              <a:t>Merriam, D. F. 1996. </a:t>
            </a:r>
            <a:r>
              <a:rPr lang="en-US" b="1" dirty="0"/>
              <a:t>Kansas 19th Century Geologic Maps</a:t>
            </a:r>
            <a:r>
              <a:rPr lang="en-US" dirty="0"/>
              <a:t>. Kansas Academy of Science, Transactions 99:95-114.</a:t>
            </a:r>
          </a:p>
          <a:p>
            <a:r>
              <a:rPr lang="en-US" dirty="0" err="1"/>
              <a:t>Nyerges</a:t>
            </a:r>
            <a:r>
              <a:rPr lang="en-US" dirty="0"/>
              <a:t>, T.L. 1993. </a:t>
            </a:r>
            <a:r>
              <a:rPr lang="en-US" b="1" dirty="0"/>
              <a:t>Understanding the scope of GIS: Its Relationship to Environmental Modeling. In Goodchild</a:t>
            </a:r>
            <a:r>
              <a:rPr lang="en-US" dirty="0"/>
              <a:t>, M.F., Parks, B.O. and </a:t>
            </a:r>
            <a:r>
              <a:rPr lang="en-US" dirty="0" err="1"/>
              <a:t>Steyaert</a:t>
            </a:r>
            <a:r>
              <a:rPr lang="en-US" dirty="0"/>
              <a:t>, L.T. (eds.), </a:t>
            </a:r>
            <a:r>
              <a:rPr lang="en-US" b="1" dirty="0"/>
              <a:t>Environmental Modeling With GIS</a:t>
            </a:r>
            <a:r>
              <a:rPr lang="en-US" dirty="0"/>
              <a:t>, p. 75-93. Oxford Univ. Press, 488 p.</a:t>
            </a:r>
          </a:p>
          <a:p>
            <a:r>
              <a:rPr lang="en-US" dirty="0"/>
              <a:t>Whitfield, P. 1994. </a:t>
            </a:r>
            <a:r>
              <a:rPr lang="en-US" b="1" dirty="0"/>
              <a:t>The Image Of The World: 20 Centuries Of World </a:t>
            </a:r>
            <a:r>
              <a:rPr lang="en-US" b="1" dirty="0" err="1"/>
              <a:t>Maps</a:t>
            </a:r>
            <a:r>
              <a:rPr lang="en-US" i="1" dirty="0" err="1"/>
              <a:t>.</a:t>
            </a:r>
            <a:r>
              <a:rPr lang="en-US" dirty="0" err="1"/>
              <a:t>Pomegranate</a:t>
            </a:r>
            <a:r>
              <a:rPr lang="en-US" dirty="0"/>
              <a:t> </a:t>
            </a:r>
            <a:r>
              <a:rPr lang="en-US" dirty="0" err="1"/>
              <a:t>Artbooks</a:t>
            </a:r>
            <a:r>
              <a:rPr lang="en-US" dirty="0"/>
              <a:t>, San Francisco, 144 p.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5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130" y="353568"/>
            <a:ext cx="6347713" cy="743712"/>
          </a:xfrm>
        </p:spPr>
        <p:txBody>
          <a:bodyPr/>
          <a:lstStyle/>
          <a:p>
            <a:r>
              <a:rPr lang="id-ID" dirty="0" smtClean="0"/>
              <a:t>Bahan Bacaan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130" y="1243586"/>
            <a:ext cx="7290817" cy="4797779"/>
          </a:xfrm>
        </p:spPr>
        <p:txBody>
          <a:bodyPr>
            <a:normAutofit/>
          </a:bodyPr>
          <a:lstStyle/>
          <a:p>
            <a:r>
              <a:rPr lang="en-US" sz="2000" dirty="0" err="1"/>
              <a:t>Kraak</a:t>
            </a:r>
            <a:r>
              <a:rPr lang="en-US" sz="2000" dirty="0"/>
              <a:t>, M. J. and F. J. </a:t>
            </a:r>
            <a:r>
              <a:rPr lang="en-US" sz="2000" dirty="0" err="1"/>
              <a:t>Ormeling</a:t>
            </a:r>
            <a:r>
              <a:rPr lang="en-US" sz="2000" dirty="0"/>
              <a:t> (2013). </a:t>
            </a:r>
            <a:r>
              <a:rPr lang="en-US" sz="2000" i="1" dirty="0"/>
              <a:t>Cartography: Visualization of Spatial Data</a:t>
            </a:r>
            <a:r>
              <a:rPr lang="en-US" sz="2000" dirty="0"/>
              <a:t>, Taylor &amp; Francis.</a:t>
            </a:r>
          </a:p>
          <a:p>
            <a:r>
              <a:rPr lang="en-US" sz="2000" dirty="0"/>
              <a:t>Robinson, A. H., et al. (2009). </a:t>
            </a:r>
            <a:r>
              <a:rPr lang="en-US" sz="2000" i="1" dirty="0"/>
              <a:t>Elements of Cartography</a:t>
            </a:r>
            <a:r>
              <a:rPr lang="en-US" sz="2000" dirty="0"/>
              <a:t>, </a:t>
            </a:r>
            <a:r>
              <a:rPr lang="en-US" sz="2000" dirty="0" err="1"/>
              <a:t>Edisi</a:t>
            </a:r>
            <a:r>
              <a:rPr lang="en-US" sz="2000" dirty="0"/>
              <a:t> 6, Wiley India Pvt. Limited.</a:t>
            </a:r>
            <a:endParaRPr lang="id-ID" sz="2000" dirty="0"/>
          </a:p>
          <a:p>
            <a:r>
              <a:rPr lang="id-ID" sz="2000" dirty="0"/>
              <a:t>Misra, R.P and A. Ramesh (1989). </a:t>
            </a:r>
            <a:r>
              <a:rPr lang="id-ID" sz="2000" i="1" dirty="0"/>
              <a:t>Fundamentals of Cartography</a:t>
            </a:r>
            <a:r>
              <a:rPr lang="id-ID" sz="2000" dirty="0"/>
              <a:t> Edisi 1, Concept Publishing Company.</a:t>
            </a:r>
          </a:p>
          <a:p>
            <a:r>
              <a:rPr lang="id-ID" sz="2000" dirty="0"/>
              <a:t>Bagrow.L (2010). </a:t>
            </a:r>
            <a:r>
              <a:rPr lang="id-ID" sz="2000" i="1" dirty="0"/>
              <a:t>History of Cartography. </a:t>
            </a:r>
            <a:r>
              <a:rPr lang="id-ID" sz="2000" dirty="0"/>
              <a:t>Precedent Publishing.</a:t>
            </a:r>
          </a:p>
          <a:p>
            <a:r>
              <a:rPr lang="id-ID" sz="2000" dirty="0"/>
              <a:t>MacEachren A.M and D.R. Fraser Taylor (1994). </a:t>
            </a:r>
            <a:r>
              <a:rPr lang="id-ID" sz="2000" i="1" dirty="0"/>
              <a:t>Visualization in Modern Cartography</a:t>
            </a:r>
            <a:r>
              <a:rPr lang="id-ID" sz="2000" dirty="0"/>
              <a:t>. Elseview Science Ltd.Pergamon.</a:t>
            </a:r>
          </a:p>
          <a:p>
            <a:r>
              <a:rPr lang="id-ID" sz="2000" dirty="0"/>
              <a:t>Cartwright, W, G.Gartner and A.Lehn (2009). </a:t>
            </a:r>
            <a:r>
              <a:rPr lang="id-ID" sz="2000" i="1" dirty="0"/>
              <a:t>Cartography and Art. </a:t>
            </a:r>
            <a:r>
              <a:rPr lang="id-ID" sz="2000" dirty="0"/>
              <a:t>Springer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7752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330200"/>
            <a:ext cx="8407400" cy="6299199"/>
          </a:xfrm>
        </p:spPr>
        <p:txBody>
          <a:bodyPr/>
          <a:lstStyle/>
          <a:p>
            <a:r>
              <a:rPr lang="id-ID" sz="2800" dirty="0" smtClean="0"/>
              <a:t>CARTOGRAPHY</a:t>
            </a:r>
          </a:p>
          <a:p>
            <a:r>
              <a:rPr lang="id-ID" b="1" dirty="0" smtClean="0"/>
              <a:t>C</a:t>
            </a:r>
            <a:r>
              <a:rPr lang="id-ID" dirty="0" smtClean="0"/>
              <a:t> = Compromise = Perlu adanya keputusan dalam membuat peta karena kita tidak dapat menggambarkan seluruh isi di dunia kedalam satu peta</a:t>
            </a:r>
          </a:p>
          <a:p>
            <a:endParaRPr lang="id-ID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4297"/>
          <a:stretch/>
        </p:blipFill>
        <p:spPr>
          <a:xfrm>
            <a:off x="532341" y="2152648"/>
            <a:ext cx="8013218" cy="431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4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330200"/>
            <a:ext cx="8407400" cy="6299199"/>
          </a:xfrm>
        </p:spPr>
        <p:txBody>
          <a:bodyPr/>
          <a:lstStyle/>
          <a:p>
            <a:r>
              <a:rPr lang="id-ID" sz="2800" dirty="0" smtClean="0"/>
              <a:t>CARTOGRAPHY</a:t>
            </a:r>
          </a:p>
          <a:p>
            <a:r>
              <a:rPr lang="id-ID" b="1" dirty="0" smtClean="0"/>
              <a:t>ART </a:t>
            </a:r>
            <a:r>
              <a:rPr lang="id-ID" dirty="0" smtClean="0"/>
              <a:t>= To make beautifull and communicate</a:t>
            </a:r>
          </a:p>
          <a:p>
            <a:endParaRPr lang="id-ID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4717"/>
          <a:stretch/>
        </p:blipFill>
        <p:spPr>
          <a:xfrm>
            <a:off x="342901" y="1469193"/>
            <a:ext cx="4508500" cy="24152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4325"/>
          <a:stretch/>
        </p:blipFill>
        <p:spPr>
          <a:xfrm>
            <a:off x="342899" y="4114800"/>
            <a:ext cx="4508502" cy="2425166"/>
          </a:xfrm>
          <a:prstGeom prst="rect">
            <a:avLst/>
          </a:prstGeom>
        </p:spPr>
      </p:pic>
      <p:pic>
        <p:nvPicPr>
          <p:cNvPr id="1026" name="Picture 2" descr="Image result for peta kabupaten bantu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43" y="2409008"/>
            <a:ext cx="4680856" cy="323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39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608"/>
          <a:stretch/>
        </p:blipFill>
        <p:spPr>
          <a:xfrm>
            <a:off x="3314244" y="3443685"/>
            <a:ext cx="5229601" cy="28047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4407"/>
          <a:stretch/>
        </p:blipFill>
        <p:spPr>
          <a:xfrm>
            <a:off x="227239" y="224125"/>
            <a:ext cx="5548034" cy="298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7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330200"/>
            <a:ext cx="8407400" cy="6299199"/>
          </a:xfrm>
        </p:spPr>
        <p:txBody>
          <a:bodyPr/>
          <a:lstStyle/>
          <a:p>
            <a:r>
              <a:rPr lang="id-ID" sz="2800" dirty="0" smtClean="0"/>
              <a:t>CARTOGRAPHY</a:t>
            </a:r>
          </a:p>
          <a:p>
            <a:r>
              <a:rPr lang="id-ID" b="1" dirty="0"/>
              <a:t>O</a:t>
            </a:r>
            <a:r>
              <a:rPr lang="id-ID" dirty="0" smtClean="0"/>
              <a:t> = Opportunity = Kesempatan, untuk memaparkan ke audience sesuatu yang menarik, cerita atau sebuah fakta</a:t>
            </a:r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2392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330200"/>
            <a:ext cx="8407400" cy="6299199"/>
          </a:xfrm>
        </p:spPr>
        <p:txBody>
          <a:bodyPr/>
          <a:lstStyle/>
          <a:p>
            <a:r>
              <a:rPr lang="id-ID" sz="2800" dirty="0" smtClean="0"/>
              <a:t>CARTOGRAPHY</a:t>
            </a:r>
          </a:p>
          <a:p>
            <a:r>
              <a:rPr lang="id-ID" b="1" dirty="0"/>
              <a:t>Graph</a:t>
            </a:r>
            <a:r>
              <a:rPr lang="id-ID" dirty="0"/>
              <a:t> = Mode untuk komunikasi menggunakan grafik sehingga dapat dilihat perbandingan secara mudah</a:t>
            </a:r>
          </a:p>
          <a:p>
            <a:endParaRPr lang="id-ID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509"/>
          <a:stretch/>
        </p:blipFill>
        <p:spPr>
          <a:xfrm>
            <a:off x="209550" y="2731902"/>
            <a:ext cx="7515511" cy="40349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1694" y="1524007"/>
            <a:ext cx="7961456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id-ID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Terdiri </a:t>
            </a:r>
            <a:r>
              <a:rPr lang="id-ID" dirty="0">
                <a:solidFill>
                  <a:schemeClr val="tx2">
                    <a:lumMod val="95000"/>
                    <a:lumOff val="5000"/>
                  </a:schemeClr>
                </a:solidFill>
              </a:rPr>
              <a:t>dari </a:t>
            </a:r>
            <a:r>
              <a:rPr lang="id-ID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berbagai teknis</a:t>
            </a:r>
            <a:r>
              <a:rPr lang="id-ID" dirty="0">
                <a:solidFill>
                  <a:schemeClr val="tx2">
                    <a:lumMod val="95000"/>
                    <a:lumOff val="5000"/>
                  </a:schemeClr>
                </a:solidFill>
              </a:rPr>
              <a:t>, mulai dari</a:t>
            </a:r>
          </a:p>
          <a:p>
            <a:pPr algn="just">
              <a:lnSpc>
                <a:spcPct val="90000"/>
              </a:lnSpc>
              <a:defRPr/>
            </a:pPr>
            <a:r>
              <a:rPr lang="id-ID" dirty="0">
                <a:solidFill>
                  <a:schemeClr val="tx2">
                    <a:lumMod val="95000"/>
                    <a:lumOff val="5000"/>
                  </a:schemeClr>
                </a:solidFill>
              </a:rPr>
              <a:t>	• Fotografi</a:t>
            </a:r>
          </a:p>
          <a:p>
            <a:pPr algn="just">
              <a:lnSpc>
                <a:spcPct val="90000"/>
              </a:lnSpc>
              <a:defRPr/>
            </a:pPr>
            <a:r>
              <a:rPr lang="id-ID" dirty="0">
                <a:solidFill>
                  <a:schemeClr val="tx2">
                    <a:lumMod val="95000"/>
                    <a:lumOff val="5000"/>
                  </a:schemeClr>
                </a:solidFill>
              </a:rPr>
              <a:t>	• Gambaran‑gambaran, misalnya karikatur</a:t>
            </a:r>
          </a:p>
          <a:p>
            <a:pPr algn="just">
              <a:lnSpc>
                <a:spcPct val="90000"/>
              </a:lnSpc>
              <a:defRPr/>
            </a:pPr>
            <a:r>
              <a:rPr lang="id-ID" dirty="0">
                <a:solidFill>
                  <a:schemeClr val="tx2">
                    <a:lumMod val="95000"/>
                    <a:lumOff val="5000"/>
                  </a:schemeClr>
                </a:solidFill>
              </a:rPr>
              <a:t>	• Grafik, Diagram dan peta‑peta</a:t>
            </a:r>
          </a:p>
        </p:txBody>
      </p:sp>
    </p:spTree>
    <p:extLst>
      <p:ext uri="{BB962C8B-B14F-4D97-AF65-F5344CB8AC3E}">
        <p14:creationId xmlns:p14="http://schemas.microsoft.com/office/powerpoint/2010/main" val="11511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330200"/>
            <a:ext cx="8407400" cy="6299199"/>
          </a:xfrm>
        </p:spPr>
        <p:txBody>
          <a:bodyPr/>
          <a:lstStyle/>
          <a:p>
            <a:r>
              <a:rPr lang="id-ID" sz="2800" dirty="0" smtClean="0"/>
              <a:t>CARTOGRAPHY</a:t>
            </a:r>
          </a:p>
          <a:p>
            <a:endParaRPr lang="id-ID" dirty="0"/>
          </a:p>
        </p:txBody>
      </p:sp>
      <p:sp>
        <p:nvSpPr>
          <p:cNvPr id="4" name="Rectangle 3"/>
          <p:cNvSpPr/>
          <p:nvPr/>
        </p:nvSpPr>
        <p:spPr>
          <a:xfrm>
            <a:off x="648929" y="2330246"/>
            <a:ext cx="81013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/>
              <a:t>Y</a:t>
            </a:r>
            <a:r>
              <a:rPr lang="id-ID" sz="2800" dirty="0"/>
              <a:t> = Seorang Kartografer harus memahami mengapa dia memuat peta tersebut, tujuan, sasaran dan prosesnya</a:t>
            </a:r>
          </a:p>
        </p:txBody>
      </p:sp>
    </p:spTree>
    <p:extLst>
      <p:ext uri="{BB962C8B-B14F-4D97-AF65-F5344CB8AC3E}">
        <p14:creationId xmlns:p14="http://schemas.microsoft.com/office/powerpoint/2010/main" val="41448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636</TotalTime>
  <Words>445</Words>
  <Application>Microsoft Office PowerPoint</Application>
  <PresentationFormat>On-screen Show (4:3)</PresentationFormat>
  <Paragraphs>159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Avenir Next W01</vt:lpstr>
      <vt:lpstr>Calibri</vt:lpstr>
      <vt:lpstr>Calibri Light</vt:lpstr>
      <vt:lpstr>Century Gothic</vt:lpstr>
      <vt:lpstr>Wingdings</vt:lpstr>
      <vt:lpstr>Wingdings 3</vt:lpstr>
      <vt:lpstr>Ion</vt:lpstr>
      <vt:lpstr>Office Theme</vt:lpstr>
      <vt:lpstr>Perpetaan /Kartografi</vt:lpstr>
      <vt:lpstr>SILABUS KULIAH</vt:lpstr>
      <vt:lpstr>Bahan Bacaan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Proses Kartografis</vt:lpstr>
      <vt:lpstr>Jenis-jenis Peta </vt:lpstr>
      <vt:lpstr>Berdasarkan Penyimpanan</vt:lpstr>
      <vt:lpstr>PowerPoint Presentation</vt:lpstr>
      <vt:lpstr>Peta Topografi</vt:lpstr>
      <vt:lpstr>Peta Chorografi</vt:lpstr>
      <vt:lpstr>Peta Dunia</vt:lpstr>
      <vt:lpstr>PowerPoint Presentation</vt:lpstr>
      <vt:lpstr>PowerPoint Presentation</vt:lpstr>
      <vt:lpstr>PowerPoint Presentation</vt:lpstr>
      <vt:lpstr>PowerPoint Presentation</vt:lpstr>
      <vt:lpstr>Daftar Pustaka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Perpetaan /Kartografi</dc:title>
  <dc:creator>Windows User</dc:creator>
  <cp:lastModifiedBy>Windows User</cp:lastModifiedBy>
  <cp:revision>15</cp:revision>
  <dcterms:created xsi:type="dcterms:W3CDTF">2018-08-31T06:31:07Z</dcterms:created>
  <dcterms:modified xsi:type="dcterms:W3CDTF">2018-09-17T16:11:33Z</dcterms:modified>
</cp:coreProperties>
</file>