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29"/>
  </p:notesMasterIdLst>
  <p:sldIdLst>
    <p:sldId id="272" r:id="rId2"/>
    <p:sldId id="264" r:id="rId3"/>
    <p:sldId id="265" r:id="rId4"/>
    <p:sldId id="296" r:id="rId5"/>
    <p:sldId id="286" r:id="rId6"/>
    <p:sldId id="285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0" r:id="rId27"/>
    <p:sldId id="27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75158-CB95-44BF-8F85-1F01C664DD4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1C386-4DCB-4C30-8FDD-F8344F68F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92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99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3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48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8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7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6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F30A4-F8E4-447F-9BC3-BEC035EB34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3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61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4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71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75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13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68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28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4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A5421-41D0-446F-A8ED-AA8B45D1EA1F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4F3BADF-F14F-4D95-9822-6427F4A2A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3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nry-davis.com/map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ETA/PETA%20GEOLOGI%20MAJENE.jpg" TargetMode="External"/><Relationship Id="rId2" Type="http://schemas.openxmlformats.org/officeDocument/2006/relationships/hyperlink" Target="HABITAT%20SUITABILITY%20OR%20SPECIES%20DISTRIBUTION%20MODELING%20OF%20RASTERLINGER%20KANARGURTA%20IN%20WPP%20711_00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1"/>
            <a:ext cx="9144000" cy="3329581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Perpetaan /Kartografi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4219" y="3520082"/>
            <a:ext cx="5618515" cy="977621"/>
          </a:xfrm>
        </p:spPr>
        <p:txBody>
          <a:bodyPr>
            <a:normAutofit/>
          </a:bodyPr>
          <a:lstStyle/>
          <a:p>
            <a:r>
              <a:rPr lang="id-ID" sz="2400" dirty="0"/>
              <a:t>Prinsip Dasar </a:t>
            </a:r>
            <a:r>
              <a:rPr lang="id-ID" sz="2400" dirty="0" smtClean="0"/>
              <a:t>Perpetaan - 2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6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K</a:t>
            </a:r>
            <a:r>
              <a:rPr lang="en-US" sz="2400" dirty="0" err="1" smtClean="0"/>
              <a:t>eterangan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gambar-gambar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simbol-simbol</a:t>
            </a:r>
            <a:r>
              <a:rPr lang="en-US" sz="2400" dirty="0"/>
              <a:t> </a:t>
            </a:r>
            <a:r>
              <a:rPr lang="en-US" sz="2400" dirty="0" err="1"/>
              <a:t>beserta</a:t>
            </a:r>
            <a:r>
              <a:rPr lang="en-US" sz="2400" dirty="0"/>
              <a:t> </a:t>
            </a:r>
            <a:r>
              <a:rPr lang="en-US" sz="2400" dirty="0" err="1"/>
              <a:t>artiny</a:t>
            </a:r>
            <a:r>
              <a:rPr lang="en-US" sz="2400" dirty="0"/>
              <a:t>. </a:t>
            </a:r>
            <a:r>
              <a:rPr lang="en-US" sz="2400" dirty="0" err="1"/>
              <a:t>Legenda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terletak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pojok</a:t>
            </a:r>
            <a:r>
              <a:rPr lang="en-US" sz="2400" dirty="0"/>
              <a:t> </a:t>
            </a:r>
            <a:r>
              <a:rPr lang="en-US" sz="2400" dirty="0" err="1"/>
              <a:t>kiri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507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Mata angin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pedoman atau petunjuk arah mata angin</a:t>
            </a:r>
            <a:endParaRPr lang="en-US" sz="2400" dirty="0"/>
          </a:p>
        </p:txBody>
      </p:sp>
      <p:pic>
        <p:nvPicPr>
          <p:cNvPr id="1026" name="Picture 2" descr="https://2.bp.blogspot.com/-cfuqMsrAuPc/WeoappcSA7I/AAAAAAAAB8c/DUOUgG2GWMca6RIwJvoeqPbkpX2MXKCSQCLcBGAs/s320/Mata%2BAng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91" y="2729663"/>
            <a:ext cx="5121275" cy="273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06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Grid / garis astronomi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G</a:t>
            </a:r>
            <a:r>
              <a:rPr lang="it-IT" sz="2400" dirty="0" smtClean="0"/>
              <a:t>aris </a:t>
            </a:r>
            <a:r>
              <a:rPr lang="it-IT" sz="2400" dirty="0"/>
              <a:t>khayal di atas permukaan bumi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72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Insert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G</a:t>
            </a:r>
            <a:r>
              <a:rPr lang="en-US" sz="2400" dirty="0" err="1" smtClean="0"/>
              <a:t>ambar</a:t>
            </a:r>
            <a:r>
              <a:rPr lang="en-US" sz="2400" dirty="0" smtClean="0"/>
              <a:t> </a:t>
            </a:r>
            <a:r>
              <a:rPr lang="en-US" sz="2400" dirty="0" err="1"/>
              <a:t>peta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diperjelas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letaknya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03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Pembuat &amp; Tahun pembuatan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Orang atau institusi pembuat peta serta </a:t>
            </a:r>
            <a:r>
              <a:rPr lang="en-US" sz="2400" dirty="0" err="1" smtClean="0"/>
              <a:t>kapan</a:t>
            </a:r>
            <a:r>
              <a:rPr lang="en-US" sz="2400" dirty="0" smtClean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19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Sumber data penyusun dari pembuatan peta tersebut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9163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91" y="411363"/>
            <a:ext cx="6571343" cy="104923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Pengertian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: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791" y="1193898"/>
            <a:ext cx="7498633" cy="501640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Setiap peta harus mempunyai skala (skala peta)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Berlin Sans FB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Skala peta dapat diartikan sebagai: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Berlin Sans FB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Berlin Sans FB" pitchFamily="34" charset="0"/>
            </a:endParaRP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Perbandingan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jarak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antara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dua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titik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sembarang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peta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jarak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horisontal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kedua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titik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tersebut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di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permukaan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bumi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(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dengan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satuan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ukuran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panjang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 yang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sama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erlin Sans FB" pitchFamily="34" charset="0"/>
              </a:rPr>
              <a:t>) 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91" y="309220"/>
            <a:ext cx="6571343" cy="104923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Pengertian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- 2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812898"/>
            <a:ext cx="7467600" cy="4681973"/>
          </a:xfrm>
        </p:spPr>
        <p:txBody>
          <a:bodyPr/>
          <a:lstStyle/>
          <a:p>
            <a:pPr marL="514350" indent="-514350" algn="just">
              <a:buAutoNum type="alphaLcParenR"/>
            </a:pPr>
            <a:r>
              <a:rPr lang="id-ID" sz="2400" dirty="0" smtClean="0">
                <a:latin typeface="Berlin Sans FB" pitchFamily="34" charset="0"/>
              </a:rPr>
              <a:t>perbandingan </a:t>
            </a:r>
            <a:r>
              <a:rPr lang="id-ID" sz="2400" dirty="0">
                <a:latin typeface="Berlin Sans FB" pitchFamily="34" charset="0"/>
              </a:rPr>
              <a:t>jarak antara dua titik sembarang di peta dengan jarak horisontal kedua titik tersebut di permukaan bumi (dengan satuan ukuran yang sama), dan </a:t>
            </a:r>
            <a:endParaRPr lang="en-US" sz="2400" dirty="0" smtClean="0">
              <a:latin typeface="Berlin Sans FB" pitchFamily="34" charset="0"/>
            </a:endParaRPr>
          </a:p>
          <a:p>
            <a:pPr marL="514350" indent="-514350" algn="just">
              <a:buAutoNum type="alphaLcParenR"/>
            </a:pPr>
            <a:r>
              <a:rPr lang="id-ID" sz="2400" dirty="0" smtClean="0">
                <a:latin typeface="Berlin Sans FB" pitchFamily="34" charset="0"/>
              </a:rPr>
              <a:t>b</a:t>
            </a:r>
            <a:r>
              <a:rPr lang="id-ID" sz="2400" dirty="0">
                <a:latin typeface="Berlin Sans FB" pitchFamily="34" charset="0"/>
              </a:rPr>
              <a:t>) perbandingan antara jari‑jari globe dengan jari‑jari bumi (spheroid). </a:t>
            </a:r>
            <a:endParaRPr lang="en-US" sz="2400" dirty="0"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273" y="3975100"/>
            <a:ext cx="7265027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43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41" y="186992"/>
            <a:ext cx="6571343" cy="104923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Cara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menyatakan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:</a:t>
            </a:r>
            <a:endParaRPr lang="en-US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236227"/>
            <a:ext cx="7879633" cy="4681973"/>
          </a:xfrm>
        </p:spPr>
        <p:txBody>
          <a:bodyPr/>
          <a:lstStyle/>
          <a:p>
            <a:pPr lvl="0" algn="just" hangingPunct="0"/>
            <a:r>
              <a:rPr lang="id-ID" sz="2400" dirty="0">
                <a:latin typeface="Berlin Sans FB" pitchFamily="34" charset="0"/>
              </a:rPr>
              <a:t>Skala angka/skala pecahan (</a:t>
            </a:r>
            <a:r>
              <a:rPr lang="id-ID" sz="2400" i="1" dirty="0">
                <a:latin typeface="Berlin Sans FB" pitchFamily="34" charset="0"/>
              </a:rPr>
              <a:t>numerical scale) </a:t>
            </a:r>
            <a:r>
              <a:rPr lang="id-ID" sz="2400" dirty="0">
                <a:latin typeface="Berlin Sans FB" pitchFamily="34" charset="0"/>
              </a:rPr>
              <a:t>yaitu skala yang ditulis dengan angka atau pecahan.</a:t>
            </a:r>
            <a:endParaRPr lang="en-US" sz="2400" dirty="0">
              <a:latin typeface="Berlin Sans FB" pitchFamily="34" charset="0"/>
            </a:endParaRPr>
          </a:p>
          <a:p>
            <a:pPr lvl="1" algn="just" hangingPunct="0"/>
            <a:r>
              <a:rPr lang="id-ID" sz="2400" dirty="0">
                <a:latin typeface="Berlin Sans FB" pitchFamily="34" charset="0"/>
              </a:rPr>
              <a:t>Contoh: skala angka (</a:t>
            </a:r>
            <a:r>
              <a:rPr lang="id-ID" sz="2400" i="1" dirty="0">
                <a:latin typeface="Berlin Sans FB" pitchFamily="34" charset="0"/>
              </a:rPr>
              <a:t>numeric scale</a:t>
            </a:r>
            <a:r>
              <a:rPr lang="id-ID" sz="2400" dirty="0">
                <a:latin typeface="Berlin Sans FB" pitchFamily="34" charset="0"/>
              </a:rPr>
              <a:t>) yaitu 1 : 100.000</a:t>
            </a:r>
            <a:endParaRPr lang="en-US" sz="2400" dirty="0">
              <a:latin typeface="Berlin Sans FB" pitchFamily="34" charset="0"/>
            </a:endParaRPr>
          </a:p>
          <a:p>
            <a:pPr lvl="1" algn="just" hangingPunct="0"/>
            <a:r>
              <a:rPr lang="id-ID" sz="2400" dirty="0">
                <a:latin typeface="Berlin Sans FB" pitchFamily="34" charset="0"/>
              </a:rPr>
              <a:t>skala pecahan (</a:t>
            </a:r>
            <a:r>
              <a:rPr lang="id-ID" sz="2400" i="1" dirty="0">
                <a:latin typeface="Berlin Sans FB" pitchFamily="34" charset="0"/>
              </a:rPr>
              <a:t>representative scale</a:t>
            </a:r>
            <a:r>
              <a:rPr lang="id-ID" sz="2400" dirty="0">
                <a:latin typeface="Berlin Sans FB" pitchFamily="34" charset="0"/>
              </a:rPr>
              <a:t>) yaitu 1/100.000</a:t>
            </a:r>
            <a:endParaRPr lang="en-US" sz="2400" dirty="0">
              <a:latin typeface="Berlin Sans FB" pitchFamily="34" charset="0"/>
            </a:endParaRPr>
          </a:p>
          <a:p>
            <a:pPr lvl="1" algn="just" hangingPunct="0"/>
            <a:r>
              <a:rPr lang="id-ID" sz="2400" dirty="0">
                <a:latin typeface="Berlin Sans FB" pitchFamily="34" charset="0"/>
              </a:rPr>
              <a:t>Hal ini menunjukkan bahwa satu satuan jarak pada peta mewakili 100.000 satuan jarak horisontal di lapangan/permukaan bumi. Ini berarti bahwa 1 cm di peta mewakili 100.000 cm atau 1 km di lapangan atau 1 inchi mewakili 100.000 atau 100.000/63.360 mile.</a:t>
            </a:r>
            <a:endParaRPr lang="en-US" sz="2400" dirty="0">
              <a:latin typeface="Berlin Sans FB" pitchFamily="34" charset="0"/>
            </a:endParaRPr>
          </a:p>
          <a:p>
            <a:pPr algn="just"/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308199"/>
            <a:ext cx="7346233" cy="4406802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id-ID" sz="2800" dirty="0" smtClean="0">
                <a:latin typeface="Berlin Sans FB" pitchFamily="34" charset="0"/>
              </a:rPr>
              <a:t>Skala grafik (</a:t>
            </a:r>
            <a:r>
              <a:rPr lang="id-ID" sz="2800" i="1" dirty="0" smtClean="0">
                <a:latin typeface="Berlin Sans FB" pitchFamily="34" charset="0"/>
              </a:rPr>
              <a:t>graphical scale line</a:t>
            </a:r>
            <a:r>
              <a:rPr lang="id-ID" sz="2800" dirty="0" smtClean="0">
                <a:latin typeface="Berlin Sans FB" pitchFamily="34" charset="0"/>
              </a:rPr>
              <a:t>) yaitu skala yang ditunjukkan oleh garis lurus yang dibagi‑bagi menjadi satuan yang sama panjang, tiap‑tiap unit/satuan menunjukkan panjang yang sebanding di lapangan.</a:t>
            </a:r>
            <a:endParaRPr lang="en-US" sz="2800" dirty="0" smtClean="0">
              <a:latin typeface="Berlin Sans FB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id-ID" sz="1800" dirty="0">
                <a:latin typeface="Berlin Sans FB" pitchFamily="34" charset="0"/>
              </a:rPr>
              <a:t>Contoh : dengan penyajian grafik tersebut maka dapat dibaca bahwa jarak antara dua angka di peta = 1 km di lapangan, jadi kalau antara 0 – 1, 1 – 2, 2 – 3, 3 – 4, 4 – 5, masing-masing = 1 cm maka artinya 1 cm pada peta = 1 km di lapangan</a:t>
            </a:r>
            <a:endParaRPr lang="en-US" sz="1800" dirty="0">
              <a:latin typeface="Berlin Sans FB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l="3688" t="16477" r="62320" b="49432"/>
          <a:stretch>
            <a:fillRect/>
          </a:stretch>
        </p:blipFill>
        <p:spPr bwMode="auto">
          <a:xfrm>
            <a:off x="1676400" y="30861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95165" y="0"/>
            <a:ext cx="6864435" cy="8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Cara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untuk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menyatakan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skala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0489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97" y="414539"/>
            <a:ext cx="6447501" cy="460420"/>
          </a:xfrm>
        </p:spPr>
        <p:txBody>
          <a:bodyPr>
            <a:normAutofit fontScale="90000"/>
          </a:bodyPr>
          <a:lstStyle/>
          <a:p>
            <a:r>
              <a:rPr lang="id-ID" dirty="0"/>
              <a:t>SILABUS </a:t>
            </a:r>
            <a:r>
              <a:rPr lang="id-ID" dirty="0" smtClean="0"/>
              <a:t>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497" y="989259"/>
            <a:ext cx="6447501" cy="4911859"/>
          </a:xfrm>
        </p:spPr>
        <p:txBody>
          <a:bodyPr>
            <a:normAutofit/>
          </a:bodyPr>
          <a:lstStyle/>
          <a:p>
            <a:r>
              <a:rPr lang="id-ID" strike="sngStrike" dirty="0" smtClean="0"/>
              <a:t>PENDAHULUAN</a:t>
            </a:r>
            <a:endParaRPr lang="id-ID" strike="sngStrike" dirty="0"/>
          </a:p>
          <a:p>
            <a:r>
              <a:rPr lang="id-ID" b="1" dirty="0" smtClean="0"/>
              <a:t>PRINSIP DASAR PERPETAAN</a:t>
            </a:r>
          </a:p>
          <a:p>
            <a:r>
              <a:rPr lang="id-ID" dirty="0" smtClean="0"/>
              <a:t>PROYEKSI PETA</a:t>
            </a:r>
          </a:p>
          <a:p>
            <a:r>
              <a:rPr lang="id-ID" dirty="0" smtClean="0"/>
              <a:t>PERPETAAN &amp; SISTEM KOORDINAT</a:t>
            </a:r>
            <a:endParaRPr lang="id-ID" dirty="0"/>
          </a:p>
          <a:p>
            <a:r>
              <a:rPr lang="id-ID" dirty="0" smtClean="0"/>
              <a:t>PETA DASAR</a:t>
            </a:r>
            <a:endParaRPr lang="id-ID" dirty="0"/>
          </a:p>
          <a:p>
            <a:r>
              <a:rPr lang="id-ID" dirty="0" smtClean="0"/>
              <a:t>PROSES &amp; GENERALISASI</a:t>
            </a:r>
            <a:endParaRPr lang="id-ID" dirty="0"/>
          </a:p>
          <a:p>
            <a:r>
              <a:rPr lang="id-ID" dirty="0"/>
              <a:t>VISUALISASI </a:t>
            </a:r>
            <a:r>
              <a:rPr lang="id-ID" dirty="0" smtClean="0"/>
              <a:t>DATA</a:t>
            </a:r>
          </a:p>
          <a:p>
            <a:r>
              <a:rPr lang="id-ID" dirty="0" smtClean="0"/>
              <a:t>PETA TEMATIK</a:t>
            </a:r>
            <a:endParaRPr lang="id-ID" dirty="0"/>
          </a:p>
          <a:p>
            <a:r>
              <a:rPr lang="id-ID" dirty="0" smtClean="0"/>
              <a:t>SUMBER DATA</a:t>
            </a:r>
          </a:p>
          <a:p>
            <a:r>
              <a:rPr lang="id-ID" dirty="0" smtClean="0"/>
              <a:t>DATA DIGITAL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52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165" y="1964933"/>
            <a:ext cx="6571343" cy="3450613"/>
          </a:xfrm>
        </p:spPr>
        <p:txBody>
          <a:bodyPr>
            <a:normAutofit fontScale="92500" lnSpcReduction="10000"/>
          </a:bodyPr>
          <a:lstStyle/>
          <a:p>
            <a:pPr lvl="0" algn="just" hangingPunct="0"/>
            <a:r>
              <a:rPr lang="id-ID" sz="2800" dirty="0">
                <a:latin typeface="Berlin Sans FB" pitchFamily="34" charset="0"/>
              </a:rPr>
              <a:t>Skala verbal (</a:t>
            </a:r>
            <a:r>
              <a:rPr lang="id-ID" sz="2800" i="1" dirty="0">
                <a:latin typeface="Berlin Sans FB" pitchFamily="34" charset="0"/>
              </a:rPr>
              <a:t>verbal scale</a:t>
            </a:r>
            <a:r>
              <a:rPr lang="id-ID" sz="2800" dirty="0">
                <a:latin typeface="Berlin Sans FB" pitchFamily="34" charset="0"/>
              </a:rPr>
              <a:t>) yaitu skala yang dinyatakan dengan kalimat. Pada peta‑peta yang tidak menggunakan satuan pengukuran metrik (misalnya peta­-peta di Inggris) pernyataan skala dengan kalimat sering dilakukan.</a:t>
            </a:r>
            <a:endParaRPr lang="en-US" sz="2800" dirty="0">
              <a:latin typeface="Berlin Sans FB" pitchFamily="34" charset="0"/>
            </a:endParaRPr>
          </a:p>
          <a:p>
            <a:pPr algn="just" hangingPunct="0"/>
            <a:r>
              <a:rPr lang="id-ID" sz="2800" dirty="0">
                <a:latin typeface="Berlin Sans FB" pitchFamily="34" charset="0"/>
              </a:rPr>
              <a:t>Contoh: 1 inchi to one mile = 1 : 63.660</a:t>
            </a:r>
            <a:endParaRPr lang="en-US" sz="2800" dirty="0">
              <a:latin typeface="Berlin Sans FB" pitchFamily="34" charset="0"/>
            </a:endParaRPr>
          </a:p>
          <a:p>
            <a:pPr algn="just"/>
            <a:endParaRPr lang="en-US" sz="2800" dirty="0">
              <a:latin typeface="Berlin Sans FB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2165" y="838200"/>
            <a:ext cx="6864435" cy="82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Cara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untuk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menyatakan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</a:t>
            </a:r>
            <a:r>
              <a:rPr kumimoji="0" lang="en-US" sz="33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skala</a:t>
            </a:r>
            <a:r>
              <a:rPr kumimoji="0" lang="en-US" sz="33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+mj-ea"/>
                <a:cs typeface="+mj-cs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212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8565"/>
            <a:ext cx="6571343" cy="1049235"/>
          </a:xfrm>
        </p:spPr>
        <p:txBody>
          <a:bodyPr/>
          <a:lstStyle/>
          <a:p>
            <a:r>
              <a:rPr lang="en-US" dirty="0" err="1" smtClean="0">
                <a:latin typeface="Berlin Sans FB" pitchFamily="34" charset="0"/>
              </a:rPr>
              <a:t>Contoh</a:t>
            </a:r>
            <a:r>
              <a:rPr lang="en-US" dirty="0" smtClean="0">
                <a:latin typeface="Berlin Sans FB" pitchFamily="34" charset="0"/>
              </a:rPr>
              <a:t> :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41400"/>
            <a:ext cx="8610600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29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789" y="164370"/>
            <a:ext cx="7787511" cy="82623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Mencari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Peta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tercantum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- 1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0789" y="990600"/>
                <a:ext cx="7914511" cy="509260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 hangingPunct="0">
                  <a:buNone/>
                </a:pPr>
                <a:r>
                  <a:rPr lang="id-ID" sz="2400" dirty="0" smtClean="0">
                    <a:latin typeface="Berlin Sans FB" pitchFamily="34" charset="0"/>
                  </a:rPr>
                  <a:t>Membandingkan </a:t>
                </a:r>
                <a:r>
                  <a:rPr lang="id-ID" sz="2400" dirty="0">
                    <a:latin typeface="Berlin Sans FB" pitchFamily="34" charset="0"/>
                  </a:rPr>
                  <a:t>dengan peta lain yang </a:t>
                </a:r>
                <a:r>
                  <a:rPr lang="id-ID" sz="2200" b="1" dirty="0">
                    <a:latin typeface="Berlin Sans FB" pitchFamily="34" charset="0"/>
                  </a:rPr>
                  <a:t>cakupan daerahnya sama </a:t>
                </a:r>
                <a:r>
                  <a:rPr lang="id-ID" sz="2400" dirty="0">
                    <a:latin typeface="Berlin Sans FB" pitchFamily="34" charset="0"/>
                  </a:rPr>
                  <a:t>dan ada skalanya.</a:t>
                </a:r>
                <a:endParaRPr lang="en-US" sz="2400" dirty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endParaRPr lang="en-US" sz="2400" dirty="0" smtClean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id-ID" sz="2400" dirty="0" smtClean="0">
                    <a:latin typeface="Berlin Sans FB" pitchFamily="34" charset="0"/>
                  </a:rPr>
                  <a:t>Rumus </a:t>
                </a:r>
                <a:r>
                  <a:rPr lang="id-ID" sz="2400" dirty="0">
                    <a:latin typeface="Berlin Sans FB" pitchFamily="34" charset="0"/>
                  </a:rPr>
                  <a:t>yang </a:t>
                </a:r>
                <a:r>
                  <a:rPr lang="id-ID" sz="2400" dirty="0" smtClean="0">
                    <a:latin typeface="Berlin Sans FB" pitchFamily="34" charset="0"/>
                  </a:rPr>
                  <a:t>digunakan	</a:t>
                </a:r>
                <a14:m>
                  <m:oMath xmlns:m="http://schemas.openxmlformats.org/officeDocument/2006/math"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2=</m:t>
                    </m:r>
                    <m:f>
                      <m:fPr>
                        <m:ctrlPr>
                          <a:rPr lang="id-ID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3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d-ID" sz="3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30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d-ID" sz="3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id-ID" sz="3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3000" dirty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id-ID" sz="2400" dirty="0">
                    <a:latin typeface="Berlin Sans FB" pitchFamily="34" charset="0"/>
                  </a:rPr>
                  <a:t>	</a:t>
                </a:r>
                <a:endParaRPr lang="en-US" sz="2400" dirty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id-ID" sz="2400" dirty="0" smtClean="0">
                    <a:latin typeface="Berlin Sans FB" pitchFamily="34" charset="0"/>
                  </a:rPr>
                  <a:t>Keterangan</a:t>
                </a:r>
                <a:r>
                  <a:rPr lang="fi-FI" sz="2400" dirty="0" smtClean="0">
                    <a:latin typeface="Berlin Sans FB" pitchFamily="34" charset="0"/>
                  </a:rPr>
                  <a:t>:</a:t>
                </a:r>
                <a:endParaRPr lang="en-US" sz="2400" dirty="0" smtClean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fi-FI" sz="2400" dirty="0" smtClean="0">
                    <a:latin typeface="Berlin Sans FB" pitchFamily="34" charset="0"/>
                  </a:rPr>
                  <a:t>	</a:t>
                </a:r>
                <a:r>
                  <a:rPr lang="id-ID" sz="2400" dirty="0" smtClean="0">
                    <a:latin typeface="Berlin Sans FB" pitchFamily="34" charset="0"/>
                  </a:rPr>
                  <a:t>d</a:t>
                </a:r>
                <a:r>
                  <a:rPr lang="id-ID" sz="2400" baseline="-25000" dirty="0" smtClean="0">
                    <a:latin typeface="Berlin Sans FB" pitchFamily="34" charset="0"/>
                  </a:rPr>
                  <a:t>1</a:t>
                </a:r>
                <a:r>
                  <a:rPr lang="id-ID" sz="2400" dirty="0" smtClean="0">
                    <a:latin typeface="Berlin Sans FB" pitchFamily="34" charset="0"/>
                  </a:rPr>
                  <a:t> = jarak pada peta yang sudah diketahui skalanya</a:t>
                </a:r>
                <a:endParaRPr lang="en-US" sz="2400" dirty="0" smtClean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fi-FI" sz="2400" dirty="0" smtClean="0">
                    <a:latin typeface="Berlin Sans FB" pitchFamily="34" charset="0"/>
                  </a:rPr>
                  <a:t>	</a:t>
                </a:r>
                <a:r>
                  <a:rPr lang="id-ID" sz="2400" dirty="0" smtClean="0">
                    <a:latin typeface="Berlin Sans FB" pitchFamily="34" charset="0"/>
                  </a:rPr>
                  <a:t>d</a:t>
                </a:r>
                <a:r>
                  <a:rPr lang="id-ID" sz="2400" baseline="-25000" dirty="0" smtClean="0">
                    <a:latin typeface="Berlin Sans FB" pitchFamily="34" charset="0"/>
                  </a:rPr>
                  <a:t>2</a:t>
                </a:r>
                <a:r>
                  <a:rPr lang="id-ID" sz="2400" dirty="0" smtClean="0">
                    <a:latin typeface="Berlin Sans FB" pitchFamily="34" charset="0"/>
                  </a:rPr>
                  <a:t> = jarak pada peta yang akan dicari gambar atau </a:t>
                </a:r>
                <a:endParaRPr lang="en-US" sz="2400" dirty="0" smtClean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en-US" sz="2400" dirty="0" smtClean="0">
                    <a:latin typeface="Berlin Sans FB" pitchFamily="34" charset="0"/>
                  </a:rPr>
                  <a:t>	</a:t>
                </a:r>
                <a:r>
                  <a:rPr lang="id-ID" sz="2400" dirty="0" smtClean="0">
                    <a:latin typeface="Berlin Sans FB" pitchFamily="34" charset="0"/>
                  </a:rPr>
                  <a:t>P</a:t>
                </a:r>
                <a:r>
                  <a:rPr lang="id-ID" sz="2400" baseline="-25000" dirty="0" smtClean="0">
                    <a:latin typeface="Berlin Sans FB" pitchFamily="34" charset="0"/>
                  </a:rPr>
                  <a:t>1</a:t>
                </a:r>
                <a:r>
                  <a:rPr lang="id-ID" sz="2400" dirty="0" smtClean="0">
                    <a:latin typeface="Berlin Sans FB" pitchFamily="34" charset="0"/>
                  </a:rPr>
                  <a:t> = penyebut skala yang diketahui skalanya</a:t>
                </a:r>
                <a:endParaRPr lang="en-US" sz="2400" dirty="0" smtClean="0">
                  <a:latin typeface="Berlin Sans FB" pitchFamily="34" charset="0"/>
                </a:endParaRPr>
              </a:p>
              <a:p>
                <a:pPr algn="just" hangingPunct="0">
                  <a:buNone/>
                </a:pPr>
                <a:r>
                  <a:rPr lang="fi-FI" sz="2400" dirty="0" smtClean="0">
                    <a:latin typeface="Berlin Sans FB" pitchFamily="34" charset="0"/>
                  </a:rPr>
                  <a:t>	</a:t>
                </a:r>
                <a:r>
                  <a:rPr lang="id-ID" sz="2400" dirty="0" smtClean="0">
                    <a:latin typeface="Berlin Sans FB" pitchFamily="34" charset="0"/>
                  </a:rPr>
                  <a:t>P</a:t>
                </a:r>
                <a:r>
                  <a:rPr lang="id-ID" sz="2400" baseline="-25000" dirty="0" smtClean="0">
                    <a:latin typeface="Berlin Sans FB" pitchFamily="34" charset="0"/>
                  </a:rPr>
                  <a:t>2</a:t>
                </a:r>
                <a:r>
                  <a:rPr lang="id-ID" sz="2400" dirty="0" smtClean="0">
                    <a:latin typeface="Berlin Sans FB" pitchFamily="34" charset="0"/>
                  </a:rPr>
                  <a:t> = penyebut skala yang akan dicari</a:t>
                </a:r>
                <a:endParaRPr lang="en-US" sz="2400" dirty="0" smtClean="0">
                  <a:latin typeface="Berlin Sans FB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0789" y="990600"/>
                <a:ext cx="7914511" cy="5092602"/>
              </a:xfrm>
              <a:blipFill>
                <a:blip r:embed="rId3"/>
                <a:stretch>
                  <a:fillRect l="-1002" t="-838" r="-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891" y="220320"/>
            <a:ext cx="6571343" cy="1049235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Mencari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Peta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tercantum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- 2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91" y="1833127"/>
            <a:ext cx="8500609" cy="4681973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</a:pPr>
            <a:r>
              <a:rPr lang="id-ID" sz="2800" dirty="0">
                <a:latin typeface="Berlin Sans FB" pitchFamily="34" charset="0"/>
              </a:rPr>
              <a:t>Membandingkan suatu jarak horisontal di lapangan dengan jarak </a:t>
            </a:r>
            <a:r>
              <a:rPr lang="id-ID" sz="2800" dirty="0" smtClean="0">
                <a:latin typeface="Berlin Sans FB" pitchFamily="34" charset="0"/>
              </a:rPr>
              <a:t>yang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mewakilinya </a:t>
            </a:r>
            <a:r>
              <a:rPr lang="id-ID" sz="2800" dirty="0">
                <a:latin typeface="Berlin Sans FB" pitchFamily="34" charset="0"/>
              </a:rPr>
              <a:t>pada peta.</a:t>
            </a:r>
            <a:endParaRPr lang="en-US" sz="2800" dirty="0">
              <a:latin typeface="Berlin Sans FB" pitchFamily="34" charset="0"/>
            </a:endParaRPr>
          </a:p>
          <a:p>
            <a:pPr algn="just" hangingPunct="0">
              <a:buNone/>
            </a:pPr>
            <a:endParaRPr lang="en-US" sz="2800" dirty="0" smtClean="0">
              <a:latin typeface="Berlin Sans FB" pitchFamily="34" charset="0"/>
            </a:endParaRPr>
          </a:p>
          <a:p>
            <a:pPr algn="just" hangingPunct="0">
              <a:buNone/>
            </a:pPr>
            <a:r>
              <a:rPr lang="id-ID" sz="2800" dirty="0" smtClean="0">
                <a:latin typeface="Berlin Sans FB" pitchFamily="34" charset="0"/>
              </a:rPr>
              <a:t>Contoh</a:t>
            </a:r>
            <a:r>
              <a:rPr lang="id-ID" sz="2800" dirty="0">
                <a:latin typeface="Berlin Sans FB" pitchFamily="34" charset="0"/>
              </a:rPr>
              <a:t>:	</a:t>
            </a:r>
            <a:endParaRPr lang="en-US" sz="2800" dirty="0" smtClean="0">
              <a:latin typeface="Berlin Sans FB" pitchFamily="34" charset="0"/>
            </a:endParaRPr>
          </a:p>
          <a:p>
            <a:pPr algn="just" hangingPunct="0">
              <a:buNone/>
            </a:pPr>
            <a:r>
              <a:rPr lang="id-ID" sz="2800" dirty="0" smtClean="0">
                <a:latin typeface="Berlin Sans FB" pitchFamily="34" charset="0"/>
              </a:rPr>
              <a:t>jarak </a:t>
            </a:r>
            <a:r>
              <a:rPr lang="id-ID" sz="2800" dirty="0">
                <a:latin typeface="Berlin Sans FB" pitchFamily="34" charset="0"/>
              </a:rPr>
              <a:t>titik A‑B dalam peta = 4 cm</a:t>
            </a:r>
            <a:endParaRPr lang="en-US" sz="2800" dirty="0">
              <a:latin typeface="Berlin Sans FB" pitchFamily="34" charset="0"/>
            </a:endParaRPr>
          </a:p>
          <a:p>
            <a:pPr algn="just" hangingPunct="0">
              <a:buNone/>
            </a:pPr>
            <a:r>
              <a:rPr lang="id-ID" sz="2800" dirty="0" smtClean="0">
                <a:latin typeface="Berlin Sans FB" pitchFamily="34" charset="0"/>
              </a:rPr>
              <a:t>jarak </a:t>
            </a:r>
            <a:r>
              <a:rPr lang="id-ID" sz="2800" dirty="0">
                <a:latin typeface="Berlin Sans FB" pitchFamily="34" charset="0"/>
              </a:rPr>
              <a:t>A‑B tersebut diukur di lapangan = 100 m</a:t>
            </a:r>
            <a:endParaRPr lang="en-US" sz="2800" dirty="0">
              <a:latin typeface="Berlin Sans FB" pitchFamily="34" charset="0"/>
            </a:endParaRPr>
          </a:p>
          <a:p>
            <a:pPr algn="just" hangingPunct="0">
              <a:buNone/>
            </a:pPr>
            <a:r>
              <a:rPr lang="id-ID" sz="2800" dirty="0" smtClean="0">
                <a:latin typeface="Berlin Sans FB" pitchFamily="34" charset="0"/>
              </a:rPr>
              <a:t>jadi </a:t>
            </a:r>
            <a:r>
              <a:rPr lang="id-ID" sz="2800" dirty="0">
                <a:latin typeface="Berlin Sans FB" pitchFamily="34" charset="0"/>
              </a:rPr>
              <a:t>skala peta = 4 </a:t>
            </a:r>
            <a:r>
              <a:rPr lang="id-ID" sz="2800" dirty="0" smtClean="0">
                <a:latin typeface="Berlin Sans FB" pitchFamily="34" charset="0"/>
              </a:rPr>
              <a:t>cm/10.000 </a:t>
            </a:r>
            <a:r>
              <a:rPr lang="id-ID" sz="2800" dirty="0">
                <a:latin typeface="Berlin Sans FB" pitchFamily="34" charset="0"/>
              </a:rPr>
              <a:t>cm = </a:t>
            </a:r>
            <a:r>
              <a:rPr lang="id-ID" sz="2800" dirty="0" smtClean="0">
                <a:latin typeface="Berlin Sans FB" pitchFamily="34" charset="0"/>
              </a:rPr>
              <a:t>1/25</a:t>
            </a:r>
            <a:r>
              <a:rPr lang="en-US" sz="2800" dirty="0" smtClean="0">
                <a:latin typeface="Berlin Sans FB" pitchFamily="34" charset="0"/>
              </a:rPr>
              <a:t>00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id-ID" sz="2800" dirty="0">
                <a:latin typeface="Berlin Sans FB" pitchFamily="34" charset="0"/>
              </a:rPr>
              <a:t>atau 1 : </a:t>
            </a:r>
            <a:r>
              <a:rPr lang="id-ID" sz="2800" dirty="0" smtClean="0">
                <a:latin typeface="Berlin Sans FB" pitchFamily="34" charset="0"/>
              </a:rPr>
              <a:t>25</a:t>
            </a:r>
            <a:r>
              <a:rPr lang="en-US" sz="2800" dirty="0" smtClean="0">
                <a:latin typeface="Berlin Sans FB" pitchFamily="34" charset="0"/>
              </a:rPr>
              <a:t>00</a:t>
            </a:r>
            <a:endParaRPr lang="en-US" sz="2800" dirty="0">
              <a:latin typeface="Berlin Sans FB" pitchFamily="34" charset="0"/>
            </a:endParaRPr>
          </a:p>
          <a:p>
            <a:pPr algn="just"/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9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6933080" cy="826230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Mencari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Peta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tercantum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- 3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033027"/>
            <a:ext cx="7772400" cy="4681973"/>
          </a:xfrm>
        </p:spPr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id-ID" sz="2400" dirty="0">
                <a:latin typeface="Berlin Sans FB" pitchFamily="34" charset="0"/>
              </a:rPr>
              <a:t>Memperhatikan garis kontur yaitu pada angka interval konturnya (</a:t>
            </a:r>
            <a:r>
              <a:rPr lang="id-ID" sz="2400" dirty="0" smtClean="0">
                <a:latin typeface="Berlin Sans FB" pitchFamily="34" charset="0"/>
              </a:rPr>
              <a:t>terutarna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pada </a:t>
            </a:r>
            <a:r>
              <a:rPr lang="id-ID" sz="2400" dirty="0">
                <a:latin typeface="Berlin Sans FB" pitchFamily="34" charset="0"/>
              </a:rPr>
              <a:t>Peta Topografi skala besar ‑ medium</a:t>
            </a:r>
            <a:r>
              <a:rPr lang="id-ID" sz="2400" dirty="0" smtClean="0">
                <a:latin typeface="Berlin Sans FB" pitchFamily="34" charset="0"/>
              </a:rPr>
              <a:t>).</a:t>
            </a:r>
            <a:endParaRPr lang="en-US" sz="2400" dirty="0" smtClean="0">
              <a:latin typeface="Berlin Sans FB" pitchFamily="34" charset="0"/>
            </a:endParaRPr>
          </a:p>
          <a:p>
            <a:pPr marL="0" indent="0" hangingPunct="0">
              <a:buNone/>
            </a:pPr>
            <a:endParaRPr lang="en-US" sz="2400" dirty="0">
              <a:latin typeface="Berlin Sans FB" pitchFamily="34" charset="0"/>
            </a:endParaRPr>
          </a:p>
          <a:p>
            <a:pPr hangingPunct="0">
              <a:buNone/>
            </a:pPr>
            <a:r>
              <a:rPr lang="id-ID" sz="2800" dirty="0">
                <a:solidFill>
                  <a:srgbClr val="FF0000"/>
                </a:solidFill>
                <a:latin typeface="Berlin Sans FB" pitchFamily="34" charset="0"/>
              </a:rPr>
              <a:t>c.i (contour interval ) = 1/2000 x penyebut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endParaRPr lang="en-US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hangingPunct="0">
              <a:buNone/>
            </a:pPr>
            <a:endParaRPr lang="en-US" sz="1800" dirty="0">
              <a:latin typeface="Berlin Sans FB" pitchFamily="34" charset="0"/>
            </a:endParaRPr>
          </a:p>
          <a:p>
            <a:pPr marL="0" indent="6350" algn="just" fontAlgn="auto">
              <a:buNone/>
            </a:pPr>
            <a:r>
              <a:rPr lang="en-US" sz="1800" dirty="0">
                <a:latin typeface="Berlin Sans FB" pitchFamily="34" charset="0"/>
              </a:rPr>
              <a:t>CI </a:t>
            </a:r>
            <a:r>
              <a:rPr lang="en-US" sz="1800" i="1" dirty="0">
                <a:latin typeface="Berlin Sans FB" pitchFamily="34" charset="0"/>
              </a:rPr>
              <a:t>(Contour Interval) </a:t>
            </a:r>
            <a:r>
              <a:rPr lang="en-US" sz="1800" dirty="0" err="1">
                <a:latin typeface="Berlin Sans FB" pitchFamily="34" charset="0"/>
              </a:rPr>
              <a:t>adalah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selisih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ketinggian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antara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dua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kontur</a:t>
            </a:r>
            <a:r>
              <a:rPr lang="en-US" sz="1800" dirty="0">
                <a:latin typeface="Berlin Sans FB" pitchFamily="34" charset="0"/>
              </a:rPr>
              <a:t> yang </a:t>
            </a:r>
            <a:r>
              <a:rPr lang="en-US" sz="1800" dirty="0" err="1">
                <a:latin typeface="Berlin Sans FB" pitchFamily="34" charset="0"/>
              </a:rPr>
              <a:t>dinyatakan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dalam</a:t>
            </a:r>
            <a:r>
              <a:rPr lang="en-US" sz="1800" dirty="0">
                <a:latin typeface="Berlin Sans FB" pitchFamily="34" charset="0"/>
              </a:rPr>
              <a:t> meter. Contour Interval </a:t>
            </a:r>
            <a:r>
              <a:rPr lang="en-US" sz="1800" dirty="0" err="1">
                <a:latin typeface="Berlin Sans FB" pitchFamily="34" charset="0"/>
              </a:rPr>
              <a:t>sering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disebut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jarak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antara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kontur</a:t>
            </a:r>
            <a:r>
              <a:rPr lang="en-US" sz="1800" dirty="0">
                <a:latin typeface="Berlin Sans FB" pitchFamily="34" charset="0"/>
              </a:rPr>
              <a:t>. </a:t>
            </a:r>
            <a:r>
              <a:rPr lang="en-US" sz="1800" dirty="0" err="1">
                <a:latin typeface="Berlin Sans FB" pitchFamily="34" charset="0"/>
              </a:rPr>
              <a:t>Garis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Kontur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yaitu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garis-garis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pada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peta</a:t>
            </a:r>
            <a:r>
              <a:rPr lang="en-US" sz="1800" dirty="0">
                <a:latin typeface="Berlin Sans FB" pitchFamily="34" charset="0"/>
              </a:rPr>
              <a:t> yang </a:t>
            </a:r>
            <a:r>
              <a:rPr lang="en-US" sz="1800" dirty="0" err="1">
                <a:latin typeface="Berlin Sans FB" pitchFamily="34" charset="0"/>
              </a:rPr>
              <a:t>menghubungkan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titik-titik</a:t>
            </a:r>
            <a:r>
              <a:rPr lang="en-US" sz="1800" dirty="0">
                <a:latin typeface="Berlin Sans FB" pitchFamily="34" charset="0"/>
              </a:rPr>
              <a:t> yang </a:t>
            </a:r>
            <a:r>
              <a:rPr lang="en-US" sz="1800" dirty="0" err="1">
                <a:latin typeface="Berlin Sans FB" pitchFamily="34" charset="0"/>
              </a:rPr>
              <a:t>memiliki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ketinggian</a:t>
            </a:r>
            <a:r>
              <a:rPr lang="en-US" sz="1800" dirty="0">
                <a:latin typeface="Berlin Sans FB" pitchFamily="34" charset="0"/>
              </a:rPr>
              <a:t> yang </a:t>
            </a:r>
            <a:r>
              <a:rPr lang="en-US" sz="1800" dirty="0" err="1">
                <a:latin typeface="Berlin Sans FB" pitchFamily="34" charset="0"/>
              </a:rPr>
              <a:t>sama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dari</a:t>
            </a:r>
            <a:r>
              <a:rPr lang="en-US" sz="1800" dirty="0">
                <a:latin typeface="Berlin Sans FB" pitchFamily="34" charset="0"/>
              </a:rPr>
              <a:t> </a:t>
            </a:r>
            <a:r>
              <a:rPr lang="en-US" sz="1800" dirty="0" err="1">
                <a:latin typeface="Berlin Sans FB" pitchFamily="34" charset="0"/>
              </a:rPr>
              <a:t>permukaan</a:t>
            </a:r>
            <a:r>
              <a:rPr lang="en-US" sz="1800" dirty="0">
                <a:latin typeface="Berlin Sans FB" pitchFamily="34" charset="0"/>
              </a:rPr>
              <a:t> air </a:t>
            </a:r>
            <a:r>
              <a:rPr lang="en-US" sz="1800" dirty="0" err="1">
                <a:latin typeface="Berlin Sans FB" pitchFamily="34" charset="0"/>
              </a:rPr>
              <a:t>laut</a:t>
            </a:r>
            <a:r>
              <a:rPr lang="en-US" sz="1800" dirty="0">
                <a:latin typeface="Berlin Sans FB" pitchFamily="34" charset="0"/>
              </a:rPr>
              <a:t>.</a:t>
            </a:r>
          </a:p>
          <a:p>
            <a:pPr hangingPunct="0">
              <a:buNone/>
            </a:pPr>
            <a:endParaRPr lang="en-US" sz="1800" dirty="0" smtClean="0">
              <a:latin typeface="Berlin Sans FB" pitchFamily="34" charset="0"/>
            </a:endParaRPr>
          </a:p>
          <a:p>
            <a:pPr hangingPunct="0">
              <a:buNone/>
            </a:pPr>
            <a:r>
              <a:rPr lang="id-ID" sz="1800" dirty="0" smtClean="0">
                <a:latin typeface="Berlin Sans FB" pitchFamily="34" charset="0"/>
              </a:rPr>
              <a:t>Contoh</a:t>
            </a:r>
            <a:r>
              <a:rPr lang="id-ID" sz="1800" dirty="0">
                <a:latin typeface="Berlin Sans FB" pitchFamily="34" charset="0"/>
              </a:rPr>
              <a:t>:	</a:t>
            </a:r>
            <a:endParaRPr lang="en-US" sz="1800" dirty="0" smtClean="0">
              <a:latin typeface="Berlin Sans FB" pitchFamily="34" charset="0"/>
            </a:endParaRPr>
          </a:p>
          <a:p>
            <a:pPr hangingPunct="0">
              <a:buNone/>
            </a:pPr>
            <a:r>
              <a:rPr lang="id-ID" sz="1800" dirty="0" smtClean="0">
                <a:latin typeface="Berlin Sans FB" pitchFamily="34" charset="0"/>
              </a:rPr>
              <a:t>diketahui </a:t>
            </a:r>
            <a:r>
              <a:rPr lang="id-ID" sz="1800" dirty="0">
                <a:latin typeface="Berlin Sans FB" pitchFamily="34" charset="0"/>
              </a:rPr>
              <a:t>c.i. = 25 m, maka 25 (m) = 1/2000 x penyebut skala</a:t>
            </a:r>
            <a:endParaRPr lang="en-US" sz="1800" dirty="0">
              <a:latin typeface="Berlin Sans FB" pitchFamily="34" charset="0"/>
            </a:endParaRPr>
          </a:p>
          <a:p>
            <a:pPr hangingPunct="0">
              <a:buNone/>
            </a:pPr>
            <a:r>
              <a:rPr lang="id-ID" sz="1800" dirty="0" smtClean="0">
                <a:latin typeface="Berlin Sans FB" pitchFamily="34" charset="0"/>
              </a:rPr>
              <a:t>penyebut </a:t>
            </a:r>
            <a:r>
              <a:rPr lang="id-ID" sz="1800" dirty="0">
                <a:latin typeface="Berlin Sans FB" pitchFamily="34" charset="0"/>
              </a:rPr>
              <a:t>skala = 2000 x 25 = 50.000 jadi skala peta tersebut</a:t>
            </a:r>
            <a:endParaRPr lang="en-US" sz="1800" dirty="0">
              <a:latin typeface="Berlin Sans FB" pitchFamily="34" charset="0"/>
            </a:endParaRPr>
          </a:p>
          <a:p>
            <a:pPr hangingPunct="0">
              <a:buNone/>
            </a:pPr>
            <a:r>
              <a:rPr lang="id-ID" sz="1800" dirty="0" smtClean="0">
                <a:latin typeface="Berlin Sans FB" pitchFamily="34" charset="0"/>
              </a:rPr>
              <a:t>adalah </a:t>
            </a:r>
            <a:r>
              <a:rPr lang="id-ID" sz="1800" dirty="0">
                <a:latin typeface="Berlin Sans FB" pitchFamily="34" charset="0"/>
              </a:rPr>
              <a:t>1 : 50.000</a:t>
            </a:r>
            <a:endParaRPr lang="en-US" sz="1800" dirty="0">
              <a:latin typeface="Berlin Sans FB" pitchFamily="34" charset="0"/>
            </a:endParaRPr>
          </a:p>
          <a:p>
            <a:pPr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05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162712"/>
            <a:ext cx="7193833" cy="82623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Memperbesar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memperkecil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skala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9" y="988942"/>
            <a:ext cx="7346233" cy="468197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sz="2400" dirty="0">
                <a:latin typeface="Berlin Sans FB" pitchFamily="34" charset="0"/>
              </a:rPr>
              <a:t>Dengan sistem grid bujur sangkar (Grid </a:t>
            </a:r>
            <a:r>
              <a:rPr lang="id-ID" sz="2400" i="1" dirty="0">
                <a:latin typeface="Berlin Sans FB" pitchFamily="34" charset="0"/>
              </a:rPr>
              <a:t>Square) </a:t>
            </a:r>
            <a:r>
              <a:rPr lang="id-ID" sz="2400" dirty="0">
                <a:latin typeface="Berlin Sans FB" pitchFamily="34" charset="0"/>
              </a:rPr>
              <a:t>atau sistem </a:t>
            </a:r>
            <a:r>
              <a:rPr lang="id-ID" sz="2400" i="1" dirty="0">
                <a:latin typeface="Berlin Sans FB" pitchFamily="34" charset="0"/>
              </a:rPr>
              <a:t>Union  </a:t>
            </a:r>
            <a:r>
              <a:rPr lang="id-ID" sz="2400" i="1" dirty="0" smtClean="0">
                <a:latin typeface="Berlin Sans FB" pitchFamily="34" charset="0"/>
              </a:rPr>
              <a:t>jack</a:t>
            </a:r>
            <a:endParaRPr lang="en-US" sz="2400" i="1" dirty="0" smtClean="0">
              <a:latin typeface="Berlin Sans FB" pitchFamily="34" charset="0"/>
            </a:endParaRPr>
          </a:p>
          <a:p>
            <a:pPr algn="just"/>
            <a:endParaRPr lang="en-US" sz="2400" i="1" dirty="0">
              <a:latin typeface="Berlin Sans FB" pitchFamily="34" charset="0"/>
            </a:endParaRPr>
          </a:p>
          <a:p>
            <a:pPr algn="just"/>
            <a:endParaRPr lang="en-US" sz="2400" i="1" dirty="0" smtClean="0">
              <a:latin typeface="Berlin Sans FB" pitchFamily="34" charset="0"/>
            </a:endParaRPr>
          </a:p>
          <a:p>
            <a:pPr algn="just"/>
            <a:endParaRPr lang="en-US" sz="2400" i="1" dirty="0">
              <a:latin typeface="Berlin Sans FB" pitchFamily="34" charset="0"/>
            </a:endParaRPr>
          </a:p>
          <a:p>
            <a:pPr algn="just"/>
            <a:endParaRPr lang="en-US" sz="2400" i="1" dirty="0" smtClean="0">
              <a:latin typeface="Berlin Sans FB" pitchFamily="34" charset="0"/>
            </a:endParaRPr>
          </a:p>
          <a:p>
            <a:pPr algn="just"/>
            <a:endParaRPr lang="en-US" sz="2400" i="1" dirty="0">
              <a:latin typeface="Berlin Sans FB" pitchFamily="34" charset="0"/>
            </a:endParaRPr>
          </a:p>
          <a:p>
            <a:pPr algn="just"/>
            <a:endParaRPr lang="en-US" sz="2400" i="1" dirty="0" smtClean="0">
              <a:latin typeface="Berlin Sans FB" pitchFamily="34" charset="0"/>
            </a:endParaRPr>
          </a:p>
          <a:p>
            <a:pPr hangingPunct="0"/>
            <a:endParaRPr lang="en-US" sz="2400" dirty="0" smtClean="0">
              <a:latin typeface="Berlin Sans FB" pitchFamily="34" charset="0"/>
            </a:endParaRPr>
          </a:p>
          <a:p>
            <a:pPr algn="just" hangingPunct="0"/>
            <a:r>
              <a:rPr lang="id-ID" sz="2400" dirty="0" smtClean="0">
                <a:latin typeface="Berlin Sans FB" pitchFamily="34" charset="0"/>
              </a:rPr>
              <a:t>Catatan</a:t>
            </a:r>
            <a:r>
              <a:rPr lang="id-ID" sz="2400" dirty="0">
                <a:latin typeface="Berlin Sans FB" pitchFamily="34" charset="0"/>
              </a:rPr>
              <a:t>	cara ini dipakai apabila peta/gambar yang akan diubah tidak </a:t>
            </a:r>
            <a:r>
              <a:rPr lang="id-ID" sz="2400" dirty="0" smtClean="0">
                <a:latin typeface="Berlin Sans FB" pitchFamily="34" charset="0"/>
              </a:rPr>
              <a:t>terIalu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banyak/detil </a:t>
            </a:r>
            <a:r>
              <a:rPr lang="id-ID" sz="2400" dirty="0">
                <a:latin typeface="Berlin Sans FB" pitchFamily="34" charset="0"/>
              </a:rPr>
              <a:t>kenampakannya</a:t>
            </a:r>
            <a:endParaRPr lang="en-US" sz="2400" dirty="0">
              <a:latin typeface="Berlin Sans FB" pitchFamily="34" charset="0"/>
            </a:endParaRPr>
          </a:p>
          <a:p>
            <a:pPr algn="just"/>
            <a:endParaRPr lang="en-US" sz="2400" dirty="0">
              <a:latin typeface="Berlin Sans FB" pitchFamily="34" charset="0"/>
            </a:endParaRPr>
          </a:p>
          <a:p>
            <a:pPr algn="just"/>
            <a:endParaRPr lang="en-US" sz="2400" dirty="0">
              <a:latin typeface="Berlin Sans FB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1638300"/>
            <a:ext cx="5867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19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58" y="246743"/>
            <a:ext cx="8853715" cy="6226628"/>
          </a:xfrm>
        </p:spPr>
        <p:txBody>
          <a:bodyPr>
            <a:normAutofit/>
          </a:bodyPr>
          <a:lstStyle/>
          <a:p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 smtClean="0"/>
              <a:t>Skalanya</a:t>
            </a:r>
            <a:endParaRPr lang="id-ID" dirty="0"/>
          </a:p>
          <a:p>
            <a:pPr marL="0" indent="0">
              <a:buNone/>
            </a:pPr>
            <a:r>
              <a:rPr lang="id-ID" dirty="0" smtClean="0"/>
              <a:t>a.   </a:t>
            </a:r>
            <a:r>
              <a:rPr lang="en-US" dirty="0" smtClean="0"/>
              <a:t>Peta </a:t>
            </a:r>
            <a:r>
              <a:rPr lang="en-US" dirty="0" err="1" smtClean="0"/>
              <a:t>Kadaster</a:t>
            </a:r>
            <a:r>
              <a:rPr lang="en-US" dirty="0" smtClean="0"/>
              <a:t>/</a:t>
            </a:r>
            <a:r>
              <a:rPr lang="en-US" dirty="0" err="1" smtClean="0"/>
              <a:t>teknik</a:t>
            </a:r>
            <a:endParaRPr lang="id-ID" dirty="0"/>
          </a:p>
          <a:p>
            <a:pPr marL="409564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Peta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besar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1 : </a:t>
            </a:r>
            <a:r>
              <a:rPr lang="en-US" b="1" dirty="0" smtClean="0"/>
              <a:t>100</a:t>
            </a:r>
            <a:r>
              <a:rPr lang="id-ID" b="1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- 1 : 5.000 </a:t>
            </a:r>
            <a:r>
              <a:rPr lang="en-US" b="1" dirty="0" err="1"/>
              <a:t>peta</a:t>
            </a:r>
            <a:r>
              <a:rPr lang="en-US" b="1" dirty="0"/>
              <a:t> </a:t>
            </a:r>
            <a:r>
              <a:rPr lang="en-US" b="1" dirty="0" err="1"/>
              <a:t>kadaster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rinci</a:t>
            </a:r>
            <a:r>
              <a:rPr lang="en-US" b="1" dirty="0"/>
              <a:t>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keperluan</a:t>
            </a:r>
            <a:r>
              <a:rPr lang="en-US" b="1" dirty="0"/>
              <a:t> </a:t>
            </a:r>
            <a:r>
              <a:rPr lang="en-US" b="1" dirty="0" err="1"/>
              <a:t>teknis</a:t>
            </a:r>
            <a:r>
              <a:rPr lang="en-US" b="1" dirty="0" smtClean="0"/>
              <a:t>, </a:t>
            </a:r>
            <a:endParaRPr lang="id-ID" b="1" dirty="0" smtClean="0"/>
          </a:p>
          <a:p>
            <a:pPr marL="409564" indent="-409564">
              <a:spcBef>
                <a:spcPts val="0"/>
              </a:spcBef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id-ID" dirty="0" smtClean="0"/>
              <a:t>  </a:t>
            </a:r>
            <a:r>
              <a:rPr lang="en-US" dirty="0" smtClean="0"/>
              <a:t>Peta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: </a:t>
            </a:r>
            <a:r>
              <a:rPr lang="id-ID" dirty="0" smtClean="0"/>
              <a:t>5</a:t>
            </a:r>
            <a:r>
              <a:rPr lang="en-US" dirty="0" smtClean="0"/>
              <a:t>.000 </a:t>
            </a:r>
            <a:r>
              <a:rPr lang="en-US" dirty="0" err="1"/>
              <a:t>sampai</a:t>
            </a:r>
            <a:r>
              <a:rPr lang="en-US" dirty="0"/>
              <a:t> 1 : 250.000.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</a:t>
            </a:r>
            <a:endParaRPr lang="id-ID" dirty="0"/>
          </a:p>
          <a:p>
            <a:pPr marL="409564" indent="-409564"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id-ID" dirty="0" smtClean="0"/>
              <a:t>  </a:t>
            </a:r>
            <a:r>
              <a:rPr lang="en-US" dirty="0" smtClean="0"/>
              <a:t>Peta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: 250.000 </a:t>
            </a:r>
            <a:r>
              <a:rPr lang="en-US" dirty="0" err="1"/>
              <a:t>sampai</a:t>
            </a:r>
            <a:r>
              <a:rPr lang="en-US" dirty="0"/>
              <a:t> 1 : 500.000</a:t>
            </a:r>
            <a:r>
              <a:rPr lang="en-US" dirty="0" smtClean="0"/>
              <a:t>.</a:t>
            </a:r>
            <a:endParaRPr lang="id-ID" dirty="0" smtClean="0"/>
          </a:p>
          <a:p>
            <a:pPr marL="409564" indent="-409564">
              <a:buNone/>
            </a:pP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id-ID" dirty="0" smtClean="0"/>
              <a:t> </a:t>
            </a:r>
            <a:r>
              <a:rPr lang="en-US" dirty="0" smtClean="0"/>
              <a:t>Peta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1 : 500.000 </a:t>
            </a:r>
            <a:r>
              <a:rPr lang="en-US" dirty="0" err="1"/>
              <a:t>sampai</a:t>
            </a:r>
            <a:r>
              <a:rPr lang="en-US" dirty="0"/>
              <a:t> 1 : 1.000.000</a:t>
            </a:r>
            <a:r>
              <a:rPr lang="en-US" dirty="0" smtClean="0"/>
              <a:t>.</a:t>
            </a:r>
            <a:endParaRPr lang="id-ID" dirty="0" smtClean="0"/>
          </a:p>
          <a:p>
            <a:pPr marL="409564" indent="-409564">
              <a:buNone/>
            </a:pPr>
            <a:r>
              <a:rPr lang="en-US" dirty="0" smtClean="0"/>
              <a:t>e</a:t>
            </a:r>
            <a:r>
              <a:rPr lang="en-US" dirty="0"/>
              <a:t>. </a:t>
            </a:r>
            <a:r>
              <a:rPr lang="id-ID" dirty="0" smtClean="0"/>
              <a:t> </a:t>
            </a:r>
            <a:r>
              <a:rPr lang="en-US" dirty="0" smtClean="0"/>
              <a:t>Peta </a:t>
            </a:r>
            <a:r>
              <a:rPr lang="en-US" dirty="0" err="1"/>
              <a:t>Geografi</a:t>
            </a:r>
            <a:r>
              <a:rPr lang="en-US" dirty="0"/>
              <a:t>/</a:t>
            </a:r>
            <a:r>
              <a:rPr lang="en-US" dirty="0" err="1"/>
              <a:t>Dunia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: 1.000.000.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42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1" y="1028703"/>
            <a:ext cx="7886700" cy="769257"/>
          </a:xfrm>
        </p:spPr>
        <p:txBody>
          <a:bodyPr/>
          <a:lstStyle/>
          <a:p>
            <a:r>
              <a:rPr lang="id-ID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9560"/>
            <a:ext cx="8853715" cy="5776687"/>
          </a:xfrm>
        </p:spPr>
        <p:txBody>
          <a:bodyPr>
            <a:normAutofit/>
          </a:bodyPr>
          <a:lstStyle/>
          <a:p>
            <a:r>
              <a:rPr lang="en-US" dirty="0"/>
              <a:t>Aber. J. S. 2004.</a:t>
            </a:r>
            <a:r>
              <a:rPr lang="en-US" b="1" dirty="0"/>
              <a:t> Brief History of Maps and Cartography</a:t>
            </a:r>
            <a:r>
              <a:rPr lang="en-US" dirty="0"/>
              <a:t>, </a:t>
            </a:r>
            <a:r>
              <a:rPr lang="en-US" dirty="0">
                <a:hlinkClick r:id="rId2"/>
              </a:rPr>
              <a:t>www.henry-davis.com/maps.html</a:t>
            </a:r>
            <a:r>
              <a:rPr lang="en-US" dirty="0"/>
              <a:t>.</a:t>
            </a:r>
          </a:p>
          <a:p>
            <a:r>
              <a:rPr lang="en-US" dirty="0"/>
              <a:t>Merriam, D. F. 1996. </a:t>
            </a:r>
            <a:r>
              <a:rPr lang="en-US" b="1" dirty="0"/>
              <a:t>Kansas 19th Century Geologic Maps</a:t>
            </a:r>
            <a:r>
              <a:rPr lang="en-US" dirty="0"/>
              <a:t>. Kansas Academy of Science, Transactions 99:95-114.</a:t>
            </a:r>
          </a:p>
          <a:p>
            <a:r>
              <a:rPr lang="en-US" dirty="0" err="1"/>
              <a:t>Nyerges</a:t>
            </a:r>
            <a:r>
              <a:rPr lang="en-US" dirty="0"/>
              <a:t>, T.L. 1993. </a:t>
            </a:r>
            <a:r>
              <a:rPr lang="en-US" b="1" dirty="0"/>
              <a:t>Understanding the scope of GIS: Its Relationship to Environmental Modeling. In Goodchild</a:t>
            </a:r>
            <a:r>
              <a:rPr lang="en-US" dirty="0"/>
              <a:t>, M.F., Parks, B.O. and </a:t>
            </a:r>
            <a:r>
              <a:rPr lang="en-US" dirty="0" err="1"/>
              <a:t>Steyaert</a:t>
            </a:r>
            <a:r>
              <a:rPr lang="en-US" dirty="0"/>
              <a:t>, L.T. (eds.), </a:t>
            </a:r>
            <a:r>
              <a:rPr lang="en-US" b="1" dirty="0"/>
              <a:t>Environmental Modeling With GIS</a:t>
            </a:r>
            <a:r>
              <a:rPr lang="en-US" dirty="0"/>
              <a:t>, p. 75-93. Oxford Univ. Press, 488 p.</a:t>
            </a:r>
          </a:p>
          <a:p>
            <a:r>
              <a:rPr lang="en-US" dirty="0"/>
              <a:t>Whitfield, P. 1994. </a:t>
            </a:r>
            <a:r>
              <a:rPr lang="en-US" b="1" dirty="0"/>
              <a:t>The Image Of The World: 20 Centuries Of World </a:t>
            </a:r>
            <a:r>
              <a:rPr lang="en-US" b="1" dirty="0" err="1"/>
              <a:t>Maps</a:t>
            </a:r>
            <a:r>
              <a:rPr lang="en-US" i="1" dirty="0" err="1"/>
              <a:t>.</a:t>
            </a:r>
            <a:r>
              <a:rPr lang="en-US" dirty="0" err="1"/>
              <a:t>Pomegranate</a:t>
            </a:r>
            <a:r>
              <a:rPr lang="en-US" dirty="0"/>
              <a:t> </a:t>
            </a:r>
            <a:r>
              <a:rPr lang="en-US" dirty="0" err="1"/>
              <a:t>Artbooks</a:t>
            </a:r>
            <a:r>
              <a:rPr lang="en-US" dirty="0"/>
              <a:t>, San Francisco, 144 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30" y="353568"/>
            <a:ext cx="6347713" cy="743712"/>
          </a:xfrm>
        </p:spPr>
        <p:txBody>
          <a:bodyPr/>
          <a:lstStyle/>
          <a:p>
            <a:r>
              <a:rPr lang="id-ID" dirty="0" smtClean="0"/>
              <a:t>Bahan Bacaan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130" y="1097280"/>
            <a:ext cx="7290817" cy="4797779"/>
          </a:xfrm>
        </p:spPr>
        <p:txBody>
          <a:bodyPr>
            <a:normAutofit/>
          </a:bodyPr>
          <a:lstStyle/>
          <a:p>
            <a:r>
              <a:rPr lang="en-US" sz="2000" dirty="0" err="1"/>
              <a:t>Kraak</a:t>
            </a:r>
            <a:r>
              <a:rPr lang="en-US" sz="2000" dirty="0"/>
              <a:t>, M. J. and F. J. </a:t>
            </a:r>
            <a:r>
              <a:rPr lang="en-US" sz="2000" dirty="0" err="1"/>
              <a:t>Ormeling</a:t>
            </a:r>
            <a:r>
              <a:rPr lang="en-US" sz="2000" dirty="0"/>
              <a:t> (2013). </a:t>
            </a:r>
            <a:r>
              <a:rPr lang="en-US" sz="2000" i="1" dirty="0"/>
              <a:t>Cartography: Visualization of Spatial Data</a:t>
            </a:r>
            <a:r>
              <a:rPr lang="en-US" sz="2000" dirty="0"/>
              <a:t>, Taylor &amp; Francis.</a:t>
            </a:r>
          </a:p>
          <a:p>
            <a:r>
              <a:rPr lang="en-US" sz="2000" dirty="0"/>
              <a:t>Robinson, A. H., et al. (2009). </a:t>
            </a:r>
            <a:r>
              <a:rPr lang="en-US" sz="2000" i="1" dirty="0"/>
              <a:t>Elements of Cartography</a:t>
            </a:r>
            <a:r>
              <a:rPr lang="en-US" sz="2000" dirty="0"/>
              <a:t>, </a:t>
            </a:r>
            <a:r>
              <a:rPr lang="en-US" sz="2000" dirty="0" err="1"/>
              <a:t>Edisi</a:t>
            </a:r>
            <a:r>
              <a:rPr lang="en-US" sz="2000" dirty="0"/>
              <a:t> 6, Wiley India Pvt. Limited.</a:t>
            </a:r>
            <a:endParaRPr lang="id-ID" sz="2000" dirty="0"/>
          </a:p>
          <a:p>
            <a:r>
              <a:rPr lang="id-ID" sz="2000" dirty="0"/>
              <a:t>Misra, R.P and A. Ramesh (1989). </a:t>
            </a:r>
            <a:r>
              <a:rPr lang="id-ID" sz="2000" i="1" dirty="0"/>
              <a:t>Fundamentals of Cartography</a:t>
            </a:r>
            <a:r>
              <a:rPr lang="id-ID" sz="2000" dirty="0"/>
              <a:t> Edisi 1, Concept Publishing Company.</a:t>
            </a:r>
          </a:p>
          <a:p>
            <a:r>
              <a:rPr lang="id-ID" sz="2000" dirty="0"/>
              <a:t>Bagrow.L (2010). </a:t>
            </a:r>
            <a:r>
              <a:rPr lang="id-ID" sz="2000" i="1" dirty="0"/>
              <a:t>History of Cartography. </a:t>
            </a:r>
            <a:r>
              <a:rPr lang="id-ID" sz="2000" dirty="0"/>
              <a:t>Precedent Publishing.</a:t>
            </a:r>
          </a:p>
          <a:p>
            <a:r>
              <a:rPr lang="id-ID" sz="2000" dirty="0"/>
              <a:t>MacEachren A.M and D.R. Fraser Taylor (1994). </a:t>
            </a:r>
            <a:r>
              <a:rPr lang="id-ID" sz="2000" i="1" dirty="0"/>
              <a:t>Visualization in Modern Cartography</a:t>
            </a:r>
            <a:r>
              <a:rPr lang="id-ID" sz="2000" dirty="0"/>
              <a:t>. Elseview Science Ltd.Pergamon.</a:t>
            </a:r>
          </a:p>
          <a:p>
            <a:r>
              <a:rPr lang="id-ID" sz="2000" dirty="0"/>
              <a:t>Cartwright, W, G.Gartner and A.Lehn (2009). </a:t>
            </a:r>
            <a:r>
              <a:rPr lang="id-ID" sz="2000" i="1" dirty="0"/>
              <a:t>Cartography and Art. </a:t>
            </a:r>
            <a:r>
              <a:rPr lang="id-ID" sz="2000" dirty="0"/>
              <a:t>Springer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75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ISI PETA</a:t>
            </a:r>
          </a:p>
          <a:p>
            <a:r>
              <a:rPr lang="id-ID" dirty="0" smtClean="0"/>
              <a:t>INFORMASI TEPI PETA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0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INFORMASI TEPI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737367"/>
          </a:xfrm>
        </p:spPr>
        <p:txBody>
          <a:bodyPr numCol="2">
            <a:normAutofit/>
          </a:bodyPr>
          <a:lstStyle/>
          <a:p>
            <a:r>
              <a:rPr lang="id-ID" dirty="0" smtClean="0"/>
              <a:t>Judul</a:t>
            </a:r>
          </a:p>
          <a:p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Tepi</a:t>
            </a:r>
            <a:r>
              <a:rPr lang="en-US" dirty="0"/>
              <a:t> </a:t>
            </a:r>
            <a:r>
              <a:rPr lang="en-US" dirty="0" smtClean="0"/>
              <a:t>Peta</a:t>
            </a:r>
            <a:endParaRPr lang="id-ID" dirty="0" smtClean="0"/>
          </a:p>
          <a:p>
            <a:r>
              <a:rPr lang="en-US" dirty="0" err="1" smtClean="0"/>
              <a:t>Skala</a:t>
            </a:r>
            <a:endParaRPr lang="id-ID" dirty="0" smtClean="0"/>
          </a:p>
          <a:p>
            <a:r>
              <a:rPr lang="id-ID" dirty="0" smtClean="0"/>
              <a:t>Simbol</a:t>
            </a:r>
          </a:p>
          <a:p>
            <a:r>
              <a:rPr lang="id-ID" dirty="0" smtClean="0"/>
              <a:t>Legenda</a:t>
            </a:r>
          </a:p>
          <a:p>
            <a:r>
              <a:rPr lang="id-ID" dirty="0" smtClean="0"/>
              <a:t>Mata Angin</a:t>
            </a:r>
          </a:p>
          <a:p>
            <a:r>
              <a:rPr lang="id-ID" dirty="0" smtClean="0"/>
              <a:t>Grid / Garis Astronomi</a:t>
            </a:r>
          </a:p>
          <a:p>
            <a:r>
              <a:rPr lang="id-ID" dirty="0" smtClean="0"/>
              <a:t>Insert Peta</a:t>
            </a:r>
          </a:p>
          <a:p>
            <a:r>
              <a:rPr lang="id-ID" dirty="0" smtClean="0"/>
              <a:t>Tahun Pembuatan</a:t>
            </a:r>
          </a:p>
          <a:p>
            <a:r>
              <a:rPr lang="id-ID" dirty="0" smtClean="0"/>
              <a:t>Pembuat</a:t>
            </a:r>
          </a:p>
          <a:p>
            <a:r>
              <a:rPr lang="id-ID" dirty="0" smtClean="0"/>
              <a:t>Sumber</a:t>
            </a:r>
          </a:p>
          <a:p>
            <a:endParaRPr lang="en-US" dirty="0"/>
          </a:p>
        </p:txBody>
      </p:sp>
      <p:sp>
        <p:nvSpPr>
          <p:cNvPr id="4" name="TextBox 3">
            <a:hlinkClick r:id="rId2" action="ppaction://hlinkfile"/>
          </p:cNvPr>
          <p:cNvSpPr txBox="1"/>
          <p:nvPr/>
        </p:nvSpPr>
        <p:spPr>
          <a:xfrm>
            <a:off x="6153150" y="5383768"/>
            <a:ext cx="136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hlinkClick r:id="rId3" action="ppaction://hlinkfile"/>
              </a:rPr>
              <a:t>Contoh Peta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Judul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.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di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yang </a:t>
            </a:r>
            <a:r>
              <a:rPr lang="en-US" sz="2400" dirty="0" err="1"/>
              <a:t>menonjol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kejelasan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93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Garis tepi peta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B</a:t>
            </a:r>
            <a:r>
              <a:rPr lang="en-US" sz="2400" dirty="0" err="1" smtClean="0"/>
              <a:t>atas-batas</a:t>
            </a:r>
            <a:r>
              <a:rPr lang="en-US" sz="2400" dirty="0" smtClean="0"/>
              <a:t> </a:t>
            </a:r>
            <a:r>
              <a:rPr lang="en-US" sz="2400" dirty="0" err="1"/>
              <a:t>pinggir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tepi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angka-angka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astronomis</a:t>
            </a:r>
            <a:r>
              <a:rPr lang="en-US" sz="2400" dirty="0"/>
              <a:t>.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tepi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mengelilingi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P</a:t>
            </a:r>
            <a:r>
              <a:rPr lang="en-US" sz="2400" dirty="0" err="1" smtClean="0"/>
              <a:t>erbandingan</a:t>
            </a:r>
            <a:r>
              <a:rPr lang="en-US" sz="2400" dirty="0" smtClean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sebenarnya</a:t>
            </a:r>
            <a:r>
              <a:rPr lang="en-US" sz="2400" dirty="0"/>
              <a:t> di </a:t>
            </a:r>
            <a:r>
              <a:rPr lang="en-US" sz="2400" dirty="0" err="1"/>
              <a:t>permukaan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94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L</a:t>
            </a:r>
            <a:r>
              <a:rPr lang="en-US" sz="2400" dirty="0" err="1" smtClean="0"/>
              <a:t>ambang-lambang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buatan</a:t>
            </a:r>
            <a:r>
              <a:rPr lang="en-US" sz="2400" dirty="0"/>
              <a:t>. </a:t>
            </a:r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dimengerti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6433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799</TotalTime>
  <Words>889</Words>
  <Application>Microsoft Office PowerPoint</Application>
  <PresentationFormat>On-screen Show (4:3)</PresentationFormat>
  <Paragraphs>140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Berlin Sans FB</vt:lpstr>
      <vt:lpstr>Calibri</vt:lpstr>
      <vt:lpstr>Cambria Math</vt:lpstr>
      <vt:lpstr>Gill Sans MT</vt:lpstr>
      <vt:lpstr>Wingdings</vt:lpstr>
      <vt:lpstr>Gallery</vt:lpstr>
      <vt:lpstr>Perpetaan /Kartografi</vt:lpstr>
      <vt:lpstr>SILABUS KULIAH</vt:lpstr>
      <vt:lpstr>Bahan Bacaan</vt:lpstr>
      <vt:lpstr>STRUKTUR PETA</vt:lpstr>
      <vt:lpstr>INFORMASI TEPI PETA</vt:lpstr>
      <vt:lpstr>Judul peta</vt:lpstr>
      <vt:lpstr>Garis tepi peta</vt:lpstr>
      <vt:lpstr>Skala</vt:lpstr>
      <vt:lpstr>Simbol</vt:lpstr>
      <vt:lpstr>Legenda</vt:lpstr>
      <vt:lpstr>Mata angin</vt:lpstr>
      <vt:lpstr>Grid / garis astronomi</vt:lpstr>
      <vt:lpstr>Insert peta</vt:lpstr>
      <vt:lpstr>Pembuat &amp; Tahun pembuatan</vt:lpstr>
      <vt:lpstr>Sumber</vt:lpstr>
      <vt:lpstr>Pengertian:</vt:lpstr>
      <vt:lpstr>Pengertian - 2</vt:lpstr>
      <vt:lpstr>Cara untuk menyatakan skala :</vt:lpstr>
      <vt:lpstr>PowerPoint Presentation</vt:lpstr>
      <vt:lpstr>PowerPoint Presentation</vt:lpstr>
      <vt:lpstr>Contoh :</vt:lpstr>
      <vt:lpstr>Mencari skala Peta yang tidak tercantum - 1</vt:lpstr>
      <vt:lpstr>Mencari skala Peta yang tidak tercantum - 2</vt:lpstr>
      <vt:lpstr>Mencari skala Peta yang tidak tercantum - 3</vt:lpstr>
      <vt:lpstr>Memperbesar dan memperkecil skala</vt:lpstr>
      <vt:lpstr>PowerPoint Presentation</vt:lpstr>
      <vt:lpstr>Daftar Pustaka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Perpetaan /Kartografi</dc:title>
  <dc:creator>Windows User</dc:creator>
  <cp:lastModifiedBy>Windows User</cp:lastModifiedBy>
  <cp:revision>21</cp:revision>
  <dcterms:created xsi:type="dcterms:W3CDTF">2018-08-31T06:31:07Z</dcterms:created>
  <dcterms:modified xsi:type="dcterms:W3CDTF">2018-09-25T03:46:01Z</dcterms:modified>
</cp:coreProperties>
</file>