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5" r:id="rId1"/>
  </p:sldMasterIdLst>
  <p:notesMasterIdLst>
    <p:notesMasterId r:id="rId36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38BDF-B5A3-4F63-96B6-BEDDABC69896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7E335-78BD-4EB0-A8D7-BBCA884A1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8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63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91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1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0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8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9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5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49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64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5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71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7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06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7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01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958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87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19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630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227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9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77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1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8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3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13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8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0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A5D61-7658-448F-8C4B-5ADDB55F753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1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3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3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40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5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20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6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28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35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423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7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10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07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77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612F9-A910-4249-8305-460020FE6108}" type="datetimeFigureOut">
              <a:rPr lang="en-US" smtClean="0"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F421A8-1C88-406F-B551-F8A057A1B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8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  <p:sldLayoutId id="2147484197" r:id="rId12"/>
    <p:sldLayoutId id="2147484198" r:id="rId13"/>
    <p:sldLayoutId id="2147484199" r:id="rId14"/>
    <p:sldLayoutId id="2147484200" r:id="rId15"/>
    <p:sldLayoutId id="2147484201" r:id="rId16"/>
    <p:sldLayoutId id="21474842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/index.php?title=Conform&amp;action=edit&amp;redlink=1" TargetMode="External"/><Relationship Id="rId2" Type="http://schemas.openxmlformats.org/officeDocument/2006/relationships/hyperlink" Target="https://id.wikipedia.org/wiki/Distors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d.wikipedia.org/w/index.php?title=Equivalent&amp;action=edit&amp;redlink=1" TargetMode="External"/><Relationship Id="rId4" Type="http://schemas.openxmlformats.org/officeDocument/2006/relationships/hyperlink" Target="https://id.wikipedia.org/w/index.php?title=Equidistant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PROYEKSI PETA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2400" dirty="0" smtClean="0"/>
              <a:t>SISTEM PROYEKSI – 1</a:t>
            </a:r>
          </a:p>
        </p:txBody>
      </p:sp>
    </p:spTree>
    <p:extLst>
      <p:ext uri="{BB962C8B-B14F-4D97-AF65-F5344CB8AC3E}">
        <p14:creationId xmlns:p14="http://schemas.microsoft.com/office/powerpoint/2010/main" val="4284307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Akibatnya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???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579019" y="3157537"/>
            <a:ext cx="58293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75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Pengukuran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Geometri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7772400" cy="2971800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Keliling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adalah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lvl="1" algn="just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50 x 5000 stadia = 250.000 stadia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250.000 x 185 m = 46.250 km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atau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26.660 mil</a:t>
            </a:r>
          </a:p>
          <a:p>
            <a:pPr lvl="1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lvl="1" algn="just">
              <a:buNone/>
              <a:tabLst>
                <a:tab pos="2286000" algn="l"/>
                <a:tab pos="3200400" algn="l"/>
              </a:tabLst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Keterangan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: 	1 stadia </a:t>
            </a: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= 185 m</a:t>
            </a:r>
          </a:p>
          <a:p>
            <a:pPr lvl="1" algn="just">
              <a:buNone/>
              <a:tabLst>
                <a:tab pos="2286000" algn="l"/>
                <a:tab pos="3200400" algn="l"/>
              </a:tabLst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		1 mil </a:t>
            </a:r>
            <a:r>
              <a:rPr lang="id-ID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= 1,734808 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Pengukuran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47800"/>
            <a:ext cx="8686800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Gambaran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tentang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(shape the earth)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sebetulnya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unik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dideskripsikan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sebagai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suatu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GEOID,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artinya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seperti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geoid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ini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dibayangkan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sebagian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oleh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air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laut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rata-rata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dibayangkan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pula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menembus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daratan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. </a:t>
            </a: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air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laut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ini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merupakan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EQUIPOTENSIAL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mempunyai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pengaruh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potensi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gravitasi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dimana-mana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sama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Walaupun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Geoid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ini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juga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tidak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teratur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perbedaannya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20-30 m),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tetapi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geoid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dianggap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berbentuk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bola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1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Pengukuran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-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lanjutan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015998"/>
            <a:ext cx="8686800" cy="2438400"/>
          </a:xfrm>
        </p:spPr>
        <p:txBody>
          <a:bodyPr/>
          <a:lstStyle/>
          <a:p>
            <a:pPr algn="just"/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Pengaruh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rotasi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mengakibatkan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bola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mengalami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pemampatan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kelonjongan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bagian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equator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sehingga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geoid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ini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menjadi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ELLIPS yang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dinamakan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ELLIPSOID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atau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SPHEROID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514600" y="3454078"/>
            <a:ext cx="2324100" cy="2794323"/>
            <a:chOff x="914400" y="3303033"/>
            <a:chExt cx="2667000" cy="2945367"/>
          </a:xfrm>
        </p:grpSpPr>
        <p:sp>
          <p:nvSpPr>
            <p:cNvPr id="5" name="Oval 4"/>
            <p:cNvSpPr/>
            <p:nvPr/>
          </p:nvSpPr>
          <p:spPr>
            <a:xfrm>
              <a:off x="914400" y="3733006"/>
              <a:ext cx="2667000" cy="2514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cxnSp>
          <p:nvCxnSpPr>
            <p:cNvPr id="7" name="Straight Connector 6"/>
            <p:cNvCxnSpPr>
              <a:stCxn id="5" idx="0"/>
              <a:endCxn id="5" idx="4"/>
            </p:cNvCxnSpPr>
            <p:nvPr/>
          </p:nvCxnSpPr>
          <p:spPr>
            <a:xfrm rot="16200000" flipH="1">
              <a:off x="990600" y="4990306"/>
              <a:ext cx="2514600" cy="158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2"/>
              <a:endCxn id="5" idx="6"/>
            </p:cNvCxnSpPr>
            <p:nvPr/>
          </p:nvCxnSpPr>
          <p:spPr>
            <a:xfrm rot="10800000" flipH="1">
              <a:off x="914400" y="4990306"/>
              <a:ext cx="2667000" cy="1588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66800" y="4571206"/>
              <a:ext cx="1071796" cy="389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equator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57400" y="330303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</a:rPr>
                <a:t>U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2298" y="4013677"/>
              <a:ext cx="377253" cy="400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86987" y="4648993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81400" y="6248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15000" y="42376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Keterangan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	= equatorial semi axis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	= Polar semi axis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Ratio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Pemampatan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 f = (a-b)/a</a:t>
            </a:r>
          </a:p>
        </p:txBody>
      </p:sp>
    </p:spTree>
    <p:extLst>
      <p:ext uri="{BB962C8B-B14F-4D97-AF65-F5344CB8AC3E}">
        <p14:creationId xmlns:p14="http://schemas.microsoft.com/office/powerpoint/2010/main" val="402001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Contoh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berbagai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spereoid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terkenal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371600"/>
          <a:ext cx="82296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Spheroid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r>
                        <a:rPr lang="en-US" dirty="0" smtClean="0"/>
                        <a:t>/f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Clark 1866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6.378.206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6.356.584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294,98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International’s Spheroid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6.378.388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6.356.912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Indonesian Spheroid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6.378.160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6.356.774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298.247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5435026"/>
            <a:ext cx="41148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 = 6.370, 283 km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4419601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Untuk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konsep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proyeksi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kartografis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untuk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kepentingan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geografis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dianggap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seperti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bola (sphere)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jari-jari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rerata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620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140383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Beberapa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unsur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penting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762000"/>
            <a:ext cx="8686800" cy="5080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PUSAT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aiandra GD" pitchFamily="34" charset="0"/>
              </a:rPr>
              <a:t>BUMI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1856" y="3791196"/>
            <a:ext cx="5326744" cy="2891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742" y="1270000"/>
            <a:ext cx="5531758" cy="2824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3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0200" y="2743200"/>
            <a:ext cx="8991600" cy="3886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7000"/>
            <a:ext cx="8610600" cy="2528358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Sumbu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(AXIS)</a:t>
            </a:r>
          </a:p>
          <a:p>
            <a:pPr marL="347663" lvl="1" indent="0" algn="just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lurus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menghubungkan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utara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Pusat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Selatan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ini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sebagai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poros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sumbu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dimana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berputar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rotasi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dari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Barat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Timur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851679"/>
            <a:ext cx="4476750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851680"/>
            <a:ext cx="4114800" cy="362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823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304800"/>
            <a:ext cx="4114800" cy="6004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EKUATOR (EQUATOR)</a:t>
            </a:r>
          </a:p>
          <a:p>
            <a:pPr marL="0" lvl="1" indent="0" algn="just">
              <a:buNone/>
              <a:tabLst>
                <a:tab pos="623888" algn="l"/>
              </a:tabLst>
            </a:pP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membagi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menjadi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2 (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dua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belahan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sama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yaitu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belahan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utara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belahan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selatan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.</a:t>
            </a:r>
          </a:p>
          <a:p>
            <a:pPr algn="just"/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457200"/>
            <a:ext cx="4373442" cy="487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53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6324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MERIDIAN UTAMA (PRIME MERIDIAN)</a:t>
            </a:r>
          </a:p>
          <a:p>
            <a:pPr marL="347663" lvl="1" indent="0" algn="just">
              <a:buNone/>
            </a:pP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lengkung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lurus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menghubungkan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antara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utara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–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selatan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(bola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disebut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MEREDIAN</a:t>
            </a:r>
            <a:endParaRPr lang="id-ID" sz="2400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id-ID" sz="2400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347663" lvl="1" indent="0" algn="just">
              <a:buNone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09800"/>
            <a:ext cx="5486400" cy="4315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9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26035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Besar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(Great circle)</a:t>
            </a:r>
          </a:p>
          <a:p>
            <a:pPr marL="798513" lvl="1" indent="-212725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merupakan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hasil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perpotongan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antara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bola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memotong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melalui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pusat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798513" lvl="1" indent="-212725"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potong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merupakan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hasil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perpotongan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bidang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datar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tidak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melalui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pusat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menghasilkan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kecil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566738" lvl="1" indent="1905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2719944"/>
            <a:ext cx="4075814" cy="3909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7943" t="21040" r="11068" b="6000"/>
          <a:stretch>
            <a:fillRect/>
          </a:stretch>
        </p:blipFill>
        <p:spPr bwMode="auto">
          <a:xfrm>
            <a:off x="5915026" y="2699658"/>
            <a:ext cx="4524375" cy="3929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63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498" y="414539"/>
            <a:ext cx="6447501" cy="460420"/>
          </a:xfrm>
        </p:spPr>
        <p:txBody>
          <a:bodyPr>
            <a:normAutofit fontScale="90000"/>
          </a:bodyPr>
          <a:lstStyle/>
          <a:p>
            <a:r>
              <a:rPr lang="id-ID" dirty="0"/>
              <a:t>SILABUS </a:t>
            </a:r>
            <a:r>
              <a:rPr lang="id-ID" dirty="0" smtClean="0"/>
              <a:t>KULIAH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498" y="989260"/>
            <a:ext cx="6447501" cy="4911859"/>
          </a:xfrm>
        </p:spPr>
        <p:txBody>
          <a:bodyPr>
            <a:normAutofit lnSpcReduction="10000"/>
          </a:bodyPr>
          <a:lstStyle/>
          <a:p>
            <a:r>
              <a:rPr lang="id-ID" strike="sngStrike" dirty="0" smtClean="0"/>
              <a:t>PENDAHULUAN</a:t>
            </a:r>
            <a:endParaRPr lang="id-ID" strike="sngStrike" dirty="0"/>
          </a:p>
          <a:p>
            <a:r>
              <a:rPr lang="id-ID" strike="sngStrike" dirty="0" smtClean="0"/>
              <a:t>PRINSIP DASAR PERPETAAN</a:t>
            </a:r>
          </a:p>
          <a:p>
            <a:r>
              <a:rPr lang="id-ID" b="1" dirty="0" smtClean="0"/>
              <a:t>PROYEKSI PETA</a:t>
            </a:r>
          </a:p>
          <a:p>
            <a:r>
              <a:rPr lang="id-ID" dirty="0" smtClean="0"/>
              <a:t>PERPETAAN &amp; SISTEM KOORDINAT</a:t>
            </a:r>
            <a:endParaRPr lang="id-ID" dirty="0"/>
          </a:p>
          <a:p>
            <a:r>
              <a:rPr lang="id-ID" dirty="0" smtClean="0"/>
              <a:t>PETA DASAR</a:t>
            </a:r>
            <a:endParaRPr lang="id-ID" dirty="0"/>
          </a:p>
          <a:p>
            <a:r>
              <a:rPr lang="id-ID" dirty="0" smtClean="0"/>
              <a:t>PROSES &amp; GENERALISASI</a:t>
            </a:r>
            <a:endParaRPr lang="id-ID" dirty="0"/>
          </a:p>
          <a:p>
            <a:r>
              <a:rPr lang="id-ID" dirty="0"/>
              <a:t>VISUALISASI </a:t>
            </a:r>
            <a:r>
              <a:rPr lang="id-ID" dirty="0" smtClean="0"/>
              <a:t>DATA</a:t>
            </a:r>
          </a:p>
          <a:p>
            <a:r>
              <a:rPr lang="id-ID" dirty="0" smtClean="0"/>
              <a:t>PETA TEMATIK</a:t>
            </a:r>
            <a:endParaRPr lang="id-ID" dirty="0"/>
          </a:p>
          <a:p>
            <a:r>
              <a:rPr lang="id-ID" dirty="0" smtClean="0"/>
              <a:t>SUMBER DATA</a:t>
            </a:r>
          </a:p>
          <a:p>
            <a:r>
              <a:rPr lang="id-ID" dirty="0" smtClean="0"/>
              <a:t>DATA DIGITAL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80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8082" y="152400"/>
            <a:ext cx="3224918" cy="358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11282"/>
            <a:ext cx="3200400" cy="3370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429422"/>
            <a:ext cx="3048000" cy="31999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479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52400"/>
            <a:ext cx="8839200" cy="3454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Meridian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Bujur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</a:t>
            </a:r>
          </a:p>
          <a:p>
            <a:pPr marL="566738" lvl="1" indent="19050" algn="just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lengkung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lurus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(globe)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menghubungkan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utara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selatan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membujur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utara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selatan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Paralel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lintang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</a:t>
            </a:r>
          </a:p>
          <a:p>
            <a:pPr marL="566738" lvl="1" indent="19050" algn="just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(bola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 yang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sejajar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equator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melintang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arah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Barat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Timur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566738" lvl="1" indent="19050" algn="just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3124200"/>
            <a:ext cx="3810000" cy="34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124200"/>
            <a:ext cx="384417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195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Longitude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Latitude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990600"/>
            <a:ext cx="8534400" cy="37465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Longitude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besarnya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meredian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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lamda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)</a:t>
            </a:r>
          </a:p>
          <a:p>
            <a:pPr lvl="1"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Longitude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suatu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adalah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besarnya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busur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paralel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itu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diukur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dalam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derajat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antara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itu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meredian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utama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. </a:t>
            </a:r>
          </a:p>
          <a:p>
            <a:pPr lvl="1"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Meredian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utama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diberi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nilai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 = 0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Latitude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besarnya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paralel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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fi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)</a:t>
            </a:r>
          </a:p>
          <a:p>
            <a:pPr lvl="1"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Latitude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suatu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adalah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besarnya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busur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meredian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itu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diukur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dalam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derajat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antara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itu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ekuator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  <a:sym typeface="Symbol"/>
            </a:endParaRPr>
          </a:p>
          <a:p>
            <a:pPr lvl="1"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Ekuator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diberi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nilai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 = 0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28801" y="1676400"/>
            <a:ext cx="3903574" cy="385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7956" y="1676401"/>
            <a:ext cx="4579045" cy="38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93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Nilai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Latitude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Longitude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45342" y="2057400"/>
            <a:ext cx="40449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6342" y="2057400"/>
            <a:ext cx="4303059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075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04800"/>
            <a:ext cx="882650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14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Maiandra GD" pitchFamily="34" charset="0"/>
              </a:rPr>
              <a:t>Latitude in the world</a:t>
            </a:r>
            <a:endParaRPr lang="en-US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8763000" cy="439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139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Orthodrome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990600"/>
            <a:ext cx="8686800" cy="2082800"/>
          </a:xfrm>
        </p:spPr>
        <p:txBody>
          <a:bodyPr/>
          <a:lstStyle/>
          <a:p>
            <a:pPr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Adalah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jarak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terpendek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antara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dua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(bola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ini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dicapai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kalau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jarak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tersebut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berada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busur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suatu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lingkatan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besar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(great circle)</a:t>
            </a:r>
          </a:p>
          <a:p>
            <a:pPr algn="just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590799"/>
            <a:ext cx="3813048" cy="3830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58717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412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43742" y="87088"/>
            <a:ext cx="8686800" cy="6727371"/>
            <a:chOff x="76200" y="130629"/>
            <a:chExt cx="8429625" cy="642257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3527" t="2823" r="6030" b="4192"/>
            <a:stretch>
              <a:fillRect/>
            </a:stretch>
          </p:blipFill>
          <p:spPr bwMode="auto">
            <a:xfrm>
              <a:off x="76200" y="130629"/>
              <a:ext cx="8429625" cy="6422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24600" y="2714172"/>
              <a:ext cx="2128508" cy="1629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17512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LOXODROME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atau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Rhumbline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66800"/>
            <a:ext cx="8610600" cy="990601"/>
          </a:xfrm>
        </p:spPr>
        <p:txBody>
          <a:bodyPr/>
          <a:lstStyle/>
          <a:p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Adalah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garis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memotong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meredian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azimut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konstan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667" r="2667" b="2597"/>
          <a:stretch>
            <a:fillRect/>
          </a:stretch>
        </p:blipFill>
        <p:spPr bwMode="auto">
          <a:xfrm>
            <a:off x="3276600" y="2057401"/>
            <a:ext cx="6019800" cy="454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84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76200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Maksud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Tujuan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0414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Globe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merupakan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gambaran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cara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memperkecil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skala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tetapi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TIDAK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memenuhi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syarat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untuk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maksud-maksud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praktis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sebab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tidak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mudah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dibawa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kemana-mana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PETA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gambaran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bidang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datar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kertas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gambar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/digital/web GIS)</a:t>
            </a: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Akan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tetapi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diperlukan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suatu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cara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tertentu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untuk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merubah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bulat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menjadi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datar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.</a:t>
            </a: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Perubahan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dari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bidang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lengkung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menuju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bidang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datar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ini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pasti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memiliki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kesalahan-kesalahan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sehingga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diperlukan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suatu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cara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tertentu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yaitu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PROYEKSI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00200"/>
            <a:ext cx="43434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6715" y="1600200"/>
            <a:ext cx="4137117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181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Sifat-sifat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Longitude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Latitude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0" y="1130300"/>
            <a:ext cx="8610600" cy="5029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Panjang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longitude: </a:t>
            </a:r>
          </a:p>
          <a:p>
            <a:pPr lvl="1"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 Equator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 longitude = 111,322 km</a:t>
            </a:r>
          </a:p>
          <a:p>
            <a:pPr lvl="1"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 longitude = 0 km 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mendekati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0 km)</a:t>
            </a:r>
          </a:p>
          <a:p>
            <a:pPr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Latitude:</a:t>
            </a:r>
          </a:p>
          <a:p>
            <a:pPr lvl="1"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Latitude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diukur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arah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utara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atau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arah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selatan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dimulai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ekuator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besaran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latitude:</a:t>
            </a:r>
          </a:p>
          <a:p>
            <a:pPr lvl="2"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0  - 90  U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Hemesphere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Utara)</a:t>
            </a:r>
          </a:p>
          <a:p>
            <a:pPr lvl="2" algn="just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0  - 90  S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Hemesphere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Selatan)</a:t>
            </a:r>
          </a:p>
          <a:p>
            <a:pPr algn="just"/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Suatu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paralel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(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garis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lintang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dapat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didefinisikan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sebagai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garis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yang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menghubungkan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tempat-tempat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yang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mempunyai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latitude ()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sama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aiandra GD" pitchFamily="34" charset="0"/>
              <a:sym typeface="Symbol"/>
            </a:endParaRPr>
          </a:p>
          <a:p>
            <a:pPr lvl="1"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Contoh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: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Paralel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10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setiap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titik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pada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paralel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tersebut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mempunyai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latitude () 10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Maiandra GD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7861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229600" cy="2438400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Panjang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nyata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dalam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satuan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jarak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misalnya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kilometer,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 latitude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hampir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sama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tetapi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karena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pemampatan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maka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 latitude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ekuator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,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sedikit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lebih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pendek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dari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 latitude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dekat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. </a:t>
            </a:r>
          </a:p>
          <a:p>
            <a:pPr lvl="1"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 latitude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dekat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Equator = 110,569 km (a)</a:t>
            </a:r>
          </a:p>
          <a:p>
            <a:pPr lvl="1"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1 latitude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dekat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Kutub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 = 111,700 km (b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Symbol"/>
              </a:rPr>
              <a:t>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048000" y="2664024"/>
            <a:ext cx="5943600" cy="3812977"/>
            <a:chOff x="2286000" y="2664023"/>
            <a:chExt cx="5943600" cy="3812977"/>
          </a:xfrm>
        </p:grpSpPr>
        <p:grpSp>
          <p:nvGrpSpPr>
            <p:cNvPr id="18" name="Group 17"/>
            <p:cNvGrpSpPr/>
            <p:nvPr/>
          </p:nvGrpSpPr>
          <p:grpSpPr>
            <a:xfrm>
              <a:off x="2286000" y="2971800"/>
              <a:ext cx="5257800" cy="3505200"/>
              <a:chOff x="2286000" y="3124200"/>
              <a:chExt cx="4191000" cy="297259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286000" y="3124200"/>
                <a:ext cx="4191000" cy="2972594"/>
                <a:chOff x="2209800" y="3810000"/>
                <a:chExt cx="3657600" cy="2439194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2209800" y="3810000"/>
                  <a:ext cx="3657600" cy="24384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Connector 5"/>
                <p:cNvCxnSpPr>
                  <a:stCxn id="4" idx="0"/>
                  <a:endCxn id="4" idx="4"/>
                </p:cNvCxnSpPr>
                <p:nvPr/>
              </p:nvCxnSpPr>
              <p:spPr>
                <a:xfrm rot="16200000" flipH="1">
                  <a:off x="2819400" y="5029200"/>
                  <a:ext cx="2438400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>
                  <a:stCxn id="4" idx="2"/>
                  <a:endCxn id="4" idx="6"/>
                </p:cNvCxnSpPr>
                <p:nvPr/>
              </p:nvCxnSpPr>
              <p:spPr>
                <a:xfrm rot="10800000" flipH="1">
                  <a:off x="2209800" y="5029200"/>
                  <a:ext cx="3657600" cy="1588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/>
              <p:cNvCxnSpPr/>
              <p:nvPr/>
            </p:nvCxnSpPr>
            <p:spPr>
              <a:xfrm flipV="1">
                <a:off x="4376058" y="3505200"/>
                <a:ext cx="1443642" cy="1088816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4419600" y="4267200"/>
                <a:ext cx="1981200" cy="30480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 flipH="1" flipV="1">
                <a:off x="3886200" y="3733800"/>
                <a:ext cx="1371600" cy="304800"/>
              </a:xfrm>
              <a:prstGeom prst="line">
                <a:avLst/>
              </a:prstGeom>
              <a:ln w="28575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4876800" y="3654623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</a:t>
              </a:r>
              <a:r>
                <a:rPr lang="en-US" sz="1400" dirty="0">
                  <a:solidFill>
                    <a:schemeClr val="bg1"/>
                  </a:solidFill>
                  <a:sym typeface="Symbol"/>
                </a:rPr>
                <a:t>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5000" y="4478309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1</a:t>
              </a:r>
              <a:r>
                <a:rPr lang="en-US" sz="1400" dirty="0">
                  <a:solidFill>
                    <a:schemeClr val="bg1"/>
                  </a:solidFill>
                  <a:sym typeface="Symbol"/>
                </a:rPr>
                <a:t>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Right Brace 19"/>
            <p:cNvSpPr/>
            <p:nvPr/>
          </p:nvSpPr>
          <p:spPr>
            <a:xfrm>
              <a:off x="7605486" y="4314372"/>
              <a:ext cx="76200" cy="381000"/>
            </a:xfrm>
            <a:prstGeom prst="rightBrac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4953000" y="2895600"/>
              <a:ext cx="457200" cy="1588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953000" y="2664023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696200" y="43434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50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Penentuan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Lokasi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0"/>
            <a:ext cx="8229600" cy="5562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Lokasi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longitude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latitude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disebut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koordinat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bola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bumi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(</a:t>
            </a:r>
            <a:r>
              <a:rPr lang="en-US" i="1" dirty="0" err="1">
                <a:solidFill>
                  <a:schemeClr val="bg1"/>
                </a:solidFill>
                <a:latin typeface="Maiandra GD" pitchFamily="34" charset="0"/>
              </a:rPr>
              <a:t>sperical</a:t>
            </a:r>
            <a:r>
              <a:rPr lang="en-US" i="1" dirty="0">
                <a:solidFill>
                  <a:schemeClr val="bg1"/>
                </a:solidFill>
                <a:latin typeface="Maiandra GD" pitchFamily="34" charset="0"/>
              </a:rPr>
              <a:t> coordinate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ini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juga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disebut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lokasi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aiandra GD" pitchFamily="34" charset="0"/>
              </a:rPr>
              <a:t>astronomis</a:t>
            </a:r>
            <a:r>
              <a:rPr lang="en-US" dirty="0">
                <a:solidFill>
                  <a:schemeClr val="bg1"/>
                </a:solidFill>
                <a:latin typeface="Maiandra GD" pitchFamily="34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6874" y="1333500"/>
            <a:ext cx="4543602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5074" y="1333500"/>
            <a:ext cx="3705726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85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93701"/>
            <a:ext cx="10018713" cy="438149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Menurut</a:t>
            </a:r>
            <a:r>
              <a:rPr lang="en-US" sz="2800" b="1" dirty="0"/>
              <a:t> </a:t>
            </a:r>
            <a:r>
              <a:rPr lang="en-US" sz="2800" b="1" dirty="0" err="1"/>
              <a:t>Jenis</a:t>
            </a:r>
            <a:r>
              <a:rPr lang="en-US" sz="2800" b="1" dirty="0"/>
              <a:t> </a:t>
            </a:r>
            <a:r>
              <a:rPr lang="en-US" sz="2800" b="1" dirty="0" err="1"/>
              <a:t>Unsur</a:t>
            </a:r>
            <a:r>
              <a:rPr lang="en-US" sz="2800" b="1" dirty="0"/>
              <a:t> Yang </a:t>
            </a:r>
            <a:r>
              <a:rPr lang="en-US" sz="2800" b="1" dirty="0" err="1"/>
              <a:t>Bebas</a:t>
            </a:r>
            <a:r>
              <a:rPr lang="en-US" sz="2800" b="1" dirty="0"/>
              <a:t> (</a:t>
            </a:r>
            <a:r>
              <a:rPr lang="en-US" sz="2800" b="1" dirty="0" err="1" smtClean="0"/>
              <a:t>Distorsi</a:t>
            </a:r>
            <a:r>
              <a:rPr lang="en-US" sz="2800" b="1" dirty="0" smtClean="0"/>
              <a:t>)</a:t>
            </a:r>
            <a:endParaRPr lang="id-ID" sz="2800" dirty="0"/>
          </a:p>
          <a:p>
            <a:r>
              <a:rPr lang="en-US" sz="2800" dirty="0" err="1" smtClean="0"/>
              <a:t>Proyeksi</a:t>
            </a:r>
            <a:r>
              <a:rPr lang="en-US" sz="2800" dirty="0" smtClean="0"/>
              <a:t> </a:t>
            </a:r>
            <a:r>
              <a:rPr lang="en-US" sz="2800" dirty="0" err="1"/>
              <a:t>peta</a:t>
            </a:r>
            <a:r>
              <a:rPr lang="en-US" sz="2800" dirty="0"/>
              <a:t> </a:t>
            </a: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jenis</a:t>
            </a:r>
            <a:r>
              <a:rPr lang="en-US" sz="2800" dirty="0"/>
              <a:t> </a:t>
            </a:r>
            <a:r>
              <a:rPr lang="en-US" sz="2800" dirty="0" err="1"/>
              <a:t>unsur</a:t>
            </a:r>
            <a:r>
              <a:rPr lang="en-US" sz="2800" dirty="0"/>
              <a:t> yang </a:t>
            </a:r>
            <a:r>
              <a:rPr lang="en-US" sz="2800" dirty="0" err="1"/>
              <a:t>bebas</a:t>
            </a:r>
            <a:r>
              <a:rPr lang="en-US" sz="2800" dirty="0"/>
              <a:t> </a:t>
            </a:r>
            <a:r>
              <a:rPr lang="en-US" sz="2800" dirty="0" err="1">
                <a:hlinkClick r:id="rId2" tooltip="Distorsi"/>
              </a:rPr>
              <a:t>distorsi</a:t>
            </a:r>
            <a:r>
              <a:rPr lang="en-US" sz="2800" dirty="0"/>
              <a:t> </a:t>
            </a:r>
            <a:r>
              <a:rPr lang="en-US" sz="2800" dirty="0" err="1"/>
              <a:t>dibedakan</a:t>
            </a:r>
            <a:r>
              <a:rPr lang="en-US" sz="2800" dirty="0"/>
              <a:t> :</a:t>
            </a:r>
          </a:p>
          <a:p>
            <a:pPr lvl="1"/>
            <a:r>
              <a:rPr lang="en-US" sz="2400" dirty="0" err="1"/>
              <a:t>Proyeksi</a:t>
            </a:r>
            <a:r>
              <a:rPr lang="en-US" sz="2400" dirty="0"/>
              <a:t> </a:t>
            </a:r>
            <a:r>
              <a:rPr lang="en-US" sz="2400" dirty="0">
                <a:hlinkClick r:id="rId3" tooltip="Conform (halaman belum tersedia)"/>
              </a:rPr>
              <a:t>conform</a:t>
            </a:r>
            <a:r>
              <a:rPr lang="en-US" sz="2400" dirty="0"/>
              <a:t>,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yang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sudut</a:t>
            </a:r>
            <a:endParaRPr lang="en-US" sz="2400" dirty="0"/>
          </a:p>
          <a:p>
            <a:pPr lvl="1"/>
            <a:r>
              <a:rPr lang="en-US" sz="2400" dirty="0" err="1"/>
              <a:t>Proyeksi</a:t>
            </a:r>
            <a:r>
              <a:rPr lang="en-US" sz="2400" dirty="0"/>
              <a:t> </a:t>
            </a:r>
            <a:r>
              <a:rPr lang="en-US" sz="2400" dirty="0">
                <a:hlinkClick r:id="rId4" tooltip="Equidistant (halaman belum tersedia)"/>
              </a:rPr>
              <a:t>equidistant</a:t>
            </a:r>
            <a:r>
              <a:rPr lang="en-US" sz="2400" dirty="0"/>
              <a:t>,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yang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 </a:t>
            </a:r>
            <a:r>
              <a:rPr lang="en-US" sz="2400" dirty="0" err="1"/>
              <a:t>jarak</a:t>
            </a:r>
            <a:endParaRPr lang="en-US" sz="2400" dirty="0"/>
          </a:p>
          <a:p>
            <a:pPr lvl="1"/>
            <a:r>
              <a:rPr lang="en-US" sz="2400" dirty="0" err="1"/>
              <a:t>Proyeksi</a:t>
            </a:r>
            <a:r>
              <a:rPr lang="en-US" sz="2400" dirty="0"/>
              <a:t> </a:t>
            </a:r>
            <a:r>
              <a:rPr lang="en-US" sz="2400" dirty="0">
                <a:hlinkClick r:id="rId5" tooltip="Equivalent (halaman belum tersedia)"/>
              </a:rPr>
              <a:t>equivalent</a:t>
            </a:r>
            <a:r>
              <a:rPr lang="en-US" sz="2400" dirty="0"/>
              <a:t>,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yang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besarnya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 smtClean="0"/>
              <a:t>lengkung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20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Kesalahan-kesalahan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???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18288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Kesalahan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Luas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Kesalahan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Jarak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Kesalahan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arah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Cara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meminimalisir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kesalahan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8686800" cy="4876800"/>
          </a:xfrm>
        </p:spPr>
        <p:txBody>
          <a:bodyPr>
            <a:normAutofit/>
          </a:bodyPr>
          <a:lstStyle/>
          <a:p>
            <a:pPr marL="115888" indent="20638" algn="just">
              <a:buNone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Syarat-syarat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harus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dipenuhi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:</a:t>
            </a:r>
          </a:p>
          <a:p>
            <a:pPr marL="115888" indent="20638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514350" lvl="1" indent="-5143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Bentuk-bentuk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tidak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mengalami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perubahan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harus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tetap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),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persis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seperti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pada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gambar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globe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.</a:t>
            </a:r>
          </a:p>
          <a:p>
            <a:pPr marL="514350" lvl="1" indent="-514350" algn="just">
              <a:buFont typeface="Wingdings" pitchFamily="2" charset="2"/>
              <a:buChar char="ü"/>
            </a:pP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514350" lvl="1" indent="-514350"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Luas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diubah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harus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tetap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.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</a:b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  <a:p>
            <a:pPr marL="514350" lvl="1" indent="-514350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Jarak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antara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satu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dengan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titik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lain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atas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permukaan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yang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diubah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harus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tetap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9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0101_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228600"/>
            <a:ext cx="8462844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951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yeksi_peta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1200" y="381000"/>
            <a:ext cx="830179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519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(shape of earth)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362200"/>
            <a:ext cx="7772400" cy="2286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Bukti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bahwa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bumi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kita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bulat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:</a:t>
            </a:r>
          </a:p>
          <a:p>
            <a:pPr lvl="1"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Kapal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laut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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makin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menjauh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hanya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kelihatan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bagian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atasnya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saja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Maiandra GD" pitchFamily="34" charset="0"/>
              <a:sym typeface="Wingdings" pitchFamily="2" charset="2"/>
            </a:endParaRPr>
          </a:p>
          <a:p>
            <a:pPr lvl="1"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Gerhana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bulan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selalu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berbentuk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tepi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lengkung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bayangan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benda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bulat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selalu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lengkung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bayangannya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  <a:sym typeface="Wingdings" pitchFamily="2" charset="2"/>
              </a:rPr>
              <a:t>)</a:t>
            </a:r>
          </a:p>
          <a:p>
            <a:pPr lvl="1" algn="just"/>
            <a:endParaRPr lang="en-US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4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72390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Prinsip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Proyeksi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Maiandra GD" pitchFamily="34" charset="0"/>
              </a:rPr>
              <a:t>Peta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Maiandra GD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6018972" cy="3276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1" y="4724401"/>
            <a:ext cx="27146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4724401"/>
            <a:ext cx="23241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5334000" y="5410200"/>
            <a:ext cx="1828800" cy="381000"/>
          </a:xfrm>
          <a:prstGeom prst="righ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621</TotalTime>
  <Words>946</Words>
  <Application>Microsoft Office PowerPoint</Application>
  <PresentationFormat>Widescreen</PresentationFormat>
  <Paragraphs>170</Paragraphs>
  <Slides>34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Corbel</vt:lpstr>
      <vt:lpstr>Maiandra GD</vt:lpstr>
      <vt:lpstr>Symbol</vt:lpstr>
      <vt:lpstr>Wingdings</vt:lpstr>
      <vt:lpstr>Parallax</vt:lpstr>
      <vt:lpstr>PROYEKSI PETA</vt:lpstr>
      <vt:lpstr>SILABUS KULIAH</vt:lpstr>
      <vt:lpstr>Maksud dan Tujuan</vt:lpstr>
      <vt:lpstr>Kesalahan-kesalahan ???</vt:lpstr>
      <vt:lpstr>Cara meminimalisir kesalahan</vt:lpstr>
      <vt:lpstr>PowerPoint Presentation</vt:lpstr>
      <vt:lpstr>PowerPoint Presentation</vt:lpstr>
      <vt:lpstr>Bentuk Bumi (shape of earth)</vt:lpstr>
      <vt:lpstr>Prinsip Proyeksi Peta</vt:lpstr>
      <vt:lpstr>Akibatnya???</vt:lpstr>
      <vt:lpstr>Pengukuran Geometri Bumi</vt:lpstr>
      <vt:lpstr>Pengukuran Bentuk Bumi</vt:lpstr>
      <vt:lpstr>Pengukuran Bentuk Bumi - lanjutan</vt:lpstr>
      <vt:lpstr>Contoh berbagai spereoid yang terkenal</vt:lpstr>
      <vt:lpstr>Beberapa unsur penting pada bumi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Longitude dan Latitude</vt:lpstr>
      <vt:lpstr>PowerPoint Presentation</vt:lpstr>
      <vt:lpstr>Nilai Latitude dan Longitude</vt:lpstr>
      <vt:lpstr>PowerPoint Presentation</vt:lpstr>
      <vt:lpstr>Latitude in the world</vt:lpstr>
      <vt:lpstr>Orthodrome</vt:lpstr>
      <vt:lpstr>PowerPoint Presentation</vt:lpstr>
      <vt:lpstr>LOXODROME atau Rhumbline</vt:lpstr>
      <vt:lpstr>PowerPoint Presentation</vt:lpstr>
      <vt:lpstr>Sifat-sifat Longitude dan Latitude</vt:lpstr>
      <vt:lpstr>PowerPoint Presentation</vt:lpstr>
      <vt:lpstr>Penentuan Lokasi titik di Permukaan Bumi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PROYEKSI PETA</dc:title>
  <dc:creator>Windows User</dc:creator>
  <cp:lastModifiedBy>Windows User</cp:lastModifiedBy>
  <cp:revision>13</cp:revision>
  <dcterms:created xsi:type="dcterms:W3CDTF">2018-09-24T03:08:18Z</dcterms:created>
  <dcterms:modified xsi:type="dcterms:W3CDTF">2018-10-16T03:45:06Z</dcterms:modified>
</cp:coreProperties>
</file>