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0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340D8-D06E-4BE4-AB86-C5E0214A0F8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2DA2-4AF8-410F-BB42-CBCAF2DF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6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071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73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304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060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024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028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631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52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70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666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979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89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44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995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476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916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DA5D61-7658-448F-8C4B-5ADDB55F75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73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1375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07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370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95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545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81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722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6587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35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21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46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752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211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26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691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709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26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612F9-A910-4249-8305-460020FE6108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10/19/2018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F421A8-1C88-406F-B551-F8A057A1B1A1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95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PROYEKSI PETA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SISTEM PROYEKSI </a:t>
            </a:r>
            <a:r>
              <a:rPr lang="id-ID" sz="2400" smtClean="0"/>
              <a:t>– 2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96180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geo103_27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2316" y="3705226"/>
            <a:ext cx="3028950" cy="3000375"/>
          </a:xfr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 l="2736" t="5357" r="3336" b="10714"/>
          <a:stretch>
            <a:fillRect/>
          </a:stretch>
        </p:blipFill>
        <p:spPr bwMode="auto">
          <a:xfrm>
            <a:off x="1981200" y="200025"/>
            <a:ext cx="834957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257800" y="4626114"/>
            <a:ext cx="4953000" cy="707886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Khusus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proyeksi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Azimut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Normal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cocok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untuk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memproyeksikan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daerah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kutub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949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berdasarkan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persinggungan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dengan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bola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bumi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1186455"/>
          </a:xfrm>
        </p:spPr>
        <p:txBody>
          <a:bodyPr/>
          <a:lstStyle/>
          <a:p>
            <a:pPr marL="651510" indent="-514350" algn="just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Tangential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apabila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bola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bumi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bersinggungan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dengan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bidang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proyeksi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4" name="Can 3"/>
          <p:cNvSpPr/>
          <p:nvPr/>
        </p:nvSpPr>
        <p:spPr>
          <a:xfrm>
            <a:off x="2819400" y="2362200"/>
            <a:ext cx="2590800" cy="4114800"/>
          </a:xfrm>
          <a:prstGeom prst="can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lowchart: Or 4"/>
          <p:cNvSpPr/>
          <p:nvPr/>
        </p:nvSpPr>
        <p:spPr>
          <a:xfrm>
            <a:off x="2819400" y="3259016"/>
            <a:ext cx="2590800" cy="2532185"/>
          </a:xfrm>
          <a:prstGeom prst="flowChar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19400" y="3757246"/>
            <a:ext cx="2590800" cy="1424354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392567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Bola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bumi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bersinggungan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dengan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bidang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BC1C1C">
                  <a:lumMod val="75000"/>
                </a:srgbClr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  <p:cxnSp>
        <p:nvCxnSpPr>
          <p:cNvPr id="12" name="Shape 11"/>
          <p:cNvCxnSpPr>
            <a:stCxn id="10" idx="1"/>
            <a:endCxn id="9" idx="5"/>
          </p:cNvCxnSpPr>
          <p:nvPr/>
        </p:nvCxnSpPr>
        <p:spPr>
          <a:xfrm rot="10800000" flipV="1">
            <a:off x="5030786" y="4248835"/>
            <a:ext cx="1370014" cy="724173"/>
          </a:xfrm>
          <a:prstGeom prst="curvedConnector4">
            <a:avLst>
              <a:gd name="adj1" fmla="val 36153"/>
              <a:gd name="adj2" fmla="val 160371"/>
            </a:avLst>
          </a:prstGeom>
          <a:ln w="28575">
            <a:solidFill>
              <a:srgbClr val="00B05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66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0"/>
            <a:ext cx="8915400" cy="1143000"/>
          </a:xfrm>
        </p:spPr>
        <p:txBody>
          <a:bodyPr/>
          <a:lstStyle/>
          <a:p>
            <a:pPr algn="just"/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Secantial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apabila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globe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berpotongan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dengan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bidang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proyeksi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2590800" y="2438400"/>
            <a:ext cx="2590800" cy="4114800"/>
          </a:xfrm>
          <a:prstGeom prst="can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0" y="3291674"/>
            <a:ext cx="3124200" cy="2956727"/>
            <a:chOff x="1295400" y="2801815"/>
            <a:chExt cx="2590800" cy="2532185"/>
          </a:xfrm>
        </p:grpSpPr>
        <p:sp>
          <p:nvSpPr>
            <p:cNvPr id="6" name="Flowchart: Or 5"/>
            <p:cNvSpPr/>
            <p:nvPr/>
          </p:nvSpPr>
          <p:spPr>
            <a:xfrm>
              <a:off x="1295400" y="2801815"/>
              <a:ext cx="2590800" cy="2532185"/>
            </a:xfrm>
            <a:prstGeom prst="flowChartOr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400" y="3300046"/>
              <a:ext cx="2590800" cy="1424354"/>
            </a:xfrm>
            <a:prstGeom prst="ellipse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096000" y="4306670"/>
            <a:ext cx="4114800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Globe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berpotongan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dengan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bidang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BC1C1C">
                    <a:lumMod val="75000"/>
                  </a:srgbClr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BC1C1C">
                  <a:lumMod val="75000"/>
                </a:srgbClr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  <p:cxnSp>
        <p:nvCxnSpPr>
          <p:cNvPr id="13" name="Shape 12"/>
          <p:cNvCxnSpPr>
            <a:stCxn id="9" idx="0"/>
          </p:cNvCxnSpPr>
          <p:nvPr/>
        </p:nvCxnSpPr>
        <p:spPr>
          <a:xfrm rot="16200000" flipV="1">
            <a:off x="6152467" y="2305735"/>
            <a:ext cx="801469" cy="3200400"/>
          </a:xfrm>
          <a:prstGeom prst="curved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98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0"/>
            <a:ext cx="8610600" cy="121920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Poly superficial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terdiri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dari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banyak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bidang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proyeksi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misalnya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pada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proyeksi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polyconic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  <a:sym typeface="Wingdings" pitchFamily="2" charset="2"/>
              </a:rPr>
              <a:t>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12" name="Flowchart: Extract 11"/>
          <p:cNvSpPr/>
          <p:nvPr/>
        </p:nvSpPr>
        <p:spPr>
          <a:xfrm>
            <a:off x="2449290" y="2209800"/>
            <a:ext cx="3526968" cy="41910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78626" y="3831769"/>
            <a:ext cx="2057400" cy="2133600"/>
            <a:chOff x="1295400" y="2801815"/>
            <a:chExt cx="2590800" cy="2532185"/>
          </a:xfrm>
        </p:grpSpPr>
        <p:sp>
          <p:nvSpPr>
            <p:cNvPr id="6" name="Flowchart: Or 5"/>
            <p:cNvSpPr/>
            <p:nvPr/>
          </p:nvSpPr>
          <p:spPr>
            <a:xfrm>
              <a:off x="1295400" y="2801815"/>
              <a:ext cx="2590800" cy="2532185"/>
            </a:xfrm>
            <a:prstGeom prst="flowChartOr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400" y="3300046"/>
              <a:ext cx="2590800" cy="1424354"/>
            </a:xfrm>
            <a:prstGeom prst="ellipse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V="1">
            <a:off x="2590800" y="3621312"/>
            <a:ext cx="1600200" cy="990600"/>
          </a:xfrm>
          <a:prstGeom prst="line">
            <a:avLst/>
          </a:prstGeom>
          <a:ln w="2222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91000" y="3617682"/>
            <a:ext cx="1600200" cy="990600"/>
          </a:xfrm>
          <a:prstGeom prst="line">
            <a:avLst/>
          </a:prstGeom>
          <a:ln w="2222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554515" y="3305625"/>
            <a:ext cx="1861458" cy="1600200"/>
          </a:xfrm>
          <a:prstGeom prst="line">
            <a:avLst/>
          </a:prstGeom>
          <a:ln w="2222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038600" y="3436254"/>
            <a:ext cx="1905000" cy="1447800"/>
          </a:xfrm>
          <a:prstGeom prst="line">
            <a:avLst/>
          </a:prstGeom>
          <a:ln w="22225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>
            <a:off x="5791200" y="4655454"/>
            <a:ext cx="76200" cy="1143000"/>
          </a:xfrm>
          <a:prstGeom prst="righ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58114" y="487395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Bidang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Kerucut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AAC35"/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20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ditinjau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dari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posisi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simetri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(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garis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karakteristik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)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endParaRPr lang="en-US" sz="2800" b="1" dirty="0">
              <a:solidFill>
                <a:schemeClr val="accent3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3429000" cy="1828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sz="2000" b="1" dirty="0">
                <a:solidFill>
                  <a:schemeClr val="accent3"/>
                </a:solidFill>
                <a:latin typeface="Maiandra GD" pitchFamily="34" charset="0"/>
              </a:rPr>
              <a:t> Normal </a:t>
            </a:r>
            <a:r>
              <a:rPr lang="en-US" sz="2000" b="1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apabila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sumbu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simetri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(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garis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karakteristik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)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bidang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proyeksi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berimpit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dengan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sumbu</a:t>
            </a:r>
            <a:r>
              <a:rPr lang="en-US" sz="2000" dirty="0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en-US" sz="2000" dirty="0" err="1">
                <a:solidFill>
                  <a:schemeClr val="accent3"/>
                </a:solidFill>
                <a:latin typeface="Maiandra GD" pitchFamily="34" charset="0"/>
                <a:sym typeface="Wingdings" pitchFamily="2" charset="2"/>
              </a:rPr>
              <a:t>bumi</a:t>
            </a:r>
            <a:endParaRPr lang="en-US" sz="2000" dirty="0">
              <a:solidFill>
                <a:schemeClr val="accent3"/>
              </a:solidFill>
              <a:latin typeface="Maiandra GD" pitchFamily="34" charset="0"/>
            </a:endParaRPr>
          </a:p>
        </p:txBody>
      </p:sp>
      <p:pic>
        <p:nvPicPr>
          <p:cNvPr id="4" name="Picture 3" descr="img31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536" y="1828800"/>
            <a:ext cx="527706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3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796142" y="2057400"/>
            <a:ext cx="8763000" cy="4630056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8600"/>
            <a:ext cx="8686800" cy="13335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miring (oblique)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apabila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simetri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membentuk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sudut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endParaRPr lang="en-US" sz="1800" dirty="0">
              <a:solidFill>
                <a:schemeClr val="accent3"/>
              </a:solidFill>
              <a:latin typeface="Maiandra GD" pitchFamily="34" charset="0"/>
            </a:endParaRPr>
          </a:p>
          <a:p>
            <a:pPr algn="just"/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Transversal (equatorial)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apabila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simetri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tegak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lurus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atau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terletak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sz="1800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1800" dirty="0" err="1">
                <a:solidFill>
                  <a:schemeClr val="accent3"/>
                </a:solidFill>
                <a:latin typeface="Maiandra GD" pitchFamily="34" charset="0"/>
              </a:rPr>
              <a:t>ekuator</a:t>
            </a:r>
            <a:endParaRPr lang="en-US" sz="1800" dirty="0">
              <a:solidFill>
                <a:schemeClr val="accent3"/>
              </a:solidFill>
              <a:latin typeface="Maiandra GD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 r="66556" b="52397"/>
          <a:stretch>
            <a:fillRect/>
          </a:stretch>
        </p:blipFill>
        <p:spPr bwMode="auto">
          <a:xfrm>
            <a:off x="1971675" y="3124201"/>
            <a:ext cx="1929384" cy="27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53512" t="52893" r="13044"/>
          <a:stretch>
            <a:fillRect/>
          </a:stretch>
        </p:blipFill>
        <p:spPr bwMode="auto">
          <a:xfrm>
            <a:off x="8438148" y="3124200"/>
            <a:ext cx="192505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52893" r="66556"/>
          <a:stretch>
            <a:fillRect/>
          </a:stretch>
        </p:blipFill>
        <p:spPr bwMode="auto">
          <a:xfrm>
            <a:off x="4105274" y="3133724"/>
            <a:ext cx="1929384" cy="274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l="53512" r="13044" b="53719"/>
          <a:stretch>
            <a:fillRect/>
          </a:stretch>
        </p:blipFill>
        <p:spPr bwMode="auto">
          <a:xfrm>
            <a:off x="6238875" y="3124201"/>
            <a:ext cx="1929384" cy="27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438400" y="2209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Bidang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silinder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44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47372" y="562428"/>
            <a:ext cx="8882742" cy="57150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572" y="638629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Bidang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azimuthal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 b="7424"/>
          <a:stretch>
            <a:fillRect/>
          </a:stretch>
        </p:blipFill>
        <p:spPr bwMode="auto">
          <a:xfrm>
            <a:off x="1738086" y="1509486"/>
            <a:ext cx="864260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667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647372" y="562428"/>
            <a:ext cx="8882742" cy="57150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4572" y="638629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Bidang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pada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proyeksi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kerucut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AAC35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 l="73868" b="16364"/>
          <a:stretch>
            <a:fillRect/>
          </a:stretch>
        </p:blipFill>
        <p:spPr bwMode="auto">
          <a:xfrm>
            <a:off x="8001000" y="1676401"/>
            <a:ext cx="2438400" cy="367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35487" r="31848" b="16364"/>
          <a:stretch>
            <a:fillRect/>
          </a:stretch>
        </p:blipFill>
        <p:spPr bwMode="auto">
          <a:xfrm>
            <a:off x="4769370" y="1676401"/>
            <a:ext cx="3048000" cy="367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 r="71046" b="16364"/>
          <a:stretch>
            <a:fillRect/>
          </a:stretch>
        </p:blipFill>
        <p:spPr bwMode="auto">
          <a:xfrm>
            <a:off x="1828801" y="1676401"/>
            <a:ext cx="2701795" cy="367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428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305800" cy="609600"/>
          </a:xfrm>
        </p:spPr>
        <p:txBody>
          <a:bodyPr>
            <a:normAutofit/>
          </a:bodyPr>
          <a:lstStyle/>
          <a:p>
            <a:r>
              <a:rPr lang="en-US" sz="2600" b="1" dirty="0" err="1">
                <a:solidFill>
                  <a:schemeClr val="accent3"/>
                </a:solidFill>
                <a:latin typeface="Maiandra GD" pitchFamily="34" charset="0"/>
              </a:rPr>
              <a:t>Ditinjau</a:t>
            </a:r>
            <a:r>
              <a:rPr lang="en-US" sz="26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600" b="1" dirty="0" err="1">
                <a:solidFill>
                  <a:schemeClr val="accent3"/>
                </a:solidFill>
                <a:latin typeface="Maiandra GD" pitchFamily="34" charset="0"/>
              </a:rPr>
              <a:t>dari</a:t>
            </a:r>
            <a:r>
              <a:rPr lang="en-US" sz="26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600" b="1" dirty="0" err="1">
                <a:solidFill>
                  <a:schemeClr val="accent3"/>
                </a:solidFill>
                <a:latin typeface="Maiandra GD" pitchFamily="34" charset="0"/>
              </a:rPr>
              <a:t>sifat</a:t>
            </a:r>
            <a:r>
              <a:rPr lang="en-US" sz="26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600" b="1" dirty="0" err="1">
                <a:solidFill>
                  <a:schemeClr val="accent3"/>
                </a:solidFill>
                <a:latin typeface="Maiandra GD" pitchFamily="34" charset="0"/>
              </a:rPr>
              <a:t>asli</a:t>
            </a:r>
            <a:r>
              <a:rPr lang="en-US" sz="2600" b="1" dirty="0">
                <a:solidFill>
                  <a:schemeClr val="accent3"/>
                </a:solidFill>
                <a:latin typeface="Maiandra GD" pitchFamily="34" charset="0"/>
              </a:rPr>
              <a:t> yang </a:t>
            </a:r>
            <a:r>
              <a:rPr lang="en-US" sz="2600" b="1" dirty="0" err="1">
                <a:solidFill>
                  <a:schemeClr val="accent3"/>
                </a:solidFill>
                <a:latin typeface="Maiandra GD" pitchFamily="34" charset="0"/>
              </a:rPr>
              <a:t>dipertahankan</a:t>
            </a:r>
            <a:r>
              <a:rPr lang="en-US" sz="26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600" b="1" dirty="0" err="1">
                <a:solidFill>
                  <a:schemeClr val="accent3"/>
                </a:solidFill>
                <a:latin typeface="Maiandra GD" pitchFamily="34" charset="0"/>
              </a:rPr>
              <a:t>kebenarannya</a:t>
            </a:r>
            <a:endParaRPr lang="en-US" sz="2600" b="1" dirty="0">
              <a:solidFill>
                <a:schemeClr val="accent3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295400"/>
            <a:ext cx="8534400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Equivalent (equal area)</a:t>
            </a:r>
          </a:p>
          <a:p>
            <a:pPr marL="508000" lvl="1" indent="0" algn="just">
              <a:buNone/>
            </a:pP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daerah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diperhatikan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artinya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diatas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diatas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setelah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dikalikan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skala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</a:t>
            </a:r>
          </a:p>
          <a:p>
            <a:pPr marL="565150" indent="-457200">
              <a:buFont typeface="+mj-lt"/>
              <a:buAutoNum type="arabicPeriod"/>
            </a:pP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conformal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atau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orthomorphic</a:t>
            </a:r>
            <a:endParaRPr lang="en-US" dirty="0">
              <a:solidFill>
                <a:schemeClr val="accent3"/>
              </a:solidFill>
              <a:latin typeface="Maiandra GD" pitchFamily="34" charset="0"/>
            </a:endParaRPr>
          </a:p>
          <a:p>
            <a:pPr marL="508000" lvl="1" indent="0" algn="just">
              <a:buNone/>
            </a:pP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Sudut-sudut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ataupun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bentuk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daerah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pertahankan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artinya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sudut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yang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diukur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sudut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permukaan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</a:t>
            </a:r>
          </a:p>
          <a:p>
            <a:pPr marL="565150" indent="-457200">
              <a:buFont typeface="+mj-lt"/>
              <a:buAutoNum type="arabicPeriod"/>
            </a:pP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Equidistant</a:t>
            </a:r>
          </a:p>
          <a:p>
            <a:pPr marL="508000" lvl="1" indent="0" algn="just">
              <a:buNone/>
            </a:pP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petanya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dipertahankan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benar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artinya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diatas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setelah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dikalikan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skala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umumnya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equidistant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sepanjang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unsur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tertentu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saja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atau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meredian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saja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977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Pertimbangan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bila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anda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memilih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305800" cy="5257800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spatial yang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mana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yang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ingin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dipertahankan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? </a:t>
            </a:r>
          </a:p>
          <a:p>
            <a:pPr algn="just"/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Dimana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daerah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?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Apakah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persegi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?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Meluas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dalam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Barat –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Timur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? </a:t>
            </a:r>
          </a:p>
          <a:p>
            <a:pPr algn="just"/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Bagaimana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daerah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perpetaan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?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skala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besar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seperti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jalan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mengabaikan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penyimpangan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kecil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karena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meliputi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bagian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kecil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permukaan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algn="just"/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skala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kecil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dimana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pendek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menggambarkan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yang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sangat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berarti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penyimpangan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mempunyai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pengaruh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yang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sangat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besar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terutama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jika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aplikasi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anda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meliputi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perbandingan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atau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pengukuran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bentuk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daerah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atau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algn="just"/>
            <a:endParaRPr lang="en-US" sz="1800" dirty="0">
              <a:solidFill>
                <a:schemeClr val="accent3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Klasifikasi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Peta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8610600" cy="51663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Pemilihan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peta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tergantung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pada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:</a:t>
            </a:r>
          </a:p>
          <a:p>
            <a:pPr marL="1042416" lvl="1" indent="-45720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Ciri-ciri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tertentu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ciri-ciri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asli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yang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harus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dipertahankan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berhubungan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dengan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tujuan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pemetaan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1042416" lvl="1" indent="-45720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Besar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bentuk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daerah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yang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dipetakan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  <a:p>
            <a:pPr marL="1042416" lvl="1" indent="-45720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Letak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daerah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atas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permukana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bumi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  <a:p>
            <a:pPr marL="1042416" lvl="1" indent="-457200" algn="just">
              <a:buFont typeface="+mj-lt"/>
              <a:buAutoNum type="arabicPeriod"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Berdasarkan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pada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hal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tersebut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maka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klasifikasi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macam-macam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peta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secara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garis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besar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dapat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digolongkan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sebagai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berikut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: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Pertimbangan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ekstrinsik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persinggungan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posisi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Pertimbangan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Intrinsik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sifat-sifat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asli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generasi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)</a:t>
            </a:r>
          </a:p>
          <a:p>
            <a:pPr marL="722376" indent="-457200" algn="just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Pertimbangan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Intrinsik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8686800" cy="5486400"/>
          </a:xfrm>
        </p:spPr>
        <p:txBody>
          <a:bodyPr/>
          <a:lstStyle/>
          <a:p>
            <a:pPr algn="just">
              <a:buNone/>
            </a:pPr>
            <a:r>
              <a:rPr lang="en-US" b="1" i="1" dirty="0" err="1" smtClean="0">
                <a:solidFill>
                  <a:schemeClr val="accent3"/>
                </a:solidFill>
                <a:latin typeface="Maiandra GD" pitchFamily="34" charset="0"/>
              </a:rPr>
              <a:t>Sifat</a:t>
            </a:r>
            <a:r>
              <a:rPr lang="en-US" b="1" i="1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i="1" dirty="0" err="1" smtClean="0">
                <a:solidFill>
                  <a:schemeClr val="accent3"/>
                </a:solidFill>
                <a:latin typeface="Maiandra GD" pitchFamily="34" charset="0"/>
              </a:rPr>
              <a:t>asli</a:t>
            </a:r>
            <a:r>
              <a:rPr lang="en-US" b="1" i="1" dirty="0" smtClean="0">
                <a:solidFill>
                  <a:schemeClr val="accent3"/>
                </a:solidFill>
                <a:latin typeface="Maiandra GD" pitchFamily="34" charset="0"/>
              </a:rPr>
              <a:t> yang </a:t>
            </a:r>
            <a:r>
              <a:rPr lang="en-US" b="1" i="1" dirty="0" err="1" smtClean="0">
                <a:solidFill>
                  <a:schemeClr val="accent3"/>
                </a:solidFill>
                <a:latin typeface="Maiandra GD" pitchFamily="34" charset="0"/>
              </a:rPr>
              <a:t>dipertahankan</a:t>
            </a:r>
            <a:r>
              <a:rPr lang="en-US" b="1" dirty="0" smtClean="0">
                <a:solidFill>
                  <a:schemeClr val="accent3"/>
                </a:solidFill>
                <a:latin typeface="Maiandra GD" pitchFamily="34" charset="0"/>
              </a:rPr>
              <a:t>:</a:t>
            </a:r>
          </a:p>
          <a:p>
            <a:pPr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Ekuivalen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daerah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dipertahankan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setelah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disesuikan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skala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=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luas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asli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muka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Konform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Bentuk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daerah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dipertahankan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sehingga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sudut-sudut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pada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dipertahankan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sudut-sudut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muka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Ekuidistan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antar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titik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setelah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disesuaikan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skala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peta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sama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jarak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asli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muka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accent3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98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Pertimbangan</a:t>
            </a:r>
            <a:r>
              <a:rPr lang="en-US" b="1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Ekstrinsik</a:t>
            </a:r>
            <a:r>
              <a:rPr lang="en-US" b="1" dirty="0" smtClean="0">
                <a:solidFill>
                  <a:schemeClr val="accent3"/>
                </a:solidFill>
                <a:latin typeface="Maiandra GD" pitchFamily="34" charset="0"/>
              </a:rPr>
              <a:t> - 1</a:t>
            </a:r>
            <a:endParaRPr lang="en-US" b="1" dirty="0">
              <a:solidFill>
                <a:schemeClr val="accent3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2336801"/>
          </a:xfrm>
        </p:spPr>
        <p:txBody>
          <a:bodyPr/>
          <a:lstStyle/>
          <a:p>
            <a:pPr algn="just">
              <a:buNone/>
            </a:pPr>
            <a:r>
              <a:rPr lang="en-US" i="1" dirty="0" err="1" smtClean="0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i="1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i="1" dirty="0" err="1" smtClean="0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i="1" dirty="0" smtClean="0">
                <a:solidFill>
                  <a:schemeClr val="accent3"/>
                </a:solidFill>
                <a:latin typeface="Maiandra GD" pitchFamily="34" charset="0"/>
              </a:rPr>
              <a:t> yang </a:t>
            </a:r>
            <a:r>
              <a:rPr lang="en-US" i="1" dirty="0" err="1" smtClean="0">
                <a:solidFill>
                  <a:schemeClr val="accent3"/>
                </a:solidFill>
                <a:latin typeface="Maiandra GD" pitchFamily="34" charset="0"/>
              </a:rPr>
              <a:t>digunakan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:</a:t>
            </a:r>
          </a:p>
          <a:p>
            <a:pPr algn="just"/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azimutal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smtClean="0">
                <a:solidFill>
                  <a:schemeClr val="accent3"/>
                </a:solidFill>
                <a:latin typeface="Maiandra GD" pitchFamily="34" charset="0"/>
              </a:rPr>
              <a:t>/ </a:t>
            </a:r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zenital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datar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algn="just"/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kerucut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selimut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kerucut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algn="just"/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  <a:latin typeface="Maiandra GD" pitchFamily="34" charset="0"/>
              </a:rPr>
              <a:t>silinder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selimut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3"/>
                </a:solidFill>
                <a:latin typeface="Maiandra GD" pitchFamily="34" charset="0"/>
              </a:rPr>
              <a:t>silinder</a:t>
            </a:r>
            <a:r>
              <a:rPr lang="en-US" dirty="0" smtClean="0">
                <a:solidFill>
                  <a:schemeClr val="accent3"/>
                </a:solidFill>
                <a:latin typeface="Maiandra GD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accent3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8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chemeClr val="accent3"/>
                </a:solidFill>
                <a:latin typeface="Maiandra GD" pitchFamily="34" charset="0"/>
              </a:rPr>
              <a:t>Pertimbangan</a:t>
            </a:r>
            <a:r>
              <a:rPr lang="en-US" sz="36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600" b="1" dirty="0" err="1">
                <a:solidFill>
                  <a:schemeClr val="accent3"/>
                </a:solidFill>
                <a:latin typeface="Maiandra GD" pitchFamily="34" charset="0"/>
              </a:rPr>
              <a:t>Ekstrinsik</a:t>
            </a:r>
            <a:r>
              <a:rPr lang="en-US" sz="3600" b="1" dirty="0">
                <a:solidFill>
                  <a:schemeClr val="accent3"/>
                </a:solidFill>
                <a:latin typeface="Maiandra GD" pitchFamily="34" charset="0"/>
              </a:rPr>
              <a:t>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3820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Persinggungan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bola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sz="2800" dirty="0">
                <a:solidFill>
                  <a:schemeClr val="accent3"/>
                </a:solidFill>
                <a:latin typeface="Maiandra GD" pitchFamily="34" charset="0"/>
              </a:rPr>
              <a:t>:</a:t>
            </a:r>
          </a:p>
          <a:p>
            <a:pPr lvl="1"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Tangen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bersinggungan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bola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lvl="1"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Secant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berpotongan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bola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lvl="1"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"</a:t>
            </a:r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Polysuperficial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"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Banyak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endParaRPr lang="en-US" dirty="0">
              <a:solidFill>
                <a:schemeClr val="accent3"/>
              </a:solidFill>
              <a:latin typeface="Maiandra GD" pitchFamily="34" charset="0"/>
            </a:endParaRPr>
          </a:p>
          <a:p>
            <a:pPr algn="just"/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Posisi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simetri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terhadap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sz="2800" i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2800" i="1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sz="2800" b="1" dirty="0">
                <a:solidFill>
                  <a:schemeClr val="accent3"/>
                </a:solidFill>
                <a:latin typeface="Maiandra GD" pitchFamily="34" charset="0"/>
              </a:rPr>
              <a:t>:</a:t>
            </a:r>
            <a:endParaRPr lang="en-US" sz="2800" dirty="0">
              <a:solidFill>
                <a:schemeClr val="accent3"/>
              </a:solidFill>
              <a:latin typeface="Maiandra GD" pitchFamily="34" charset="0"/>
            </a:endParaRPr>
          </a:p>
          <a:p>
            <a:pPr lvl="1"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Normal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simetri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berimpit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bola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lvl="1"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Miring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simetri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miring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terhadap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bola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 </a:t>
            </a:r>
          </a:p>
          <a:p>
            <a:pPr lvl="1" algn="just"/>
            <a:r>
              <a:rPr lang="en-US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b="1" dirty="0">
                <a:solidFill>
                  <a:schemeClr val="accent3"/>
                </a:solidFill>
                <a:latin typeface="Maiandra GD" pitchFamily="34" charset="0"/>
              </a:rPr>
              <a:t> Traversal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: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simetri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^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terhadap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sumbu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 bola </a:t>
            </a:r>
            <a:r>
              <a:rPr lang="en-US" dirty="0" err="1">
                <a:solidFill>
                  <a:schemeClr val="accent3"/>
                </a:solidFill>
                <a:latin typeface="Maiandra GD" pitchFamily="34" charset="0"/>
              </a:rPr>
              <a:t>bumi</a:t>
            </a:r>
            <a:r>
              <a:rPr lang="en-US" dirty="0">
                <a:solidFill>
                  <a:schemeClr val="accent3"/>
                </a:solidFill>
                <a:latin typeface="Maiandra GD" pitchFamily="34" charset="0"/>
              </a:rPr>
              <a:t>.</a:t>
            </a:r>
          </a:p>
          <a:p>
            <a:pPr algn="just"/>
            <a:endParaRPr lang="en-US" sz="2200" dirty="0">
              <a:solidFill>
                <a:schemeClr val="accent3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6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Kedudukan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Proyeksi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dalam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Maiandra GD" pitchFamily="34" charset="0"/>
              </a:rPr>
              <a:t>bidang</a:t>
            </a:r>
            <a:r>
              <a:rPr lang="en-US" sz="3200" b="1" dirty="0">
                <a:solidFill>
                  <a:schemeClr val="accent3"/>
                </a:solidFill>
                <a:latin typeface="Maiandra GD" pitchFamily="34" charset="0"/>
              </a:rPr>
              <a:t> Datum</a:t>
            </a:r>
          </a:p>
        </p:txBody>
      </p:sp>
      <p:pic>
        <p:nvPicPr>
          <p:cNvPr id="1026" name="Picture 2" descr="E:\TEACHING PREPARATION\KARTOGRAFI DASAR\image_proyeks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77094" y="914401"/>
            <a:ext cx="6295507" cy="5410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955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839200" cy="639762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Klasifikasi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berdasarkan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534400" cy="29972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Azimuthal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/zenithal </a:t>
            </a:r>
          </a:p>
          <a:p>
            <a:pPr marL="1089025" indent="-465138" algn="just">
              <a:buFont typeface="Wingdings" pitchFamily="2" charset="2"/>
              <a:buChar char=""/>
              <a:tabLst>
                <a:tab pos="1089025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yang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menggunakan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datar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sebagai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proyeksinya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ini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menyinggung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bola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bumi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berpusat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pada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satu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titik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1089025" indent="-465138" algn="just">
              <a:buFont typeface="Wingdings" pitchFamily="2" charset="2"/>
              <a:buChar char=""/>
              <a:tabLst>
                <a:tab pos="1089025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ini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menggambarkan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daerah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kutub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dengan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menempatkan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titik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kutub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pada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titik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pusat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84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458200" cy="6324600"/>
          </a:xfrm>
        </p:spPr>
        <p:txBody>
          <a:bodyPr>
            <a:normAutofit fontScale="85000" lnSpcReduction="20000"/>
          </a:bodyPr>
          <a:lstStyle/>
          <a:p>
            <a:pPr marL="1089025" indent="-1089025" algn="just">
              <a:buNone/>
            </a:pP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Ciri-ciri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Azimuthal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:</a:t>
            </a:r>
          </a:p>
          <a:p>
            <a:pPr marL="1089025" indent="-1089025" algn="just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  <a:p>
            <a:pPr marL="514350" indent="-514350" algn="just">
              <a:buFont typeface="+mj-lt"/>
              <a:buAutoNum type="arabicPeriod"/>
              <a:tabLst>
                <a:tab pos="508000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Garis-garis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bujur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sebagai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garis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lurus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yang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berpusat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pada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kutub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  <a:tabLst>
                <a:tab pos="508000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Garis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lintang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digambarkan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dalam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bentuk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lingkaran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yang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konsentris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mengelilingi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kutub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  <a:tabLst>
                <a:tab pos="508000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Sudut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antara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garis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bujur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yang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satu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dengan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lainnya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pada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peta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besarnya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sama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  <a:tabLst>
                <a:tab pos="508000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Seluruh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permukaan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bumi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jika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digambarkan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dengan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ini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akan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berbentuk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lingkaran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514350" indent="-514350" algn="just">
              <a:buNone/>
              <a:tabLst>
                <a:tab pos="406400" algn="l"/>
              </a:tabLst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  <a:p>
            <a:pPr marL="514350" indent="-514350" algn="just">
              <a:buNone/>
              <a:tabLst>
                <a:tab pos="406400" algn="l"/>
              </a:tabLst>
            </a:pP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Azimuthal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dibedakan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3 </a:t>
            </a: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macam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, </a:t>
            </a:r>
            <a:r>
              <a:rPr lang="en-US" sz="3100" b="1" dirty="0" err="1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yaitu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  <a:tabLst>
                <a:tab pos="406400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Azimut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Normal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yaitu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proyeksinya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menyinggung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kutub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  <a:tabLst>
                <a:tab pos="406400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Azimut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Transversal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yaitu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proyeksinya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tegak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lurus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dengan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ekuator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  <a:tabLst>
                <a:tab pos="406400" algn="l"/>
              </a:tabLst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Azimut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Oblique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yaitu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bidang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proyeksinya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menyinggung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salah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satu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tempat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antara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kutub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ekuator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rPr>
              <a:t>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738</Words>
  <Application>Microsoft Office PowerPoint</Application>
  <PresentationFormat>Widescreen</PresentationFormat>
  <Paragraphs>90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Maiandra GD</vt:lpstr>
      <vt:lpstr>Wingdings</vt:lpstr>
      <vt:lpstr>Parallax</vt:lpstr>
      <vt:lpstr>PROYEKSI PETA</vt:lpstr>
      <vt:lpstr>Pertimbangan bila anda memilih proyeksi</vt:lpstr>
      <vt:lpstr>Klasifikasi Proyeksi Peta</vt:lpstr>
      <vt:lpstr>Pertimbangan Intrinsik </vt:lpstr>
      <vt:lpstr>Pertimbangan Ekstrinsik - 1</vt:lpstr>
      <vt:lpstr>Pertimbangan Ekstrinsik - 2</vt:lpstr>
      <vt:lpstr>Kedudukan Proyeksi dalam bidang Datum</vt:lpstr>
      <vt:lpstr>Klasifikasi proyeksi berdasarkan bidang Proyeksi</vt:lpstr>
      <vt:lpstr>PowerPoint Presentation</vt:lpstr>
      <vt:lpstr>PowerPoint Presentation</vt:lpstr>
      <vt:lpstr>Proyeksi berdasarkan persinggungan bidang proyeksi dengan bola bumi</vt:lpstr>
      <vt:lpstr>PowerPoint Presentation</vt:lpstr>
      <vt:lpstr>PowerPoint Presentation</vt:lpstr>
      <vt:lpstr>Proyeksi ditinjau dari posisi sumbu simetri (garis karakteristik) bidang proyeksi</vt:lpstr>
      <vt:lpstr>PowerPoint Presentation</vt:lpstr>
      <vt:lpstr>PowerPoint Presentation</vt:lpstr>
      <vt:lpstr>PowerPoint Presentation</vt:lpstr>
      <vt:lpstr>Ditinjau dari sifat asli yang dipertahankan kebenarannya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PROYEKSI PETA</dc:title>
  <dc:creator>Windows User</dc:creator>
  <cp:lastModifiedBy>Windows User</cp:lastModifiedBy>
  <cp:revision>2</cp:revision>
  <dcterms:created xsi:type="dcterms:W3CDTF">2018-09-25T07:42:05Z</dcterms:created>
  <dcterms:modified xsi:type="dcterms:W3CDTF">2018-10-19T02:56:52Z</dcterms:modified>
</cp:coreProperties>
</file>