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6"/>
  </p:notesMasterIdLst>
  <p:sldIdLst>
    <p:sldId id="301" r:id="rId2"/>
    <p:sldId id="260" r:id="rId3"/>
    <p:sldId id="267" r:id="rId4"/>
    <p:sldId id="269" r:id="rId5"/>
    <p:sldId id="268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9" r:id="rId27"/>
    <p:sldId id="300" r:id="rId28"/>
    <p:sldId id="302" r:id="rId29"/>
    <p:sldId id="287" r:id="rId30"/>
    <p:sldId id="288" r:id="rId31"/>
    <p:sldId id="289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CCCC00"/>
    <a:srgbClr val="663300"/>
    <a:srgbClr val="00FF99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86477" autoAdjust="0"/>
  </p:normalViewPr>
  <p:slideViewPr>
    <p:cSldViewPr>
      <p:cViewPr varScale="1">
        <p:scale>
          <a:sx n="64" d="100"/>
          <a:sy n="64" d="100"/>
        </p:scale>
        <p:origin x="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4912"/>
    </p:cViewPr>
  </p:outlineViewPr>
  <p:notesTextViewPr>
    <p:cViewPr>
      <p:scale>
        <a:sx n="100" d="100"/>
        <a:sy n="100" d="100"/>
      </p:scale>
      <p:origin x="0" y="-68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D6926C-2B60-426C-9EDC-2BB2A0CB44F3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DC6258-DB5A-4ADA-900B-3443CC03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jazirah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Boothia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C6258-DB5A-4ADA-900B-3443CC0396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8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Hitung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Bujur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awal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 ( X-1 ) 1⁰30’ + 90⁰  }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( 12-1 )  1⁰30’ + 90⁰ =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106⁰30’ BT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-X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akhir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 ( X ) 1⁰30’ + 90⁰  }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( 12 )  1⁰30’ + 90⁰ =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108⁰ BT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Hitung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Lintang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awal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 ( Y-1 ) 1⁰ + (-15⁰) }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( 09-1 ) 1⁰ + (-15⁰) =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7⁰ LS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akhir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 ( Y ) 1⁰ + ( -15⁰ ) }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( 09 ) 1⁰ + ( -15⁰ ) =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6⁰ LS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646B7-8351-495B-8A0C-3BE44385F82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A54FEE89-7993-402F-9CE4-FBADB82968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7FEB-04DE-4DF0-9F3E-CE82051EB4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0C04-68EC-4FDE-BE3A-765DC424A0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41589-0613-4326-BD32-2F28EC75C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71F66CE-6F0E-44D6-835D-C9C933F6F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9D569-0C89-4C6D-AC25-9434D1817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0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70B4F-BB52-4D04-90FD-B97B4CC2F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5B71A-9061-4FEF-A9FD-4569FA5F1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37E8B-C239-43B3-A955-FC0A7F8F0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5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D2EB3-3DBF-4ED2-BA17-0E186CE2D9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5EE7-3C17-47F3-8033-8A5731CEFD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6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C8F7643-7579-4422-B401-A864678A6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PETA DASAR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PETA RUPA BUMI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00200" y="609600"/>
            <a:ext cx="5669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UNSUR RELIEF DAN TITIK KONTROL GEOGRAFI</a:t>
            </a: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5257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0486" name="Text Box 19"/>
          <p:cNvSpPr txBox="1">
            <a:spLocks noChangeArrowheads="1"/>
          </p:cNvSpPr>
          <p:nvPr/>
        </p:nvSpPr>
        <p:spPr bwMode="auto">
          <a:xfrm>
            <a:off x="1066800" y="227012"/>
            <a:ext cx="702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CONTOH PETA RBI DALAM BERBAGAI SKALA</a:t>
            </a:r>
          </a:p>
        </p:txBody>
      </p:sp>
      <p:pic>
        <p:nvPicPr>
          <p:cNvPr id="20487" name="Picture 20" descr="bgr1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66863"/>
            <a:ext cx="89154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21"/>
          <p:cNvSpPr txBox="1">
            <a:spLocks noChangeArrowheads="1"/>
          </p:cNvSpPr>
          <p:nvPr/>
        </p:nvSpPr>
        <p:spPr bwMode="auto">
          <a:xfrm>
            <a:off x="1752600" y="779464"/>
            <a:ext cx="526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     </a:t>
            </a:r>
            <a:r>
              <a:rPr lang="en-US" sz="2000" b="1" dirty="0">
                <a:latin typeface="Tahoma" pitchFamily="34" charset="0"/>
              </a:rPr>
              <a:t>( </a:t>
            </a:r>
            <a:r>
              <a:rPr lang="en-US" sz="2000" b="1" dirty="0" err="1">
                <a:latin typeface="Tahoma" pitchFamily="34" charset="0"/>
              </a:rPr>
              <a:t>Kebun</a:t>
            </a:r>
            <a:r>
              <a:rPr lang="en-US" sz="2000" b="1" dirty="0">
                <a:latin typeface="Tahoma" pitchFamily="34" charset="0"/>
              </a:rPr>
              <a:t> Raya Bogor </a:t>
            </a:r>
            <a:r>
              <a:rPr lang="en-US" sz="2000" b="1" dirty="0" err="1">
                <a:latin typeface="Tahoma" pitchFamily="34" charset="0"/>
              </a:rPr>
              <a:t>Skala</a:t>
            </a:r>
            <a:r>
              <a:rPr lang="en-US" sz="2000" b="1" dirty="0">
                <a:latin typeface="Tahoma" pitchFamily="34" charset="0"/>
              </a:rPr>
              <a:t> 1:10.000 )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38200" y="260350"/>
            <a:ext cx="702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CONTOH PETA RBI DALAM BERBAGAI SKALA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447800" y="838994"/>
            <a:ext cx="542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     </a:t>
            </a:r>
            <a:r>
              <a:rPr lang="en-US" sz="2000" b="1" dirty="0">
                <a:latin typeface="Tahoma" pitchFamily="34" charset="0"/>
              </a:rPr>
              <a:t>( </a:t>
            </a:r>
            <a:r>
              <a:rPr lang="en-US" sz="2000" b="1" dirty="0" err="1">
                <a:latin typeface="Tahoma" pitchFamily="34" charset="0"/>
              </a:rPr>
              <a:t>Kebun</a:t>
            </a:r>
            <a:r>
              <a:rPr lang="en-US" sz="2000" b="1" dirty="0">
                <a:latin typeface="Tahoma" pitchFamily="34" charset="0"/>
              </a:rPr>
              <a:t> Raya Bogor </a:t>
            </a:r>
            <a:r>
              <a:rPr lang="en-US" sz="2000" b="1" dirty="0" err="1">
                <a:latin typeface="Tahoma" pitchFamily="34" charset="0"/>
              </a:rPr>
              <a:t>Skala</a:t>
            </a:r>
            <a:r>
              <a:rPr lang="en-US" sz="2000" b="1" dirty="0">
                <a:latin typeface="Tahoma" pitchFamily="34" charset="0"/>
              </a:rPr>
              <a:t> 1:250.000 )</a:t>
            </a:r>
          </a:p>
        </p:txBody>
      </p:sp>
      <p:pic>
        <p:nvPicPr>
          <p:cNvPr id="21512" name="Picture 9" descr="bogor25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5913"/>
            <a:ext cx="85344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79525" y="306388"/>
            <a:ext cx="631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GAMBARAN BENTUK PERMUKAAN BUMI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287338" y="1477962"/>
            <a:ext cx="6781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e-DE" b="1" dirty="0">
                <a:latin typeface="Tahoma" pitchFamily="34" charset="0"/>
              </a:rPr>
              <a:t>      </a:t>
            </a:r>
            <a:r>
              <a:rPr lang="de-DE" sz="2000" b="1" dirty="0" smtClean="0">
                <a:solidFill>
                  <a:srgbClr val="FF0066"/>
                </a:solidFill>
                <a:latin typeface="Tahoma" pitchFamily="34" charset="0"/>
              </a:rPr>
              <a:t>Relief </a:t>
            </a:r>
            <a:r>
              <a:rPr lang="de-DE" sz="2000" b="1" dirty="0">
                <a:solidFill>
                  <a:srgbClr val="FF0066"/>
                </a:solidFill>
                <a:latin typeface="Tahoma" pitchFamily="34" charset="0"/>
              </a:rPr>
              <a:t>(Bentuk Permukaan Bumi)</a:t>
            </a:r>
          </a:p>
          <a:p>
            <a:pPr marL="342900" indent="-342900"/>
            <a:r>
              <a:rPr lang="fi-FI" dirty="0">
                <a:latin typeface="Tahoma" pitchFamily="34" charset="0"/>
              </a:rPr>
              <a:t>     </a:t>
            </a:r>
            <a:r>
              <a:rPr lang="fi-FI" sz="2000" dirty="0">
                <a:latin typeface="Tahoma" pitchFamily="34" charset="0"/>
              </a:rPr>
              <a:t>Dalam membaca Peta RBI bentuk permukaan bumi yang tergambar pada peta adalah bagian yang penting dan merupakan informasi yang sangat menarik untuk diketahui.</a:t>
            </a:r>
          </a:p>
          <a:p>
            <a:pPr marL="342900" indent="-342900"/>
            <a:r>
              <a:rPr lang="fi-FI" dirty="0">
                <a:latin typeface="Tahoma" pitchFamily="34" charset="0"/>
              </a:rPr>
              <a:t>                            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Penyajian Relief :</a:t>
            </a:r>
          </a:p>
          <a:p>
            <a:pPr marL="342900" indent="-342900"/>
            <a:endParaRPr lang="fi-FI" sz="2000" dirty="0">
              <a:solidFill>
                <a:srgbClr val="00FF99"/>
              </a:solidFill>
              <a:latin typeface="Tahoma" pitchFamily="34" charset="0"/>
            </a:endParaRPr>
          </a:p>
          <a:p>
            <a:pPr marL="342900" indent="-342900"/>
            <a:r>
              <a:rPr lang="fi-FI" dirty="0">
                <a:solidFill>
                  <a:srgbClr val="00B050"/>
                </a:solidFill>
                <a:latin typeface="Tahoma" pitchFamily="34" charset="0"/>
              </a:rPr>
              <a:t>     </a:t>
            </a:r>
            <a:r>
              <a:rPr lang="fi-FI" sz="2000" dirty="0">
                <a:solidFill>
                  <a:srgbClr val="00B050"/>
                </a:solidFill>
                <a:latin typeface="Tahoma" pitchFamily="34" charset="0"/>
              </a:rPr>
              <a:t>1. Kontur  </a:t>
            </a:r>
            <a:r>
              <a:rPr lang="fi-FI" sz="2000" dirty="0">
                <a:latin typeface="Tahoma" pitchFamily="34" charset="0"/>
              </a:rPr>
              <a:t>= Menyajikan tinggi tempat (MSL) yang  </a:t>
            </a:r>
          </a:p>
          <a:p>
            <a:pPr marL="342900" indent="-342900"/>
            <a:r>
              <a:rPr lang="fi-FI" sz="2000" dirty="0">
                <a:latin typeface="Tahoma" pitchFamily="34" charset="0"/>
              </a:rPr>
              <a:t>                    sama dengan metode garis .</a:t>
            </a:r>
          </a:p>
          <a:p>
            <a:pPr marL="342900" indent="-342900"/>
            <a:endParaRPr lang="fi-FI" sz="2000" dirty="0">
              <a:latin typeface="Tahoma" pitchFamily="34" charset="0"/>
            </a:endParaRPr>
          </a:p>
          <a:p>
            <a:pPr marL="342900" indent="-342900"/>
            <a:r>
              <a:rPr lang="fi-FI" sz="2000" dirty="0">
                <a:latin typeface="Tahoma" pitchFamily="34" charset="0"/>
              </a:rPr>
              <a:t>    </a:t>
            </a:r>
            <a:r>
              <a:rPr lang="fi-FI" sz="2000" dirty="0">
                <a:solidFill>
                  <a:srgbClr val="FF9900"/>
                </a:solidFill>
                <a:latin typeface="Tahoma" pitchFamily="34" charset="0"/>
              </a:rPr>
              <a:t>2. Shading </a:t>
            </a:r>
            <a:r>
              <a:rPr lang="fi-FI" sz="2000" dirty="0">
                <a:latin typeface="Tahoma" pitchFamily="34" charset="0"/>
              </a:rPr>
              <a:t>= Penyajian relief dalam gambaran tiga </a:t>
            </a:r>
          </a:p>
          <a:p>
            <a:pPr marL="342900" indent="-342900"/>
            <a:r>
              <a:rPr lang="fi-FI" sz="2000" dirty="0">
                <a:latin typeface="Tahoma" pitchFamily="34" charset="0"/>
              </a:rPr>
              <a:t>                    dimensi. Warna gelap memberikan informasi     </a:t>
            </a:r>
          </a:p>
          <a:p>
            <a:pPr marL="342900" indent="-342900"/>
            <a:r>
              <a:rPr lang="fi-FI" sz="2000" dirty="0">
                <a:latin typeface="Tahoma" pitchFamily="34" charset="0"/>
              </a:rPr>
              <a:t>                    kedalaman dan kecuraman, warna lebih </a:t>
            </a:r>
          </a:p>
          <a:p>
            <a:pPr marL="342900" indent="-342900"/>
            <a:r>
              <a:rPr lang="fi-FI" sz="2000" dirty="0">
                <a:latin typeface="Tahoma" pitchFamily="34" charset="0"/>
              </a:rPr>
              <a:t>                    terang menggambarkan relatif datar.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276600" y="884238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( RELIEF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44600" y="269082"/>
            <a:ext cx="631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GAMBARAN BENTUK PERMUKAAN BUMI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92138" y="1342232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KONTUR</a:t>
            </a:r>
          </a:p>
          <a:p>
            <a:pPr marL="342900" indent="-342900"/>
            <a:r>
              <a:rPr lang="fi-FI" dirty="0">
                <a:latin typeface="Tahoma" pitchFamily="34" charset="0"/>
              </a:rPr>
              <a:t> </a:t>
            </a:r>
            <a:r>
              <a:rPr lang="fi-FI" sz="2000" dirty="0">
                <a:latin typeface="Tahoma" pitchFamily="34" charset="0"/>
              </a:rPr>
              <a:t>Dalam penyajian kedalam peta RBI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76600" y="846932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( RELIEF )</a:t>
            </a:r>
          </a:p>
        </p:txBody>
      </p:sp>
      <p:graphicFrame>
        <p:nvGraphicFramePr>
          <p:cNvPr id="3484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75681"/>
              </p:ext>
            </p:extLst>
          </p:nvPr>
        </p:nvGraphicFramePr>
        <p:xfrm>
          <a:off x="744538" y="2489995"/>
          <a:ext cx="5867400" cy="2743200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Skala Peta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Selang Kontur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:  10.000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:  25.000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:  50.000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:  100.000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:  250.000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   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12.5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   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   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   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66800" y="304800"/>
            <a:ext cx="631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GAMBARAN BENTUK PERMUKAAN BUMI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447800" y="1676400"/>
            <a:ext cx="5181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e-DE" b="1">
                <a:latin typeface="Tahoma" pitchFamily="34" charset="0"/>
              </a:rPr>
              <a:t> </a:t>
            </a:r>
            <a:r>
              <a:rPr lang="de-DE" sz="2000" b="1">
                <a:latin typeface="Tahoma" pitchFamily="34" charset="0"/>
              </a:rPr>
              <a:t>GARIS</a:t>
            </a:r>
            <a:r>
              <a:rPr lang="de-DE" b="1">
                <a:latin typeface="Tahoma" pitchFamily="34" charset="0"/>
              </a:rPr>
              <a:t> </a:t>
            </a:r>
            <a:r>
              <a:rPr lang="de-DE" sz="2000" b="1">
                <a:solidFill>
                  <a:srgbClr val="FF0066"/>
                </a:solidFill>
                <a:latin typeface="Tahoma" pitchFamily="34" charset="0"/>
              </a:rPr>
              <a:t>KONTUR </a:t>
            </a:r>
            <a:r>
              <a:rPr lang="de-DE" sz="2000" b="1">
                <a:latin typeface="Tahoma" pitchFamily="34" charset="0"/>
              </a:rPr>
              <a:t>DAN</a:t>
            </a:r>
            <a:r>
              <a:rPr lang="de-DE" sz="2000" b="1">
                <a:solidFill>
                  <a:srgbClr val="FF0066"/>
                </a:solidFill>
                <a:latin typeface="Tahoma" pitchFamily="34" charset="0"/>
              </a:rPr>
              <a:t> BENTUK RELIEF</a:t>
            </a:r>
          </a:p>
          <a:p>
            <a:pPr marL="342900" indent="-342900"/>
            <a:r>
              <a:rPr lang="fi-FI">
                <a:latin typeface="Tahoma" pitchFamily="34" charset="0"/>
              </a:rPr>
              <a:t> 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276600" y="76200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( RELIEF )</a:t>
            </a:r>
          </a:p>
        </p:txBody>
      </p:sp>
      <p:pic>
        <p:nvPicPr>
          <p:cNvPr id="24585" name="Picture 20" descr="hil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6629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295400" y="315118"/>
            <a:ext cx="631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GAMBARAN BENTUK PERMUKAAN BUMI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76400" y="1686718"/>
            <a:ext cx="5181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e-DE" b="1">
                <a:latin typeface="Tahoma" pitchFamily="34" charset="0"/>
              </a:rPr>
              <a:t> </a:t>
            </a:r>
            <a:r>
              <a:rPr lang="de-DE" sz="2000" b="1">
                <a:latin typeface="Tahoma" pitchFamily="34" charset="0"/>
              </a:rPr>
              <a:t>GARIS</a:t>
            </a:r>
            <a:r>
              <a:rPr lang="de-DE" b="1">
                <a:latin typeface="Tahoma" pitchFamily="34" charset="0"/>
              </a:rPr>
              <a:t> </a:t>
            </a:r>
            <a:r>
              <a:rPr lang="de-DE" sz="2000" b="1">
                <a:solidFill>
                  <a:srgbClr val="FF0066"/>
                </a:solidFill>
                <a:latin typeface="Tahoma" pitchFamily="34" charset="0"/>
              </a:rPr>
              <a:t>KONTUR </a:t>
            </a:r>
            <a:r>
              <a:rPr lang="de-DE" sz="2000" b="1">
                <a:latin typeface="Tahoma" pitchFamily="34" charset="0"/>
              </a:rPr>
              <a:t>SELANG 5 METER</a:t>
            </a:r>
            <a:endParaRPr lang="de-DE" sz="2000" b="1">
              <a:solidFill>
                <a:srgbClr val="FF0066"/>
              </a:solidFill>
              <a:latin typeface="Tahoma" pitchFamily="34" charset="0"/>
            </a:endParaRPr>
          </a:p>
          <a:p>
            <a:pPr marL="342900" indent="-342900"/>
            <a:r>
              <a:rPr lang="fi-FI">
                <a:latin typeface="Tahoma" pitchFamily="34" charset="0"/>
              </a:rPr>
              <a:t> 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014538" y="772318"/>
            <a:ext cx="499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DIATAS BIDANG DATAR (PETA)</a:t>
            </a:r>
          </a:p>
        </p:txBody>
      </p:sp>
      <p:pic>
        <p:nvPicPr>
          <p:cNvPr id="2560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2601118"/>
            <a:ext cx="80772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47800" y="381000"/>
            <a:ext cx="631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CC00"/>
                </a:solidFill>
                <a:latin typeface="Tahoma" pitchFamily="34" charset="0"/>
              </a:rPr>
              <a:t>GAMBARAN BENTUK PERMUKAAN BUMI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166938" y="838200"/>
            <a:ext cx="499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DIATAS BIDANG DATAR (PETA)</a:t>
            </a:r>
          </a:p>
        </p:txBody>
      </p:sp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14800"/>
            <a:ext cx="80772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457200" y="1676400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TITIK TINGGI (SPOT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Hight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517525" y="2165350"/>
            <a:ext cx="794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Tahoma" pitchFamily="34" charset="0"/>
              </a:rPr>
              <a:t>Pada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permukaan</a:t>
            </a:r>
            <a:r>
              <a:rPr lang="en-US" dirty="0">
                <a:latin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</a:rPr>
              <a:t>luas</a:t>
            </a:r>
            <a:r>
              <a:rPr lang="en-US" dirty="0">
                <a:latin typeface="Tahoma" pitchFamily="34" charset="0"/>
              </a:rPr>
              <a:t>  </a:t>
            </a:r>
            <a:r>
              <a:rPr lang="en-US" dirty="0" err="1">
                <a:latin typeface="Tahoma" pitchFamily="34" charset="0"/>
              </a:rPr>
              <a:t>dan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beda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tinggi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relatif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kecil</a:t>
            </a:r>
            <a:r>
              <a:rPr lang="en-US" dirty="0">
                <a:latin typeface="Tahoma" pitchFamily="34" charset="0"/>
              </a:rPr>
              <a:t>, </a:t>
            </a:r>
            <a:r>
              <a:rPr lang="en-US" dirty="0" err="1">
                <a:latin typeface="Tahoma" pitchFamily="34" charset="0"/>
              </a:rPr>
              <a:t>untuk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menunjukkan</a:t>
            </a:r>
            <a:endParaRPr lang="en-US" dirty="0">
              <a:latin typeface="Tahoma" pitchFamily="34" charset="0"/>
            </a:endParaRPr>
          </a:p>
          <a:p>
            <a:r>
              <a:rPr lang="en-US" dirty="0" err="1">
                <a:latin typeface="Tahoma" pitchFamily="34" charset="0"/>
              </a:rPr>
              <a:t>Tempat</a:t>
            </a:r>
            <a:r>
              <a:rPr lang="en-US" dirty="0">
                <a:latin typeface="Tahoma" pitchFamily="34" charset="0"/>
              </a:rPr>
              <a:t> yang paling </a:t>
            </a:r>
            <a:r>
              <a:rPr lang="en-US" dirty="0" err="1">
                <a:latin typeface="Tahoma" pitchFamily="34" charset="0"/>
              </a:rPr>
              <a:t>tinggi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dituliskan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sebagai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Titik</a:t>
            </a:r>
            <a:r>
              <a:rPr lang="en-US" dirty="0">
                <a:latin typeface="Tahoma" pitchFamily="34" charset="0"/>
              </a:rPr>
              <a:t> Tinggi (Spot </a:t>
            </a:r>
            <a:r>
              <a:rPr lang="en-US" dirty="0" err="1">
                <a:latin typeface="Tahoma" pitchFamily="34" charset="0"/>
              </a:rPr>
              <a:t>Hight</a:t>
            </a:r>
            <a:r>
              <a:rPr lang="en-US" dirty="0">
                <a:latin typeface="Tahoma" pitchFamily="34" charset="0"/>
              </a:rPr>
              <a:t>)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669925" y="3079750"/>
            <a:ext cx="651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Tahoma" pitchFamily="34" charset="0"/>
              </a:rPr>
              <a:t>TITIK </a:t>
            </a:r>
            <a:r>
              <a:rPr lang="en-US" b="1" dirty="0" smtClean="0">
                <a:solidFill>
                  <a:srgbClr val="FF0066"/>
                </a:solidFill>
                <a:latin typeface="Tahoma" pitchFamily="34" charset="0"/>
              </a:rPr>
              <a:t>TIN</a:t>
            </a:r>
            <a:r>
              <a:rPr lang="id-ID" b="1" dirty="0">
                <a:solidFill>
                  <a:srgbClr val="FF0066"/>
                </a:solidFill>
                <a:latin typeface="Tahoma" pitchFamily="34" charset="0"/>
              </a:rPr>
              <a:t>G</a:t>
            </a:r>
            <a:r>
              <a:rPr lang="en-US" b="1" dirty="0" smtClean="0">
                <a:solidFill>
                  <a:srgbClr val="FF0066"/>
                </a:solidFill>
                <a:latin typeface="Tahoma" pitchFamily="34" charset="0"/>
              </a:rPr>
              <a:t>GI </a:t>
            </a:r>
            <a:r>
              <a:rPr lang="en-US" b="1" dirty="0">
                <a:solidFill>
                  <a:srgbClr val="FF0066"/>
                </a:solidFill>
                <a:latin typeface="Tahoma" pitchFamily="34" charset="0"/>
              </a:rPr>
              <a:t>450 M DAN 740 M DARI MUKA AIR LAUT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905000" y="304800"/>
            <a:ext cx="516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SUDUT DEKLINASI ARAH UTARA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624138" y="7620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PADA PUSAT PETA</a:t>
            </a:r>
          </a:p>
        </p:txBody>
      </p:sp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80772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28600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SUDUT JURUSAN (BEARING) = ARAH</a:t>
            </a:r>
          </a:p>
        </p:txBody>
      </p:sp>
      <p:pic>
        <p:nvPicPr>
          <p:cNvPr id="28679" name="Picture 9" descr="RO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12" y="2362200"/>
            <a:ext cx="46259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533400" y="1256506"/>
            <a:ext cx="601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</a:t>
            </a:r>
            <a:r>
              <a:rPr lang="en-US" sz="2000" dirty="0" err="1"/>
              <a:t>Sudut</a:t>
            </a:r>
            <a:r>
              <a:rPr lang="en-US" sz="2000" dirty="0"/>
              <a:t> </a:t>
            </a:r>
            <a:r>
              <a:rPr lang="en-US" sz="2000" dirty="0" smtClean="0"/>
              <a:t>horizontal</a:t>
            </a:r>
            <a:r>
              <a:rPr lang="en-US" sz="2000" dirty="0"/>
              <a:t>, </a:t>
            </a:r>
            <a:r>
              <a:rPr lang="en-US" sz="2000" dirty="0" err="1"/>
              <a:t>dihitung</a:t>
            </a:r>
            <a:r>
              <a:rPr lang="en-US" sz="2000" dirty="0"/>
              <a:t> </a:t>
            </a:r>
            <a:r>
              <a:rPr lang="en-US" sz="2000" dirty="0" err="1"/>
              <a:t>berawal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utara</a:t>
            </a:r>
            <a:endParaRPr lang="en-US" sz="2000" dirty="0"/>
          </a:p>
          <a:p>
            <a:r>
              <a:rPr lang="en-US" sz="2000" dirty="0"/>
              <a:t>  (</a:t>
            </a:r>
            <a:r>
              <a:rPr lang="en-US" sz="2000" dirty="0" err="1"/>
              <a:t>geografi</a:t>
            </a:r>
            <a:r>
              <a:rPr lang="en-US" sz="2000" dirty="0"/>
              <a:t>, magnet)  </a:t>
            </a:r>
            <a:r>
              <a:rPr lang="en-US" sz="2000" dirty="0" err="1"/>
              <a:t>searah</a:t>
            </a:r>
            <a:r>
              <a:rPr lang="en-US" sz="2000" dirty="0"/>
              <a:t> </a:t>
            </a:r>
            <a:r>
              <a:rPr lang="en-US" sz="2000" dirty="0" err="1"/>
              <a:t>jarum</a:t>
            </a:r>
            <a:r>
              <a:rPr lang="en-US" sz="2000" dirty="0"/>
              <a:t> </a:t>
            </a:r>
            <a:r>
              <a:rPr lang="en-US" sz="2000" dirty="0" err="1"/>
              <a:t>jam,sampai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err="1"/>
              <a:t>arah</a:t>
            </a:r>
            <a:r>
              <a:rPr lang="en-US" sz="2000" dirty="0"/>
              <a:t> (</a:t>
            </a:r>
            <a:r>
              <a:rPr lang="en-US" sz="2000" dirty="0" err="1"/>
              <a:t>jurusan</a:t>
            </a:r>
            <a:r>
              <a:rPr lang="en-US" sz="2000" dirty="0"/>
              <a:t>)  yang </a:t>
            </a:r>
            <a:r>
              <a:rPr lang="en-US" sz="2000" dirty="0" err="1"/>
              <a:t>dituju</a:t>
            </a:r>
            <a:r>
              <a:rPr lang="en-US" sz="2000" dirty="0"/>
              <a:t> (0</a:t>
            </a:r>
            <a:r>
              <a:rPr lang="en-US" sz="2800" baseline="30000" dirty="0"/>
              <a:t>¤</a:t>
            </a:r>
            <a:r>
              <a:rPr lang="en-US" sz="2000" dirty="0"/>
              <a:t> - 360 </a:t>
            </a:r>
            <a:r>
              <a:rPr lang="en-US" sz="2800" baseline="30000" dirty="0"/>
              <a:t>¤</a:t>
            </a:r>
            <a:r>
              <a:rPr lang="en-US" sz="2000" dirty="0"/>
              <a:t>)</a:t>
            </a:r>
            <a:endParaRPr lang="en-US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0"/>
            <a:ext cx="7696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MEMBACA (MENGGUNAKAN) PETA RBI :</a:t>
            </a:r>
            <a:endParaRPr lang="en-US" sz="1800" dirty="0" smtClean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6150" name="Text Box 22"/>
          <p:cNvSpPr txBox="1">
            <a:spLocks noChangeArrowheads="1"/>
          </p:cNvSpPr>
          <p:nvPr/>
        </p:nvSpPr>
        <p:spPr bwMode="auto">
          <a:xfrm>
            <a:off x="381000" y="1905000"/>
            <a:ext cx="8070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i-FI" sz="2000" dirty="0">
                <a:latin typeface="Tahoma" pitchFamily="34" charset="0"/>
              </a:rPr>
              <a:t>Dapat </a:t>
            </a:r>
            <a:r>
              <a:rPr lang="fi-FI" sz="2000" dirty="0" smtClean="0">
                <a:latin typeface="Tahoma" pitchFamily="34" charset="0"/>
              </a:rPr>
              <a:t>mengidentifikasi, </a:t>
            </a:r>
            <a:r>
              <a:rPr lang="fi-FI" sz="2000" dirty="0">
                <a:latin typeface="Tahoma" pitchFamily="34" charset="0"/>
              </a:rPr>
              <a:t>membandingkan objek di permukaan bumi</a:t>
            </a:r>
          </a:p>
          <a:p>
            <a:r>
              <a:rPr lang="fi-FI" sz="2000" dirty="0">
                <a:latin typeface="Tahoma" pitchFamily="34" charset="0"/>
              </a:rPr>
              <a:t> maupun di atas peta. </a:t>
            </a:r>
          </a:p>
          <a:p>
            <a:pPr>
              <a:buFontTx/>
              <a:buChar char="•"/>
            </a:pPr>
            <a:r>
              <a:rPr lang="fi-FI" sz="2000" dirty="0">
                <a:latin typeface="Tahoma" pitchFamily="34" charset="0"/>
              </a:rPr>
              <a:t>Dapat melakukan orientasi arah peta di lapangan , mengetahui posisi</a:t>
            </a:r>
          </a:p>
          <a:p>
            <a:r>
              <a:rPr lang="fi-FI" sz="2000" dirty="0">
                <a:latin typeface="Tahoma" pitchFamily="34" charset="0"/>
              </a:rPr>
              <a:t> (koordinat) suatu obyek di peta dan dipermukaan bumi.</a:t>
            </a:r>
          </a:p>
          <a:p>
            <a:pPr>
              <a:buFontTx/>
              <a:buChar char="•"/>
            </a:pPr>
            <a:endParaRPr lang="fi-FI" sz="2000" dirty="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fi-FI" sz="2000" dirty="0">
                <a:latin typeface="Tahoma" pitchFamily="34" charset="0"/>
              </a:rPr>
              <a:t>Memahami informasi peta melalui simbol dan warna sehingga dapat</a:t>
            </a:r>
          </a:p>
          <a:p>
            <a:r>
              <a:rPr lang="fi-FI" sz="2000" dirty="0">
                <a:latin typeface="Tahoma" pitchFamily="34" charset="0"/>
              </a:rPr>
              <a:t> menggambarkan dengan benar objek dilapangan walaupun belum</a:t>
            </a:r>
          </a:p>
          <a:p>
            <a:r>
              <a:rPr lang="fi-FI" sz="2000" dirty="0">
                <a:latin typeface="Tahoma" pitchFamily="34" charset="0"/>
              </a:rPr>
              <a:t> pernah melihat langsung di lapangan.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6151" name="Text Box 23"/>
          <p:cNvSpPr txBox="1">
            <a:spLocks noChangeArrowheads="1"/>
          </p:cNvSpPr>
          <p:nvPr/>
        </p:nvSpPr>
        <p:spPr bwMode="auto">
          <a:xfrm>
            <a:off x="457200" y="1295400"/>
            <a:ext cx="137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TUJUAN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458155"/>
            <a:ext cx="8458200" cy="3539359"/>
          </a:xfrm>
          <a:prstGeom prst="rect">
            <a:avLst/>
          </a:prstGeom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49588" y="527051"/>
            <a:ext cx="280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DATUM GEODESI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22250" y="1045559"/>
            <a:ext cx="7740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Datum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Geodesi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/>
              <a:t>: Model/formula </a:t>
            </a:r>
            <a:r>
              <a:rPr lang="en-US" sz="2000" b="1" dirty="0" err="1"/>
              <a:t>matematis</a:t>
            </a:r>
            <a:r>
              <a:rPr lang="en-US" sz="2000" b="1" dirty="0"/>
              <a:t> paling </a:t>
            </a:r>
            <a:r>
              <a:rPr lang="en-US" sz="2000" b="1" dirty="0" err="1"/>
              <a:t>mendekati</a:t>
            </a:r>
            <a:endParaRPr lang="en-US" sz="2000" b="1" dirty="0"/>
          </a:p>
          <a:p>
            <a:r>
              <a:rPr lang="en-US" sz="2000" b="1" dirty="0"/>
              <a:t>                            </a:t>
            </a:r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bumi</a:t>
            </a:r>
            <a:r>
              <a:rPr lang="en-US" sz="2000" b="1" dirty="0"/>
              <a:t>, </a:t>
            </a:r>
            <a:r>
              <a:rPr lang="en-US" sz="2000" b="1" dirty="0" err="1"/>
              <a:t>digunakan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mendefinisikan</a:t>
            </a:r>
            <a:endParaRPr lang="en-US" sz="2000" b="1" dirty="0"/>
          </a:p>
          <a:p>
            <a:r>
              <a:rPr lang="en-US" sz="2000" b="1" dirty="0"/>
              <a:t>                           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koordinat</a:t>
            </a:r>
            <a:r>
              <a:rPr lang="en-US" sz="2000" b="1" dirty="0"/>
              <a:t>.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222250" y="3507166"/>
            <a:ext cx="721201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Datum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Geodesi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di Indonesia</a:t>
            </a:r>
            <a:r>
              <a:rPr lang="en-US" sz="2400" b="1" dirty="0">
                <a:solidFill>
                  <a:srgbClr val="FFFF00"/>
                </a:solidFill>
              </a:rPr>
              <a:t> 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1816 - 1974</a:t>
            </a:r>
          </a:p>
          <a:p>
            <a:r>
              <a:rPr lang="en-US" sz="2000" dirty="0"/>
              <a:t>Datum Gn. </a:t>
            </a:r>
            <a:r>
              <a:rPr lang="en-US" sz="2000" dirty="0" err="1"/>
              <a:t>Genuk</a:t>
            </a:r>
            <a:r>
              <a:rPr lang="en-US" sz="2000" dirty="0"/>
              <a:t>, Datum </a:t>
            </a:r>
            <a:r>
              <a:rPr lang="en-US" sz="2000" dirty="0" err="1"/>
              <a:t>Moncongloe</a:t>
            </a:r>
            <a:r>
              <a:rPr lang="en-US" sz="2000" dirty="0"/>
              <a:t>, Datum Gn. </a:t>
            </a:r>
            <a:r>
              <a:rPr lang="en-US" sz="2000" dirty="0" err="1"/>
              <a:t>Sagara</a:t>
            </a:r>
            <a:r>
              <a:rPr lang="en-US" sz="2000" dirty="0"/>
              <a:t>, </a:t>
            </a:r>
          </a:p>
          <a:p>
            <a:r>
              <a:rPr lang="en-US" sz="2000" dirty="0"/>
              <a:t>Datum </a:t>
            </a:r>
            <a:r>
              <a:rPr lang="en-US" sz="2000" dirty="0" err="1"/>
              <a:t>Bukitrimpah</a:t>
            </a:r>
            <a:r>
              <a:rPr lang="en-US" sz="2000" dirty="0"/>
              <a:t> -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Triangulasi</a:t>
            </a:r>
            <a:r>
              <a:rPr lang="en-US" sz="2000" dirty="0"/>
              <a:t>, </a:t>
            </a:r>
            <a:r>
              <a:rPr lang="en-US" sz="2000" dirty="0" err="1"/>
              <a:t>Astronomi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adalah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FF0066"/>
                </a:solidFill>
              </a:rPr>
              <a:t>Datum </a:t>
            </a:r>
            <a:r>
              <a:rPr lang="en-US" sz="2000" b="1" dirty="0" err="1">
                <a:solidFill>
                  <a:srgbClr val="FF0066"/>
                </a:solidFill>
              </a:rPr>
              <a:t>Lokal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203200" y="5153404"/>
            <a:ext cx="7994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Sejak</a:t>
            </a:r>
            <a:r>
              <a:rPr lang="en-US" b="1" dirty="0"/>
              <a:t> 1974 - 1991,       Datum </a:t>
            </a:r>
            <a:r>
              <a:rPr lang="en-US" b="1" dirty="0" err="1"/>
              <a:t>Lokal</a:t>
            </a:r>
            <a:r>
              <a:rPr lang="en-US" b="1" dirty="0"/>
              <a:t> -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Satelit</a:t>
            </a:r>
            <a:r>
              <a:rPr lang="en-US" b="1" dirty="0"/>
              <a:t> </a:t>
            </a:r>
            <a:r>
              <a:rPr lang="en-US" b="1" dirty="0" err="1"/>
              <a:t>Dopler</a:t>
            </a:r>
            <a:r>
              <a:rPr lang="en-US" b="1" dirty="0"/>
              <a:t> </a:t>
            </a:r>
          </a:p>
          <a:p>
            <a:r>
              <a:rPr lang="en-US" b="1" dirty="0"/>
              <a:t>                                      = Datum Padang.(ID-74)</a:t>
            </a:r>
          </a:p>
          <a:p>
            <a:r>
              <a:rPr lang="en-US" b="1" dirty="0"/>
              <a:t>1991-1995 – </a:t>
            </a:r>
            <a:r>
              <a:rPr lang="en-US" b="1" dirty="0" err="1"/>
              <a:t>sekarang</a:t>
            </a:r>
            <a:r>
              <a:rPr lang="en-US" b="1" dirty="0"/>
              <a:t> = Datum Global (WGS-84),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pengamatan</a:t>
            </a:r>
            <a:endParaRPr lang="en-US" b="1" dirty="0"/>
          </a:p>
          <a:p>
            <a:r>
              <a:rPr lang="en-US" b="1" dirty="0"/>
              <a:t>                                     GPS </a:t>
            </a:r>
            <a:r>
              <a:rPr lang="en-US" b="1" dirty="0" err="1"/>
              <a:t>Orde</a:t>
            </a:r>
            <a:r>
              <a:rPr lang="en-US" b="1" dirty="0"/>
              <a:t> </a:t>
            </a:r>
            <a:r>
              <a:rPr lang="en-US" b="1" dirty="0" err="1"/>
              <a:t>Nol</a:t>
            </a:r>
            <a:r>
              <a:rPr lang="en-US" b="1" dirty="0"/>
              <a:t> </a:t>
            </a:r>
            <a:r>
              <a:rPr lang="en-US" b="1" dirty="0" err="1"/>
              <a:t>Sebanyak</a:t>
            </a:r>
            <a:r>
              <a:rPr lang="en-US" b="1" dirty="0"/>
              <a:t> 60 </a:t>
            </a:r>
            <a:r>
              <a:rPr lang="en-US" b="1" dirty="0" err="1"/>
              <a:t>stasiun</a:t>
            </a:r>
            <a:r>
              <a:rPr lang="en-US" b="1" dirty="0"/>
              <a:t>, </a:t>
            </a:r>
            <a:r>
              <a:rPr lang="en-US" b="1" dirty="0" err="1"/>
              <a:t>direalisasikan</a:t>
            </a:r>
            <a:endParaRPr lang="en-US" b="1" dirty="0"/>
          </a:p>
          <a:p>
            <a:r>
              <a:rPr lang="en-US" b="1" dirty="0"/>
              <a:t>                                    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>
                <a:solidFill>
                  <a:srgbClr val="FF0066"/>
                </a:solidFill>
              </a:rPr>
              <a:t>Datum </a:t>
            </a:r>
            <a:r>
              <a:rPr lang="en-US" b="1" dirty="0" err="1">
                <a:solidFill>
                  <a:srgbClr val="FF0066"/>
                </a:solidFill>
              </a:rPr>
              <a:t>Geodesi</a:t>
            </a:r>
            <a:r>
              <a:rPr lang="en-US" b="1" dirty="0">
                <a:solidFill>
                  <a:srgbClr val="FF0066"/>
                </a:solidFill>
              </a:rPr>
              <a:t> Nasional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33600" y="361951"/>
            <a:ext cx="490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SISTEM KOORDINAT PETA RBI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609600" y="1262063"/>
            <a:ext cx="792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Koordinat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Geografi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-  </a:t>
            </a:r>
            <a:r>
              <a:rPr lang="en-US" b="1" dirty="0" err="1"/>
              <a:t>Lintang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Bujur</a:t>
            </a:r>
            <a:r>
              <a:rPr lang="en-US" b="1" dirty="0"/>
              <a:t> =</a:t>
            </a:r>
            <a:r>
              <a:rPr lang="en-US" b="1" dirty="0" err="1"/>
              <a:t>Satuan</a:t>
            </a:r>
            <a:r>
              <a:rPr lang="en-US" b="1" dirty="0"/>
              <a:t> </a:t>
            </a:r>
            <a:r>
              <a:rPr lang="en-US" b="1" dirty="0" err="1"/>
              <a:t>Derajat</a:t>
            </a:r>
            <a:r>
              <a:rPr lang="en-US" b="1" dirty="0"/>
              <a:t>, </a:t>
            </a:r>
            <a:r>
              <a:rPr lang="en-US" b="1" dirty="0" err="1"/>
              <a:t>Menit</a:t>
            </a:r>
            <a:r>
              <a:rPr lang="en-US" b="1" dirty="0"/>
              <a:t>, </a:t>
            </a:r>
            <a:r>
              <a:rPr lang="en-US" b="1" dirty="0" err="1"/>
              <a:t>Detik</a:t>
            </a:r>
            <a:endParaRPr lang="en-US" b="1" dirty="0"/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609600" y="1818482"/>
            <a:ext cx="8318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Lintang</a:t>
            </a:r>
            <a:r>
              <a:rPr lang="en-US" b="1" dirty="0">
                <a:solidFill>
                  <a:srgbClr val="0070C0"/>
                </a:solidFill>
              </a:rPr>
              <a:t> =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/>
              <a:t>Besaran</a:t>
            </a:r>
            <a:r>
              <a:rPr lang="en-US" b="1" dirty="0"/>
              <a:t> </a:t>
            </a:r>
            <a:r>
              <a:rPr lang="en-US" b="1" dirty="0" err="1"/>
              <a:t>sudut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Meridian, </a:t>
            </a:r>
            <a:r>
              <a:rPr lang="en-US" b="1" dirty="0" err="1"/>
              <a:t>diukur</a:t>
            </a:r>
            <a:r>
              <a:rPr lang="en-US" b="1" dirty="0"/>
              <a:t> </a:t>
            </a:r>
            <a:r>
              <a:rPr lang="en-US" b="1" dirty="0" err="1"/>
              <a:t>kearah</a:t>
            </a:r>
            <a:r>
              <a:rPr lang="en-US" b="1" dirty="0"/>
              <a:t> </a:t>
            </a:r>
            <a:r>
              <a:rPr lang="en-US" b="1" dirty="0" err="1"/>
              <a:t>utara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selatan</a:t>
            </a:r>
            <a:endParaRPr lang="en-US" b="1" dirty="0"/>
          </a:p>
          <a:p>
            <a:r>
              <a:rPr lang="en-US" b="1" dirty="0"/>
              <a:t>                </a:t>
            </a:r>
            <a:r>
              <a:rPr lang="en-US" b="1" dirty="0" err="1"/>
              <a:t>Katulistiwa</a:t>
            </a:r>
            <a:r>
              <a:rPr lang="en-US" b="1" dirty="0"/>
              <a:t>. </a:t>
            </a:r>
            <a:r>
              <a:rPr lang="en-US" b="1" dirty="0" err="1"/>
              <a:t>Katulistiwa</a:t>
            </a:r>
            <a:r>
              <a:rPr lang="en-US" b="1" dirty="0"/>
              <a:t> (</a:t>
            </a:r>
            <a:r>
              <a:rPr lang="fi-FI" b="1" dirty="0"/>
              <a:t>lintang 0°) ,</a:t>
            </a:r>
            <a:r>
              <a:rPr lang="en-US" b="1" dirty="0"/>
              <a:t> </a:t>
            </a:r>
            <a:r>
              <a:rPr lang="en-US" b="1" dirty="0" err="1"/>
              <a:t>Kutub</a:t>
            </a:r>
            <a:r>
              <a:rPr lang="en-US" b="1" dirty="0"/>
              <a:t> Utara (</a:t>
            </a:r>
            <a:r>
              <a:rPr lang="fi-FI" b="1" dirty="0"/>
              <a:t>lintang 90° U )</a:t>
            </a:r>
          </a:p>
          <a:p>
            <a:r>
              <a:rPr lang="fi-FI" b="1" dirty="0"/>
              <a:t>                Kutub Selatan (Lintang 90° S). </a:t>
            </a:r>
          </a:p>
          <a:p>
            <a:r>
              <a:rPr lang="fi-FI" b="1" dirty="0">
                <a:solidFill>
                  <a:srgbClr val="00FF99"/>
                </a:solidFill>
              </a:rPr>
              <a:t>Bujur    =</a:t>
            </a:r>
            <a:r>
              <a:rPr lang="fi-FI" dirty="0"/>
              <a:t> </a:t>
            </a:r>
            <a:r>
              <a:rPr lang="fi-FI" b="1" dirty="0"/>
              <a:t>Sudut Busur yang diukur ketimur atau kebarat dari meridian awal</a:t>
            </a:r>
          </a:p>
          <a:p>
            <a:r>
              <a:rPr lang="fi-FI" b="1" dirty="0"/>
              <a:t>                melalui kota Greenwich, di Inggris. </a:t>
            </a:r>
          </a:p>
          <a:p>
            <a:r>
              <a:rPr lang="fi-FI" b="1" dirty="0"/>
              <a:t>                Di Indonesia, memakai sistem BT =Bujur Timur</a:t>
            </a:r>
            <a:endParaRPr lang="en-US" b="1" dirty="0"/>
          </a:p>
        </p:txBody>
      </p:sp>
      <p:pic>
        <p:nvPicPr>
          <p:cNvPr id="30729" name="Picture 12" descr="linb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657600"/>
            <a:ext cx="472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981200" y="322263"/>
            <a:ext cx="490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SISTEM KOORDINAT PETA RBI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9125" y="981868"/>
            <a:ext cx="78390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Koordinat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Bidang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Proyeksi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-  </a:t>
            </a:r>
            <a:r>
              <a:rPr lang="en-US" b="1" dirty="0"/>
              <a:t>Utara - </a:t>
            </a:r>
            <a:r>
              <a:rPr lang="en-US" b="1" dirty="0" err="1"/>
              <a:t>Timur</a:t>
            </a:r>
            <a:r>
              <a:rPr lang="en-US" b="1" dirty="0"/>
              <a:t> (</a:t>
            </a:r>
            <a:r>
              <a:rPr lang="en-US" b="1" dirty="0" err="1"/>
              <a:t>Kartesian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Dimensi</a:t>
            </a:r>
            <a:r>
              <a:rPr lang="en-US" b="1" dirty="0"/>
              <a:t>)</a:t>
            </a:r>
          </a:p>
          <a:p>
            <a:r>
              <a:rPr lang="en-US" b="1" dirty="0"/>
              <a:t>                                                    = </a:t>
            </a:r>
            <a:r>
              <a:rPr lang="en-US" b="1" dirty="0" err="1"/>
              <a:t>Satuan</a:t>
            </a:r>
            <a:r>
              <a:rPr lang="en-US" b="1" dirty="0"/>
              <a:t> Meter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70882" y="1746548"/>
            <a:ext cx="809715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   </a:t>
            </a:r>
            <a:r>
              <a:rPr lang="en-US" b="1" dirty="0"/>
              <a:t>Peta RBI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Proyeksi</a:t>
            </a:r>
            <a:r>
              <a:rPr lang="en-US" b="1" dirty="0"/>
              <a:t> Universal </a:t>
            </a:r>
            <a:r>
              <a:rPr lang="en-US" b="1" dirty="0" err="1"/>
              <a:t>Tranverse</a:t>
            </a:r>
            <a:r>
              <a:rPr lang="en-US" b="1" dirty="0"/>
              <a:t> Mercator</a:t>
            </a:r>
          </a:p>
          <a:p>
            <a:pPr>
              <a:lnSpc>
                <a:spcPct val="150000"/>
              </a:lnSpc>
            </a:pPr>
            <a:r>
              <a:rPr lang="en-US" b="1" dirty="0"/>
              <a:t>   (UTM).  </a:t>
            </a:r>
            <a:r>
              <a:rPr lang="en-US" b="1" dirty="0" err="1"/>
              <a:t>Proyeksi</a:t>
            </a:r>
            <a:r>
              <a:rPr lang="en-US" b="1" dirty="0"/>
              <a:t>  UTM  </a:t>
            </a:r>
            <a:r>
              <a:rPr lang="en-US" b="1" dirty="0" err="1"/>
              <a:t>membagi</a:t>
            </a:r>
            <a:r>
              <a:rPr lang="en-US" b="1" dirty="0"/>
              <a:t>  </a:t>
            </a:r>
            <a:r>
              <a:rPr lang="en-US" b="1" dirty="0" err="1"/>
              <a:t>setiap</a:t>
            </a:r>
            <a:r>
              <a:rPr lang="en-US" b="1" dirty="0"/>
              <a:t>  </a:t>
            </a:r>
            <a:r>
              <a:rPr lang="en-US" b="1" dirty="0" err="1"/>
              <a:t>daerah</a:t>
            </a:r>
            <a:r>
              <a:rPr lang="en-US" b="1" dirty="0"/>
              <a:t>  </a:t>
            </a:r>
            <a:r>
              <a:rPr lang="en-US" b="1" dirty="0" err="1"/>
              <a:t>kedalam</a:t>
            </a:r>
            <a:r>
              <a:rPr lang="en-US" b="1" dirty="0"/>
              <a:t> </a:t>
            </a:r>
            <a:r>
              <a:rPr lang="en-US" b="1" dirty="0" smtClean="0"/>
              <a:t>zona-zona</a:t>
            </a:r>
            <a:r>
              <a:rPr lang="en-US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  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wilayah</a:t>
            </a:r>
            <a:r>
              <a:rPr lang="en-US" b="1" dirty="0"/>
              <a:t> Indonesia </a:t>
            </a:r>
            <a:r>
              <a:rPr lang="en-US" b="1" dirty="0" err="1"/>
              <a:t>terbagi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9 (</a:t>
            </a:r>
            <a:r>
              <a:rPr lang="en-US" b="1" dirty="0" err="1"/>
              <a:t>sembilan</a:t>
            </a:r>
            <a:r>
              <a:rPr lang="en-US" b="1" dirty="0"/>
              <a:t>) zona. </a:t>
            </a:r>
          </a:p>
        </p:txBody>
      </p:sp>
      <p:pic>
        <p:nvPicPr>
          <p:cNvPr id="3175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3127247"/>
            <a:ext cx="7125007" cy="296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30400" y="381000"/>
            <a:ext cx="490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SISTEM KOORDINAT PETA RBI</a:t>
            </a:r>
          </a:p>
        </p:txBody>
      </p:sp>
      <p:graphicFrame>
        <p:nvGraphicFramePr>
          <p:cNvPr id="44124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72077"/>
              </p:ext>
            </p:extLst>
          </p:nvPr>
        </p:nvGraphicFramePr>
        <p:xfrm>
          <a:off x="1100138" y="1981200"/>
          <a:ext cx="6324600" cy="3098737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Nomor Titik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N.0001 BAKOSURTANAL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Geografi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Lintang 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29’  02,7958”   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Bujur 106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30’  56,0750”   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UTM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Timur   704462,046  meter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Utara  9282139,677  meter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Zona   48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9" name="Text Box 93"/>
          <p:cNvSpPr txBox="1">
            <a:spLocks noChangeArrowheads="1"/>
          </p:cNvSpPr>
          <p:nvPr/>
        </p:nvSpPr>
        <p:spPr bwMode="auto">
          <a:xfrm>
            <a:off x="533400" y="1317625"/>
            <a:ext cx="4208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Contoh Koordinat Titik GPS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490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SISTEM KOORDINAT PETA RBI</a:t>
            </a:r>
          </a:p>
        </p:txBody>
      </p:sp>
      <p:pic>
        <p:nvPicPr>
          <p:cNvPr id="33799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93" y="1570040"/>
            <a:ext cx="7836060" cy="36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23"/>
          <p:cNvSpPr txBox="1">
            <a:spLocks noChangeArrowheads="1"/>
          </p:cNvSpPr>
          <p:nvPr/>
        </p:nvSpPr>
        <p:spPr bwMode="auto">
          <a:xfrm>
            <a:off x="1491456" y="946149"/>
            <a:ext cx="573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 err="1"/>
              <a:t>Garis</a:t>
            </a:r>
            <a:r>
              <a:rPr lang="en-US" sz="2400" b="1" i="1" dirty="0"/>
              <a:t> grid </a:t>
            </a:r>
            <a:r>
              <a:rPr lang="en-US" sz="2400" b="1" i="1" dirty="0" err="1"/>
              <a:t>geografi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tick UTM  </a:t>
            </a:r>
            <a:r>
              <a:rPr lang="en-US" sz="2400" b="1" i="1" dirty="0" err="1"/>
              <a:t>peta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994819" y="542928"/>
            <a:ext cx="3008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UKURAN PETA RBI</a:t>
            </a: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317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52709"/>
              </p:ext>
            </p:extLst>
          </p:nvPr>
        </p:nvGraphicFramePr>
        <p:xfrm>
          <a:off x="436563" y="1304290"/>
          <a:ext cx="8153400" cy="320262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Skala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Ukuran Muka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Jumlah Kotak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Grid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Ukuran Kotak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Grid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Jarak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UTM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2’ 30” x 2’ 30”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 x15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10” x10”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 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25.000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7’ 30” x 7’ 30”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 x15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30” x 30”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50.000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15’ x 15’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 x15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1’ x 1’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1000 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250.000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x 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30’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x 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10’ x 10’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10000 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364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NOMOR LEMBAR PETA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(N L P)</a:t>
            </a:r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317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51247"/>
              </p:ext>
            </p:extLst>
          </p:nvPr>
        </p:nvGraphicFramePr>
        <p:xfrm>
          <a:off x="1008063" y="2065336"/>
          <a:ext cx="7010400" cy="3581401"/>
        </p:xfrm>
        <a:graphic>
          <a:graphicData uri="http://schemas.openxmlformats.org/drawingml/2006/table">
            <a:tbl>
              <a:tblPr/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4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BANJARMASIN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KOTABARU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1711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BATAKAN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TANJUNGSANGKA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4" name="TextBox 7"/>
          <p:cNvSpPr txBox="1">
            <a:spLocks noChangeArrowheads="1"/>
          </p:cNvSpPr>
          <p:nvPr/>
        </p:nvSpPr>
        <p:spPr bwMode="auto">
          <a:xfrm>
            <a:off x="685800" y="1481871"/>
            <a:ext cx="6446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KUNCI  MENENTUKAN  NLP : PETA RBI SKALA 1 : 250.000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057525" y="304800"/>
            <a:ext cx="307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NOMOR LEMBAR PETA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(N L P)</a:t>
            </a: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533400" y="1280319"/>
            <a:ext cx="6446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KUNCI  MENENTUKAN  NLP : PETA RBI SKALA 1 : 250.000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2333625" y="1833165"/>
            <a:ext cx="2898775" cy="830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1811 </a:t>
            </a:r>
          </a:p>
          <a:p>
            <a:r>
              <a:rPr lang="en-US" sz="2400"/>
              <a:t>TANJUNGSANGKA</a:t>
            </a:r>
          </a:p>
        </p:txBody>
      </p:sp>
      <p:sp>
        <p:nvSpPr>
          <p:cNvPr id="36872" name="TextBox 11"/>
          <p:cNvSpPr txBox="1">
            <a:spLocks noChangeArrowheads="1"/>
          </p:cNvSpPr>
          <p:nvPr/>
        </p:nvSpPr>
        <p:spPr bwMode="auto">
          <a:xfrm>
            <a:off x="762000" y="2897188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Dijit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=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 smtClean="0"/>
              <a:t>bujur</a:t>
            </a:r>
            <a:r>
              <a:rPr lang="id-ID" dirty="0" smtClean="0"/>
              <a:t> akhir</a:t>
            </a:r>
            <a:r>
              <a:rPr lang="en-US" dirty="0" smtClean="0"/>
              <a:t> </a:t>
            </a:r>
            <a:r>
              <a:rPr lang="en-US" dirty="0"/>
              <a:t>= 90</a:t>
            </a:r>
            <a:r>
              <a:rPr lang="en-US" dirty="0">
                <a:latin typeface="Magneto" pitchFamily="82" charset="0"/>
              </a:rPr>
              <a:t>˚ </a:t>
            </a:r>
            <a:r>
              <a:rPr lang="en-US" dirty="0">
                <a:cs typeface="Arial" charset="0"/>
              </a:rPr>
              <a:t>+ </a:t>
            </a:r>
            <a:r>
              <a:rPr lang="id-ID" dirty="0" smtClean="0">
                <a:cs typeface="Arial" charset="0"/>
              </a:rPr>
              <a:t>(</a:t>
            </a:r>
            <a:r>
              <a:rPr lang="en-US" dirty="0" smtClean="0">
                <a:cs typeface="Arial" charset="0"/>
              </a:rPr>
              <a:t>(</a:t>
            </a:r>
            <a:r>
              <a:rPr lang="en-US" dirty="0" err="1">
                <a:cs typeface="Arial" charset="0"/>
              </a:rPr>
              <a:t>kode</a:t>
            </a:r>
            <a:r>
              <a:rPr lang="en-US" dirty="0">
                <a:cs typeface="Arial" charset="0"/>
              </a:rPr>
              <a:t> bujur-1</a:t>
            </a:r>
            <a:r>
              <a:rPr lang="en-US" dirty="0">
                <a:latin typeface="Magneto" pitchFamily="82" charset="0"/>
              </a:rPr>
              <a:t>˚ </a:t>
            </a:r>
            <a:r>
              <a:rPr lang="en-US" dirty="0">
                <a:cs typeface="Arial" charset="0"/>
              </a:rPr>
              <a:t>) x </a:t>
            </a:r>
            <a:r>
              <a:rPr lang="en-US" dirty="0" smtClean="0">
                <a:cs typeface="Arial" charset="0"/>
              </a:rPr>
              <a:t>1.5</a:t>
            </a:r>
            <a:r>
              <a:rPr lang="id-ID" dirty="0" smtClean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                                             =</a:t>
            </a:r>
            <a:r>
              <a:rPr lang="en-US" dirty="0"/>
              <a:t> 90</a:t>
            </a:r>
            <a:r>
              <a:rPr lang="en-US" dirty="0">
                <a:latin typeface="Magneto" pitchFamily="82" charset="0"/>
              </a:rPr>
              <a:t>˚ </a:t>
            </a:r>
            <a:r>
              <a:rPr lang="en-US" dirty="0">
                <a:cs typeface="Arial" charset="0"/>
              </a:rPr>
              <a:t>+ </a:t>
            </a:r>
            <a:r>
              <a:rPr lang="en-US" dirty="0" smtClean="0">
                <a:cs typeface="Arial" charset="0"/>
              </a:rPr>
              <a:t>(</a:t>
            </a:r>
            <a:r>
              <a:rPr lang="id-ID" dirty="0" smtClean="0">
                <a:cs typeface="Arial" charset="0"/>
              </a:rPr>
              <a:t>(</a:t>
            </a:r>
            <a:r>
              <a:rPr lang="en-US" dirty="0" smtClean="0">
                <a:cs typeface="Arial" charset="0"/>
              </a:rPr>
              <a:t>18</a:t>
            </a:r>
            <a:r>
              <a:rPr lang="en-US" dirty="0">
                <a:latin typeface="Magneto" pitchFamily="82" charset="0"/>
              </a:rPr>
              <a:t>˚ - </a:t>
            </a:r>
            <a:r>
              <a:rPr lang="en-US" dirty="0">
                <a:cs typeface="Arial" charset="0"/>
              </a:rPr>
              <a:t>1</a:t>
            </a:r>
            <a:r>
              <a:rPr lang="en-US" dirty="0">
                <a:latin typeface="Magneto" pitchFamily="82" charset="0"/>
              </a:rPr>
              <a:t>˚ </a:t>
            </a:r>
            <a:r>
              <a:rPr lang="en-US" dirty="0">
                <a:cs typeface="Arial" charset="0"/>
              </a:rPr>
              <a:t>) x </a:t>
            </a:r>
            <a:r>
              <a:rPr lang="en-US" dirty="0" smtClean="0">
                <a:cs typeface="Arial" charset="0"/>
              </a:rPr>
              <a:t>1.5</a:t>
            </a:r>
            <a:r>
              <a:rPr lang="id-ID" dirty="0" smtClean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 BUJUR                                = 115.50</a:t>
            </a:r>
            <a:r>
              <a:rPr lang="en-US" dirty="0">
                <a:latin typeface="Magneto" pitchFamily="82" charset="0"/>
              </a:rPr>
              <a:t>˚ =</a:t>
            </a:r>
            <a:r>
              <a:rPr lang="en-US" dirty="0"/>
              <a:t> 115</a:t>
            </a:r>
            <a:r>
              <a:rPr lang="en-US" dirty="0">
                <a:latin typeface="Magneto" pitchFamily="82" charset="0"/>
              </a:rPr>
              <a:t>˚ </a:t>
            </a:r>
            <a:r>
              <a:rPr lang="en-US" dirty="0">
                <a:cs typeface="Arial" charset="0"/>
              </a:rPr>
              <a:t>30’</a:t>
            </a:r>
            <a:endParaRPr lang="en-US" dirty="0"/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750757" y="3979863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Dijit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 =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 smtClean="0"/>
              <a:t>lintang</a:t>
            </a:r>
            <a:r>
              <a:rPr lang="id-ID" dirty="0" smtClean="0"/>
              <a:t> akhir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>
                <a:latin typeface="Magneto" pitchFamily="82" charset="0"/>
              </a:rPr>
              <a:t>˚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kode lintang </a:t>
            </a:r>
            <a:r>
              <a:rPr lang="en-US" dirty="0" smtClean="0">
                <a:cs typeface="Arial" charset="0"/>
              </a:rPr>
              <a:t>+ (-</a:t>
            </a:r>
            <a:r>
              <a:rPr lang="id-ID" dirty="0" smtClean="0"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5</a:t>
            </a:r>
            <a:r>
              <a:rPr lang="en-US" dirty="0">
                <a:latin typeface="Magneto" pitchFamily="82" charset="0"/>
              </a:rPr>
              <a:t>˚ </a:t>
            </a:r>
            <a:r>
              <a:rPr lang="en-US" dirty="0">
                <a:cs typeface="Arial" charset="0"/>
              </a:rPr>
              <a:t>)</a:t>
            </a:r>
          </a:p>
          <a:p>
            <a:r>
              <a:rPr lang="en-US" dirty="0">
                <a:cs typeface="Arial" charset="0"/>
              </a:rPr>
              <a:t>                                             =</a:t>
            </a:r>
            <a:r>
              <a:rPr lang="en-US" dirty="0"/>
              <a:t> </a:t>
            </a:r>
            <a:r>
              <a:rPr lang="en-US" dirty="0" smtClean="0">
                <a:cs typeface="Arial" charset="0"/>
              </a:rPr>
              <a:t>(11</a:t>
            </a:r>
            <a:r>
              <a:rPr lang="en-US" dirty="0">
                <a:latin typeface="Magneto" pitchFamily="82" charset="0"/>
              </a:rPr>
              <a:t>˚ - </a:t>
            </a:r>
            <a:r>
              <a:rPr lang="id-ID" dirty="0" smtClean="0"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5</a:t>
            </a:r>
            <a:r>
              <a:rPr lang="en-US" dirty="0" smtClean="0">
                <a:latin typeface="Magneto" pitchFamily="82" charset="0"/>
              </a:rPr>
              <a:t>˚ </a:t>
            </a:r>
            <a:r>
              <a:rPr lang="en-US" dirty="0">
                <a:cs typeface="Arial" charset="0"/>
              </a:rPr>
              <a:t>)</a:t>
            </a:r>
          </a:p>
          <a:p>
            <a:r>
              <a:rPr lang="en-US" dirty="0">
                <a:cs typeface="Arial" charset="0"/>
              </a:rPr>
              <a:t> LINTANG                             = - </a:t>
            </a:r>
            <a:r>
              <a:rPr lang="en-US" dirty="0" smtClean="0">
                <a:cs typeface="Arial" charset="0"/>
              </a:rPr>
              <a:t>0</a:t>
            </a:r>
            <a:r>
              <a:rPr lang="id-ID" dirty="0" smtClean="0">
                <a:cs typeface="Arial" charset="0"/>
              </a:rPr>
              <a:t>4</a:t>
            </a:r>
            <a:r>
              <a:rPr lang="en-US" dirty="0" smtClean="0">
                <a:latin typeface="Magneto" pitchFamily="82" charset="0"/>
              </a:rPr>
              <a:t>˚ </a:t>
            </a:r>
            <a:r>
              <a:rPr lang="en-US" dirty="0">
                <a:latin typeface="Magneto" pitchFamily="82" charset="0"/>
              </a:rPr>
              <a:t>=</a:t>
            </a:r>
            <a:r>
              <a:rPr lang="en-US" dirty="0"/>
              <a:t> </a:t>
            </a:r>
            <a:r>
              <a:rPr lang="en-US" dirty="0" smtClean="0"/>
              <a:t>0</a:t>
            </a:r>
            <a:r>
              <a:rPr lang="id-ID" dirty="0" smtClean="0"/>
              <a:t>4</a:t>
            </a:r>
            <a:r>
              <a:rPr lang="en-US" dirty="0" smtClean="0">
                <a:latin typeface="Magneto" pitchFamily="82" charset="0"/>
              </a:rPr>
              <a:t>˚ </a:t>
            </a:r>
            <a:r>
              <a:rPr lang="en-US" dirty="0">
                <a:cs typeface="Arial" charset="0"/>
              </a:rPr>
              <a:t>00’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364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NOMOR LEMBAR PETA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(N L P)</a:t>
            </a:r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64" name="TextBox 7"/>
          <p:cNvSpPr txBox="1">
            <a:spLocks noChangeArrowheads="1"/>
          </p:cNvSpPr>
          <p:nvPr/>
        </p:nvSpPr>
        <p:spPr bwMode="auto">
          <a:xfrm>
            <a:off x="685800" y="1481871"/>
            <a:ext cx="6028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KUNCI  MENENTUKAN  </a:t>
            </a:r>
            <a:r>
              <a:rPr lang="en-US" dirty="0" smtClean="0"/>
              <a:t>NLP</a:t>
            </a:r>
            <a:r>
              <a:rPr lang="id-ID" dirty="0" smtClean="0"/>
              <a:t> RBI dalam berbagai Skala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Present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6248400" cy="42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57300" y="304800"/>
            <a:ext cx="6456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MENENTUKAN KOORDINAT GEOGRAFIS PETA RBI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MENGGUNAKAN PENGGARIS LINTANG BUJUR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319" y="1325562"/>
            <a:ext cx="6178042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525" y="914400"/>
            <a:ext cx="63421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357953" y="250478"/>
            <a:ext cx="8185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TAMPILAN LEMBAR PETA RUPABUMI SKALA 1:25.000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57300" y="420688"/>
            <a:ext cx="6456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MENENTUKAN KOORDINAT GEOGRAFIS PETA RBI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MENGGUNAKAN PENGGARIS LINTANG BUJUR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066800" y="1295400"/>
            <a:ext cx="630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FF99"/>
                </a:solidFill>
              </a:rPr>
              <a:t>Menentukan</a:t>
            </a:r>
            <a:r>
              <a:rPr lang="en-US" b="1" dirty="0">
                <a:solidFill>
                  <a:srgbClr val="00FF99"/>
                </a:solidFill>
              </a:rPr>
              <a:t> </a:t>
            </a:r>
            <a:r>
              <a:rPr lang="en-US" b="1" dirty="0" err="1">
                <a:solidFill>
                  <a:srgbClr val="00FF99"/>
                </a:solidFill>
              </a:rPr>
              <a:t>Koordinat</a:t>
            </a:r>
            <a:r>
              <a:rPr lang="en-US" b="1" dirty="0">
                <a:solidFill>
                  <a:srgbClr val="00FF99"/>
                </a:solidFill>
              </a:rPr>
              <a:t> </a:t>
            </a:r>
            <a:r>
              <a:rPr lang="en-US" b="1" dirty="0" err="1">
                <a:solidFill>
                  <a:srgbClr val="00FF99"/>
                </a:solidFill>
              </a:rPr>
              <a:t>Titik</a:t>
            </a:r>
            <a:r>
              <a:rPr lang="en-US" b="1" dirty="0">
                <a:solidFill>
                  <a:srgbClr val="00FF99"/>
                </a:solidFill>
              </a:rPr>
              <a:t> MS </a:t>
            </a:r>
            <a:r>
              <a:rPr lang="en-US" b="1" dirty="0" err="1">
                <a:solidFill>
                  <a:srgbClr val="00FF99"/>
                </a:solidFill>
              </a:rPr>
              <a:t>Pada</a:t>
            </a:r>
            <a:r>
              <a:rPr lang="en-US" b="1" dirty="0">
                <a:solidFill>
                  <a:srgbClr val="00FF99"/>
                </a:solidFill>
              </a:rPr>
              <a:t> Peta RBI 1 : 10.000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1127125" y="2133600"/>
            <a:ext cx="6813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 Langkah I </a:t>
            </a:r>
            <a:r>
              <a:rPr lang="en-US" b="1"/>
              <a:t>Tulis besaran Lintang &amp; Bujur ( Derajat dan    </a:t>
            </a:r>
          </a:p>
          <a:p>
            <a:r>
              <a:rPr lang="en-US" b="1"/>
              <a:t>                  Menitnya Saja) pada pojok kiri bawah peta RBI.</a:t>
            </a:r>
          </a:p>
          <a:p>
            <a:r>
              <a:rPr lang="en-US" b="1"/>
              <a:t>                  Lintang =</a:t>
            </a:r>
            <a:r>
              <a:rPr lang="en-US"/>
              <a:t> </a:t>
            </a:r>
            <a:r>
              <a:rPr lang="fi-FI" b="1">
                <a:solidFill>
                  <a:srgbClr val="FF9900"/>
                </a:solidFill>
              </a:rPr>
              <a:t>6</a:t>
            </a:r>
            <a:r>
              <a:rPr lang="fi-FI" b="1">
                <a:solidFill>
                  <a:srgbClr val="FF9900"/>
                </a:solidFill>
                <a:sym typeface="Symbol" pitchFamily="18" charset="2"/>
              </a:rPr>
              <a:t></a:t>
            </a:r>
            <a:r>
              <a:rPr lang="fi-FI" b="1">
                <a:solidFill>
                  <a:srgbClr val="FF9900"/>
                </a:solidFill>
              </a:rPr>
              <a:t> 42’    S                  </a:t>
            </a:r>
            <a:r>
              <a:rPr lang="fi-FI" b="1"/>
              <a:t>Bujur    = </a:t>
            </a:r>
            <a:r>
              <a:rPr lang="fi-FI" b="1">
                <a:solidFill>
                  <a:srgbClr val="FF9900"/>
                </a:solidFill>
              </a:rPr>
              <a:t>106</a:t>
            </a:r>
            <a:r>
              <a:rPr lang="fi-FI" b="1">
                <a:solidFill>
                  <a:srgbClr val="FF9900"/>
                </a:solidFill>
                <a:sym typeface="Symbol" pitchFamily="18" charset="2"/>
              </a:rPr>
              <a:t></a:t>
            </a:r>
            <a:r>
              <a:rPr lang="fi-FI" b="1">
                <a:solidFill>
                  <a:srgbClr val="FF9900"/>
                </a:solidFill>
              </a:rPr>
              <a:t> 50’</a:t>
            </a:r>
            <a:r>
              <a:rPr lang="fi-FI">
                <a:solidFill>
                  <a:srgbClr val="FF9900"/>
                </a:solidFill>
              </a:rPr>
              <a:t> </a:t>
            </a:r>
            <a:r>
              <a:rPr lang="fi-FI" b="1">
                <a:solidFill>
                  <a:srgbClr val="FF9900"/>
                </a:solidFill>
              </a:rPr>
              <a:t>T</a:t>
            </a:r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1219200" y="3124200"/>
            <a:ext cx="680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66"/>
                </a:solidFill>
              </a:rPr>
              <a:t>Langkah</a:t>
            </a:r>
            <a:r>
              <a:rPr lang="en-US" b="1" dirty="0">
                <a:solidFill>
                  <a:srgbClr val="FF0066"/>
                </a:solidFill>
              </a:rPr>
              <a:t> II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Baca Grid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Bujur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Vertikal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sebelah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kiri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titik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MS (A) 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yang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terdekat.Ternyata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terbaca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20’’ ,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475456" y="3870325"/>
            <a:ext cx="719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    </a:t>
            </a:r>
            <a:r>
              <a:rPr lang="en-US" b="1" dirty="0" err="1">
                <a:solidFill>
                  <a:srgbClr val="FF0066"/>
                </a:solidFill>
              </a:rPr>
              <a:t>Langkah</a:t>
            </a:r>
            <a:r>
              <a:rPr lang="en-US" b="1" dirty="0">
                <a:solidFill>
                  <a:srgbClr val="FF0066"/>
                </a:solidFill>
              </a:rPr>
              <a:t> III</a:t>
            </a:r>
            <a:r>
              <a:rPr lang="fi-FI" dirty="0"/>
              <a:t> </a:t>
            </a:r>
            <a:r>
              <a:rPr lang="fi-FI" b="1" dirty="0">
                <a:solidFill>
                  <a:srgbClr val="0070C0"/>
                </a:solidFill>
              </a:rPr>
              <a:t>Baca dari titk MS (A) dengan penggaris Lintang</a:t>
            </a:r>
          </a:p>
          <a:p>
            <a:r>
              <a:rPr lang="fi-FI" b="1" dirty="0">
                <a:solidFill>
                  <a:srgbClr val="0070C0"/>
                </a:solidFill>
              </a:rPr>
              <a:t>                       Bujur (Skala 1:10.000) kekiri (kearah grid Bujur). </a:t>
            </a:r>
          </a:p>
          <a:p>
            <a:r>
              <a:rPr lang="fi-FI" b="1" dirty="0">
                <a:solidFill>
                  <a:srgbClr val="0070C0"/>
                </a:solidFill>
              </a:rPr>
              <a:t>                       Hitung berapa garis,terbaca 3.5 baris</a:t>
            </a:r>
            <a:r>
              <a:rPr lang="fi-FI" dirty="0">
                <a:solidFill>
                  <a:srgbClr val="0070C0"/>
                </a:solidFill>
              </a:rPr>
              <a:t> = </a:t>
            </a:r>
            <a:r>
              <a:rPr lang="fi-FI" b="1" dirty="0">
                <a:solidFill>
                  <a:srgbClr val="0070C0"/>
                </a:solidFill>
              </a:rPr>
              <a:t>3.5’’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8922" name="Text Box 15"/>
          <p:cNvSpPr txBox="1">
            <a:spLocks noChangeArrowheads="1"/>
          </p:cNvSpPr>
          <p:nvPr/>
        </p:nvSpPr>
        <p:spPr bwMode="auto">
          <a:xfrm>
            <a:off x="1139825" y="4876800"/>
            <a:ext cx="6899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9900"/>
                </a:solidFill>
              </a:rPr>
              <a:t>Hasil</a:t>
            </a:r>
            <a:r>
              <a:rPr lang="en-US" dirty="0"/>
              <a:t>    </a:t>
            </a:r>
            <a:r>
              <a:rPr lang="en-US" b="1" dirty="0">
                <a:solidFill>
                  <a:srgbClr val="FF9900"/>
                </a:solidFill>
              </a:rPr>
              <a:t>= </a:t>
            </a:r>
            <a:r>
              <a:rPr lang="en-US" b="1" dirty="0" err="1">
                <a:solidFill>
                  <a:srgbClr val="FF0066"/>
                </a:solidFill>
              </a:rPr>
              <a:t>Langkah</a:t>
            </a:r>
            <a:r>
              <a:rPr lang="en-US" b="1" dirty="0">
                <a:solidFill>
                  <a:srgbClr val="FF0066"/>
                </a:solidFill>
              </a:rPr>
              <a:t> I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dirty="0" err="1"/>
              <a:t>Bujur</a:t>
            </a:r>
            <a:r>
              <a:rPr lang="en-US" dirty="0"/>
              <a:t> </a:t>
            </a:r>
            <a:r>
              <a:rPr lang="fi-FI" b="1" dirty="0">
                <a:solidFill>
                  <a:srgbClr val="FF9900"/>
                </a:solidFill>
              </a:rPr>
              <a:t>106</a:t>
            </a:r>
            <a:r>
              <a:rPr lang="fi-FI" b="1" dirty="0">
                <a:solidFill>
                  <a:srgbClr val="FF9900"/>
                </a:solidFill>
                <a:sym typeface="Symbol" pitchFamily="18" charset="2"/>
              </a:rPr>
              <a:t></a:t>
            </a:r>
            <a:r>
              <a:rPr lang="fi-FI" b="1" dirty="0">
                <a:solidFill>
                  <a:srgbClr val="FF9900"/>
                </a:solidFill>
              </a:rPr>
              <a:t> 50’</a:t>
            </a:r>
            <a:r>
              <a:rPr lang="fi-FI" dirty="0">
                <a:solidFill>
                  <a:srgbClr val="FF9900"/>
                </a:solidFill>
              </a:rPr>
              <a:t> </a:t>
            </a:r>
            <a:r>
              <a:rPr lang="fi-FI" b="1" dirty="0">
                <a:solidFill>
                  <a:srgbClr val="FF9900"/>
                </a:solidFill>
              </a:rPr>
              <a:t>T</a:t>
            </a:r>
            <a:r>
              <a:rPr lang="fi-FI" b="1" dirty="0"/>
              <a:t>)</a:t>
            </a:r>
            <a:r>
              <a:rPr lang="en-US" dirty="0"/>
              <a:t>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66"/>
                </a:solidFill>
              </a:rPr>
              <a:t>Langkah</a:t>
            </a:r>
            <a:r>
              <a:rPr lang="en-US" b="1" dirty="0">
                <a:solidFill>
                  <a:srgbClr val="FF0066"/>
                </a:solidFill>
              </a:rPr>
              <a:t> II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Bujur</a:t>
            </a:r>
            <a:r>
              <a:rPr lang="en-US" dirty="0"/>
              <a:t> </a:t>
            </a:r>
            <a:r>
              <a:rPr lang="fi-FI" b="1" dirty="0">
                <a:solidFill>
                  <a:srgbClr val="00FF99"/>
                </a:solidFill>
              </a:rPr>
              <a:t>20’’</a:t>
            </a:r>
            <a:r>
              <a:rPr lang="fi-FI" b="1" dirty="0"/>
              <a:t>)</a:t>
            </a:r>
          </a:p>
          <a:p>
            <a:r>
              <a:rPr lang="fi-FI" b="1" dirty="0"/>
              <a:t>              + </a:t>
            </a:r>
            <a:r>
              <a:rPr lang="fi-FI" b="1" dirty="0">
                <a:solidFill>
                  <a:srgbClr val="FF0066"/>
                </a:solidFill>
              </a:rPr>
              <a:t>Langkah III</a:t>
            </a:r>
            <a:r>
              <a:rPr lang="fi-FI" b="1" dirty="0"/>
              <a:t> (Bujur </a:t>
            </a:r>
            <a:r>
              <a:rPr lang="fi-FI" b="1" dirty="0">
                <a:solidFill>
                  <a:srgbClr val="00FF99"/>
                </a:solidFill>
              </a:rPr>
              <a:t>3.5’’</a:t>
            </a:r>
            <a:r>
              <a:rPr lang="fi-FI" b="1" dirty="0"/>
              <a:t>) = </a:t>
            </a:r>
            <a:r>
              <a:rPr lang="fi-FI" sz="2400" b="1" dirty="0">
                <a:solidFill>
                  <a:srgbClr val="FF9900"/>
                </a:solidFill>
              </a:rPr>
              <a:t>106</a:t>
            </a:r>
            <a:r>
              <a:rPr lang="fi-FI" sz="2400" b="1" dirty="0">
                <a:solidFill>
                  <a:srgbClr val="FF9900"/>
                </a:solidFill>
                <a:sym typeface="Symbol" pitchFamily="18" charset="2"/>
              </a:rPr>
              <a:t></a:t>
            </a:r>
            <a:r>
              <a:rPr lang="fi-FI" sz="2400" b="1" dirty="0">
                <a:solidFill>
                  <a:srgbClr val="FF9900"/>
                </a:solidFill>
              </a:rPr>
              <a:t> 50’</a:t>
            </a:r>
            <a:r>
              <a:rPr lang="fi-FI" sz="2400" dirty="0">
                <a:solidFill>
                  <a:srgbClr val="FF9900"/>
                </a:solidFill>
              </a:rPr>
              <a:t> </a:t>
            </a:r>
            <a:r>
              <a:rPr lang="fi-FI" sz="2400" b="1" dirty="0">
                <a:solidFill>
                  <a:srgbClr val="FF9900"/>
                </a:solidFill>
              </a:rPr>
              <a:t>23.5’’T</a:t>
            </a:r>
            <a:endParaRPr lang="en-US" sz="2400" b="1" dirty="0">
              <a:solidFill>
                <a:srgbClr val="FF9900"/>
              </a:solidFill>
            </a:endParaRPr>
          </a:p>
        </p:txBody>
      </p:sp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3352800" y="167957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(BUJUR)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6456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MENENTUKAN KOORDINAT GEOGRAFIS PETA RBI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MENGGUNAKAN PENGGARIS LINTANG BUJUR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90600" y="1524000"/>
            <a:ext cx="630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99"/>
                </a:solidFill>
              </a:rPr>
              <a:t>Menentukan Koordinat Titik MS Pada Peta RBI 1 : 10.000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50925" y="2438400"/>
            <a:ext cx="6813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 Langkah I </a:t>
            </a:r>
            <a:r>
              <a:rPr lang="en-US" b="1"/>
              <a:t>Tulis besaran Lintang &amp; Bujur ( Derajat dan    </a:t>
            </a:r>
          </a:p>
          <a:p>
            <a:r>
              <a:rPr lang="en-US" b="1"/>
              <a:t>                  Menitnya Saja) pada pojok kiri bawah peta RBI.</a:t>
            </a:r>
          </a:p>
          <a:p>
            <a:r>
              <a:rPr lang="en-US" b="1"/>
              <a:t>                  Lintang =</a:t>
            </a:r>
            <a:r>
              <a:rPr lang="en-US"/>
              <a:t> </a:t>
            </a:r>
            <a:r>
              <a:rPr lang="fi-FI" b="1">
                <a:solidFill>
                  <a:srgbClr val="FF9900"/>
                </a:solidFill>
              </a:rPr>
              <a:t>6</a:t>
            </a:r>
            <a:r>
              <a:rPr lang="fi-FI" b="1">
                <a:solidFill>
                  <a:srgbClr val="FF9900"/>
                </a:solidFill>
                <a:sym typeface="Symbol" pitchFamily="18" charset="2"/>
              </a:rPr>
              <a:t></a:t>
            </a:r>
            <a:r>
              <a:rPr lang="fi-FI" b="1">
                <a:solidFill>
                  <a:srgbClr val="FF9900"/>
                </a:solidFill>
              </a:rPr>
              <a:t> 42’    S                  </a:t>
            </a:r>
            <a:r>
              <a:rPr lang="fi-FI" b="1"/>
              <a:t>Bujur    = </a:t>
            </a:r>
            <a:r>
              <a:rPr lang="fi-FI" b="1">
                <a:solidFill>
                  <a:srgbClr val="FF9900"/>
                </a:solidFill>
              </a:rPr>
              <a:t>106</a:t>
            </a:r>
            <a:r>
              <a:rPr lang="fi-FI" b="1">
                <a:solidFill>
                  <a:srgbClr val="FF9900"/>
                </a:solidFill>
                <a:sym typeface="Symbol" pitchFamily="18" charset="2"/>
              </a:rPr>
              <a:t></a:t>
            </a:r>
            <a:r>
              <a:rPr lang="fi-FI" b="1">
                <a:solidFill>
                  <a:srgbClr val="FF9900"/>
                </a:solidFill>
              </a:rPr>
              <a:t> 50’</a:t>
            </a:r>
            <a:r>
              <a:rPr lang="fi-FI">
                <a:solidFill>
                  <a:srgbClr val="FF9900"/>
                </a:solidFill>
              </a:rPr>
              <a:t> </a:t>
            </a:r>
            <a:r>
              <a:rPr lang="fi-FI" b="1">
                <a:solidFill>
                  <a:srgbClr val="FF9900"/>
                </a:solidFill>
              </a:rPr>
              <a:t>T</a:t>
            </a:r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43000" y="3429000"/>
            <a:ext cx="743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Langkah II</a:t>
            </a:r>
            <a:r>
              <a:rPr lang="en-US"/>
              <a:t> </a:t>
            </a:r>
            <a:r>
              <a:rPr lang="en-US" b="1">
                <a:solidFill>
                  <a:srgbClr val="FFFF00"/>
                </a:solidFill>
              </a:rPr>
              <a:t>Baca Grid Lintang (Horizontal) sebelah atas titik MS (A) </a:t>
            </a:r>
          </a:p>
          <a:p>
            <a:r>
              <a:rPr lang="en-US" b="1">
                <a:solidFill>
                  <a:srgbClr val="FFFF00"/>
                </a:solidFill>
              </a:rPr>
              <a:t>                   yang terdekat.Ternyata terbaca </a:t>
            </a:r>
            <a:r>
              <a:rPr lang="fi-FI" b="1">
                <a:solidFill>
                  <a:srgbClr val="FFFF00"/>
                </a:solidFill>
              </a:rPr>
              <a:t>0’’ ,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838200" y="4191000"/>
            <a:ext cx="719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    Langkah III</a:t>
            </a:r>
            <a:r>
              <a:rPr lang="fi-FI"/>
              <a:t> </a:t>
            </a:r>
            <a:r>
              <a:rPr lang="fi-FI" b="1">
                <a:solidFill>
                  <a:srgbClr val="00FF99"/>
                </a:solidFill>
              </a:rPr>
              <a:t>Baca dari titk MS (A) dengan penggaris Lintang</a:t>
            </a:r>
          </a:p>
          <a:p>
            <a:r>
              <a:rPr lang="fi-FI" b="1">
                <a:solidFill>
                  <a:srgbClr val="00FF99"/>
                </a:solidFill>
              </a:rPr>
              <a:t>                       Bujur (Skala 1:10.000) keatas (kearah grid Lintang). </a:t>
            </a:r>
          </a:p>
          <a:p>
            <a:r>
              <a:rPr lang="fi-FI" b="1">
                <a:solidFill>
                  <a:srgbClr val="00FF99"/>
                </a:solidFill>
              </a:rPr>
              <a:t>                       Hitung berapa garis,terbaca 8 baris</a:t>
            </a:r>
            <a:r>
              <a:rPr lang="fi-FI"/>
              <a:t> = </a:t>
            </a:r>
            <a:r>
              <a:rPr lang="fi-FI" b="1">
                <a:solidFill>
                  <a:srgbClr val="00FF99"/>
                </a:solidFill>
              </a:rPr>
              <a:t>8’’</a:t>
            </a:r>
            <a:endParaRPr lang="en-US" b="1">
              <a:solidFill>
                <a:srgbClr val="00FF99"/>
              </a:solidFill>
            </a:endParaRPr>
          </a:p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063625" y="5181600"/>
            <a:ext cx="705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9900"/>
                </a:solidFill>
              </a:rPr>
              <a:t>Hasil</a:t>
            </a:r>
            <a:r>
              <a:rPr lang="en-US"/>
              <a:t>    </a:t>
            </a:r>
            <a:r>
              <a:rPr lang="en-US" b="1">
                <a:solidFill>
                  <a:srgbClr val="FF9900"/>
                </a:solidFill>
              </a:rPr>
              <a:t>= </a:t>
            </a:r>
            <a:r>
              <a:rPr lang="en-US" b="1">
                <a:solidFill>
                  <a:srgbClr val="FF0066"/>
                </a:solidFill>
              </a:rPr>
              <a:t>Langkah I</a:t>
            </a:r>
            <a:r>
              <a:rPr lang="en-US"/>
              <a:t> </a:t>
            </a:r>
            <a:r>
              <a:rPr lang="en-US" b="1"/>
              <a:t>(Lintang</a:t>
            </a:r>
            <a:r>
              <a:rPr lang="en-US"/>
              <a:t> </a:t>
            </a:r>
            <a:r>
              <a:rPr lang="fi-FI" b="1">
                <a:solidFill>
                  <a:srgbClr val="FF9900"/>
                </a:solidFill>
              </a:rPr>
              <a:t>6</a:t>
            </a:r>
            <a:r>
              <a:rPr lang="fi-FI" b="1">
                <a:solidFill>
                  <a:srgbClr val="FF9900"/>
                </a:solidFill>
                <a:sym typeface="Symbol" pitchFamily="18" charset="2"/>
              </a:rPr>
              <a:t></a:t>
            </a:r>
            <a:r>
              <a:rPr lang="fi-FI" b="1">
                <a:solidFill>
                  <a:srgbClr val="FF9900"/>
                </a:solidFill>
              </a:rPr>
              <a:t> 42’</a:t>
            </a:r>
            <a:r>
              <a:rPr lang="fi-FI">
                <a:solidFill>
                  <a:srgbClr val="FF9900"/>
                </a:solidFill>
              </a:rPr>
              <a:t> </a:t>
            </a:r>
            <a:r>
              <a:rPr lang="fi-FI" b="1">
                <a:solidFill>
                  <a:srgbClr val="FF9900"/>
                </a:solidFill>
              </a:rPr>
              <a:t>S</a:t>
            </a:r>
            <a:r>
              <a:rPr lang="fi-FI" b="1"/>
              <a:t>)</a:t>
            </a:r>
            <a:r>
              <a:rPr lang="en-US"/>
              <a:t> </a:t>
            </a:r>
            <a:r>
              <a:rPr lang="en-US" b="1"/>
              <a:t>+</a:t>
            </a:r>
            <a:r>
              <a:rPr lang="en-US"/>
              <a:t> </a:t>
            </a:r>
            <a:r>
              <a:rPr lang="en-US" b="1">
                <a:solidFill>
                  <a:srgbClr val="FF0066"/>
                </a:solidFill>
              </a:rPr>
              <a:t>Langkah II</a:t>
            </a:r>
            <a:r>
              <a:rPr lang="en-US"/>
              <a:t> </a:t>
            </a:r>
            <a:r>
              <a:rPr lang="en-US" b="1"/>
              <a:t>(Lintang</a:t>
            </a:r>
            <a:r>
              <a:rPr lang="en-US"/>
              <a:t> </a:t>
            </a:r>
            <a:r>
              <a:rPr lang="fi-FI" b="1">
                <a:solidFill>
                  <a:srgbClr val="00FF99"/>
                </a:solidFill>
              </a:rPr>
              <a:t>0’’</a:t>
            </a:r>
            <a:r>
              <a:rPr lang="fi-FI" b="1"/>
              <a:t>)</a:t>
            </a:r>
          </a:p>
          <a:p>
            <a:r>
              <a:rPr lang="fi-FI" b="1"/>
              <a:t>              + </a:t>
            </a:r>
            <a:r>
              <a:rPr lang="fi-FI" b="1">
                <a:solidFill>
                  <a:srgbClr val="FF0066"/>
                </a:solidFill>
              </a:rPr>
              <a:t>Langkah III</a:t>
            </a:r>
            <a:r>
              <a:rPr lang="fi-FI" b="1"/>
              <a:t> (Lintang </a:t>
            </a:r>
            <a:r>
              <a:rPr lang="fi-FI" b="1">
                <a:solidFill>
                  <a:srgbClr val="00FF99"/>
                </a:solidFill>
              </a:rPr>
              <a:t>8’’</a:t>
            </a:r>
            <a:r>
              <a:rPr lang="fi-FI" b="1"/>
              <a:t>) = </a:t>
            </a:r>
            <a:r>
              <a:rPr lang="fi-FI" sz="2400" b="1">
                <a:solidFill>
                  <a:srgbClr val="FF9900"/>
                </a:solidFill>
              </a:rPr>
              <a:t>6</a:t>
            </a:r>
            <a:r>
              <a:rPr lang="fi-FI" sz="2400" b="1">
                <a:solidFill>
                  <a:srgbClr val="FF9900"/>
                </a:solidFill>
                <a:sym typeface="Symbol" pitchFamily="18" charset="2"/>
              </a:rPr>
              <a:t></a:t>
            </a:r>
            <a:r>
              <a:rPr lang="fi-FI" sz="2400" b="1">
                <a:solidFill>
                  <a:srgbClr val="FF9900"/>
                </a:solidFill>
              </a:rPr>
              <a:t> 42’</a:t>
            </a:r>
            <a:r>
              <a:rPr lang="fi-FI" sz="2400">
                <a:solidFill>
                  <a:srgbClr val="FF9900"/>
                </a:solidFill>
              </a:rPr>
              <a:t> </a:t>
            </a:r>
            <a:r>
              <a:rPr lang="fi-FI" sz="2400" b="1">
                <a:solidFill>
                  <a:srgbClr val="FF9900"/>
                </a:solidFill>
              </a:rPr>
              <a:t>08’’S</a:t>
            </a:r>
            <a:endParaRPr lang="en-US" sz="2400" b="1">
              <a:solidFill>
                <a:srgbClr val="FF9900"/>
              </a:solidFill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76600" y="1984375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(LINTANG)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819400" y="358776"/>
            <a:ext cx="302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MELIPAT PETA RBI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330066" y="1226236"/>
            <a:ext cx="8366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smtClean="0"/>
              <a:t>men</a:t>
            </a:r>
            <a:r>
              <a:rPr lang="id-ID" b="1" dirty="0" smtClean="0"/>
              <a:t>gh</a:t>
            </a:r>
            <a:r>
              <a:rPr lang="en-US" b="1" dirty="0" err="1" smtClean="0"/>
              <a:t>emat</a:t>
            </a:r>
            <a:r>
              <a:rPr lang="en-US" b="1" dirty="0" smtClean="0"/>
              <a:t> </a:t>
            </a:r>
            <a:r>
              <a:rPr lang="en-US" b="1" dirty="0" err="1"/>
              <a:t>tempat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menyimpan</a:t>
            </a:r>
            <a:r>
              <a:rPr lang="en-US" b="1" dirty="0"/>
              <a:t> </a:t>
            </a:r>
            <a:r>
              <a:rPr lang="en-US" b="1" dirty="0" err="1"/>
              <a:t>peta</a:t>
            </a:r>
            <a:r>
              <a:rPr lang="en-US" b="1" dirty="0"/>
              <a:t> </a:t>
            </a:r>
            <a:r>
              <a:rPr lang="en-US" b="1" dirty="0" err="1"/>
              <a:t>supaya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rusak</a:t>
            </a:r>
            <a:r>
              <a:rPr lang="en-US" b="1" dirty="0"/>
              <a:t>, </a:t>
            </a:r>
            <a:r>
              <a:rPr lang="en-US" b="1" dirty="0" err="1"/>
              <a:t>ada</a:t>
            </a:r>
            <a:r>
              <a:rPr lang="en-US" b="1" dirty="0"/>
              <a:t> </a:t>
            </a:r>
          </a:p>
          <a:p>
            <a:r>
              <a:rPr lang="en-US" b="1" dirty="0" err="1"/>
              <a:t>Metoda</a:t>
            </a:r>
            <a:r>
              <a:rPr lang="en-US" b="1" dirty="0"/>
              <a:t> </a:t>
            </a:r>
            <a:r>
              <a:rPr lang="en-US" b="1" dirty="0" err="1"/>
              <a:t>sederhana</a:t>
            </a:r>
            <a:r>
              <a:rPr lang="en-US" b="1" dirty="0"/>
              <a:t> yang </a:t>
            </a:r>
            <a:r>
              <a:rPr lang="en-US" b="1" dirty="0" err="1"/>
              <a:t>disampaikan</a:t>
            </a:r>
            <a:r>
              <a:rPr lang="en-US" b="1" dirty="0"/>
              <a:t> </a:t>
            </a:r>
            <a:r>
              <a:rPr lang="en-US" b="1" dirty="0" err="1"/>
              <a:t>disini</a:t>
            </a:r>
            <a:r>
              <a:rPr lang="en-US" b="1" dirty="0"/>
              <a:t> :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375745" y="2196728"/>
            <a:ext cx="1382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Langkah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</a:p>
        </p:txBody>
      </p:sp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067611"/>
            <a:ext cx="6096000" cy="423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982119" y="342900"/>
            <a:ext cx="302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MELIPAT PETA RBI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553204" y="1250037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Langkah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II</a:t>
            </a:r>
          </a:p>
        </p:txBody>
      </p:sp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846" y="1389769"/>
            <a:ext cx="6376154" cy="47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79525" y="4506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867819" y="495300"/>
            <a:ext cx="302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MELIPAT PETA RBI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76375" y="2528888"/>
            <a:ext cx="3036888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86213" y="1336647"/>
            <a:ext cx="15231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Langkah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III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06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0737" y="1336647"/>
            <a:ext cx="4056063" cy="445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19" y="2263746"/>
            <a:ext cx="4152900" cy="196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279525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328612" y="212725"/>
            <a:ext cx="828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TAMPILAN LEMBAR PETA RUPABUMI SKALA 1:25.000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3123406" y="739776"/>
            <a:ext cx="213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KETERANGAN :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82550" y="1218406"/>
            <a:ext cx="883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b="1" dirty="0"/>
              <a:t>. </a:t>
            </a:r>
            <a:r>
              <a:rPr lang="en-US" b="1" dirty="0" err="1"/>
              <a:t>Judul</a:t>
            </a:r>
            <a:r>
              <a:rPr lang="en-US" b="1" dirty="0"/>
              <a:t> Peta (</a:t>
            </a:r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kota</a:t>
            </a:r>
            <a:r>
              <a:rPr lang="en-US" b="1" dirty="0"/>
              <a:t> yang </a:t>
            </a:r>
            <a:r>
              <a:rPr lang="en-US" b="1" dirty="0" err="1"/>
              <a:t>ditengah</a:t>
            </a:r>
            <a:r>
              <a:rPr lang="en-US" b="1" dirty="0"/>
              <a:t> </a:t>
            </a:r>
            <a:r>
              <a:rPr lang="en-US" b="1" dirty="0" err="1"/>
              <a:t>peta</a:t>
            </a:r>
            <a:r>
              <a:rPr lang="en-US" b="1" dirty="0"/>
              <a:t>)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Lembar</a:t>
            </a:r>
            <a:r>
              <a:rPr lang="en-US" b="1" dirty="0"/>
              <a:t> Peta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76200" y="1569243"/>
            <a:ext cx="479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b="1" dirty="0"/>
              <a:t>.  </a:t>
            </a:r>
            <a:r>
              <a:rPr lang="en-US" b="1" dirty="0" err="1"/>
              <a:t>Petunjuk</a:t>
            </a:r>
            <a:r>
              <a:rPr lang="en-US" b="1" dirty="0"/>
              <a:t> </a:t>
            </a:r>
            <a:r>
              <a:rPr lang="en-US" b="1" dirty="0" err="1"/>
              <a:t>letak</a:t>
            </a:r>
            <a:r>
              <a:rPr lang="en-US" b="1" dirty="0"/>
              <a:t> </a:t>
            </a:r>
            <a:r>
              <a:rPr lang="en-US" b="1" dirty="0" err="1"/>
              <a:t>peta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diagram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2228850" y="2116931"/>
            <a:ext cx="662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b="1" dirty="0" err="1"/>
              <a:t>Sistem</a:t>
            </a:r>
            <a:r>
              <a:rPr lang="en-US" b="1" dirty="0"/>
              <a:t> yang </a:t>
            </a:r>
            <a:r>
              <a:rPr lang="en-US" b="1" dirty="0" err="1"/>
              <a:t>dipakai</a:t>
            </a:r>
            <a:r>
              <a:rPr lang="en-US" b="1" dirty="0"/>
              <a:t> : Grid, </a:t>
            </a:r>
            <a:r>
              <a:rPr lang="en-US" b="1" dirty="0" err="1"/>
              <a:t>Proyeksi</a:t>
            </a:r>
            <a:r>
              <a:rPr lang="en-US" b="1" dirty="0"/>
              <a:t>, Datum </a:t>
            </a:r>
            <a:r>
              <a:rPr lang="en-US" b="1" dirty="0" err="1"/>
              <a:t>Geografi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endParaRPr lang="en-US" b="1" dirty="0"/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1066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2209800" y="2407443"/>
            <a:ext cx="334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d. </a:t>
            </a:r>
            <a:r>
              <a:rPr lang="en-US" b="1" dirty="0" err="1"/>
              <a:t>Penerbit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PembuatPeta</a:t>
            </a:r>
            <a:endParaRPr lang="en-US" b="1" dirty="0"/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1225550" y="2802731"/>
            <a:ext cx="525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e. </a:t>
            </a:r>
            <a:r>
              <a:rPr lang="en-US" b="1" dirty="0" err="1"/>
              <a:t>Keterangan</a:t>
            </a:r>
            <a:r>
              <a:rPr lang="en-US" b="1" dirty="0"/>
              <a:t> </a:t>
            </a:r>
            <a:r>
              <a:rPr lang="en-US" b="1" dirty="0" err="1"/>
              <a:t>rinci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Simbol</a:t>
            </a:r>
            <a:r>
              <a:rPr lang="en-US" b="1" dirty="0"/>
              <a:t> Peta (</a:t>
            </a:r>
            <a:r>
              <a:rPr lang="en-US" b="1" dirty="0" err="1"/>
              <a:t>Legenda</a:t>
            </a:r>
            <a:r>
              <a:rPr lang="en-US" b="1" dirty="0"/>
              <a:t>)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1219200" y="3093243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f.  </a:t>
            </a:r>
            <a:r>
              <a:rPr lang="en-US" b="1" dirty="0" err="1"/>
              <a:t>Riwayat</a:t>
            </a:r>
            <a:r>
              <a:rPr lang="en-US" b="1" dirty="0"/>
              <a:t> Peta 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4044950" y="3474243"/>
            <a:ext cx="456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g. </a:t>
            </a:r>
            <a:r>
              <a:rPr lang="en-US" b="1" dirty="0" err="1"/>
              <a:t>Petunjuk</a:t>
            </a:r>
            <a:r>
              <a:rPr lang="en-US" b="1" dirty="0"/>
              <a:t> </a:t>
            </a:r>
            <a:r>
              <a:rPr lang="en-US" b="1" dirty="0" err="1"/>
              <a:t>Transformasi</a:t>
            </a:r>
            <a:r>
              <a:rPr lang="en-US" b="1" dirty="0"/>
              <a:t> </a:t>
            </a:r>
            <a:r>
              <a:rPr lang="en-US" b="1" dirty="0" err="1"/>
              <a:t>koordinat</a:t>
            </a:r>
            <a:r>
              <a:rPr lang="en-US" b="1" dirty="0"/>
              <a:t> </a:t>
            </a:r>
            <a:r>
              <a:rPr lang="en-US" b="1" dirty="0" err="1"/>
              <a:t>peta</a:t>
            </a:r>
            <a:endParaRPr lang="en-US" b="1" dirty="0"/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4038600" y="3855243"/>
            <a:ext cx="393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b="1" dirty="0" err="1"/>
              <a:t>Pembagian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en-US" b="1" dirty="0"/>
              <a:t> </a:t>
            </a:r>
            <a:r>
              <a:rPr lang="en-US" b="1" dirty="0" err="1"/>
              <a:t>Administrasi</a:t>
            </a:r>
            <a:endParaRPr lang="en-US" b="1" dirty="0"/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457200" y="4402931"/>
            <a:ext cx="508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b="1" dirty="0" err="1"/>
              <a:t>Selang</a:t>
            </a:r>
            <a:r>
              <a:rPr lang="en-US" b="1" dirty="0"/>
              <a:t> </a:t>
            </a:r>
            <a:r>
              <a:rPr lang="en-US" b="1" dirty="0" err="1"/>
              <a:t>Kontur</a:t>
            </a:r>
            <a:r>
              <a:rPr lang="en-US" b="1" dirty="0"/>
              <a:t>, </a:t>
            </a:r>
            <a:r>
              <a:rPr lang="en-US" b="1" dirty="0" err="1"/>
              <a:t>Skala</a:t>
            </a:r>
            <a:r>
              <a:rPr lang="en-US" b="1" dirty="0"/>
              <a:t> </a:t>
            </a:r>
            <a:r>
              <a:rPr lang="en-US" b="1" dirty="0" err="1"/>
              <a:t>Numeris</a:t>
            </a:r>
            <a:r>
              <a:rPr lang="en-US" b="1" dirty="0"/>
              <a:t>, </a:t>
            </a:r>
            <a:r>
              <a:rPr lang="en-US" b="1" dirty="0" err="1"/>
              <a:t>Skala</a:t>
            </a:r>
            <a:r>
              <a:rPr lang="en-US" b="1" dirty="0"/>
              <a:t> </a:t>
            </a:r>
            <a:r>
              <a:rPr lang="en-US" b="1" dirty="0" err="1"/>
              <a:t>Grafis</a:t>
            </a:r>
            <a:endParaRPr lang="en-US" b="1" dirty="0"/>
          </a:p>
        </p:txBody>
      </p:sp>
      <p:sp>
        <p:nvSpPr>
          <p:cNvPr id="10255" name="Text Box 21"/>
          <p:cNvSpPr txBox="1">
            <a:spLocks noChangeArrowheads="1"/>
          </p:cNvSpPr>
          <p:nvPr/>
        </p:nvSpPr>
        <p:spPr bwMode="auto">
          <a:xfrm>
            <a:off x="457200" y="4769643"/>
            <a:ext cx="611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j. </a:t>
            </a:r>
            <a:r>
              <a:rPr lang="en-US" b="1" dirty="0" err="1"/>
              <a:t>Keterangan</a:t>
            </a:r>
            <a:r>
              <a:rPr lang="en-US" b="1" dirty="0"/>
              <a:t> </a:t>
            </a:r>
            <a:r>
              <a:rPr lang="en-US" b="1" dirty="0" err="1"/>
              <a:t>rinci</a:t>
            </a:r>
            <a:r>
              <a:rPr lang="en-US" b="1" dirty="0"/>
              <a:t> </a:t>
            </a:r>
            <a:r>
              <a:rPr lang="en-US" b="1" dirty="0" err="1"/>
              <a:t>tengah</a:t>
            </a:r>
            <a:r>
              <a:rPr lang="en-US" b="1" dirty="0"/>
              <a:t> </a:t>
            </a:r>
            <a:r>
              <a:rPr lang="en-US" b="1" dirty="0" err="1"/>
              <a:t>peta</a:t>
            </a:r>
            <a:r>
              <a:rPr lang="en-US" b="1" dirty="0"/>
              <a:t> : </a:t>
            </a:r>
            <a:r>
              <a:rPr lang="en-US" b="1" dirty="0" err="1"/>
              <a:t>Konvergensi</a:t>
            </a:r>
            <a:r>
              <a:rPr lang="en-US" b="1" dirty="0"/>
              <a:t> Meridian</a:t>
            </a:r>
          </a:p>
        </p:txBody>
      </p:sp>
      <p:sp>
        <p:nvSpPr>
          <p:cNvPr id="10256" name="Text Box 22"/>
          <p:cNvSpPr txBox="1">
            <a:spLocks noChangeArrowheads="1"/>
          </p:cNvSpPr>
          <p:nvPr/>
        </p:nvSpPr>
        <p:spPr bwMode="auto">
          <a:xfrm>
            <a:off x="1244600" y="5257801"/>
            <a:ext cx="258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k. </a:t>
            </a:r>
            <a:r>
              <a:rPr lang="id-ID" b="1" smtClean="0"/>
              <a:t>Isi </a:t>
            </a:r>
            <a:r>
              <a:rPr lang="id-ID" b="1" dirty="0" smtClean="0"/>
              <a:t>Peta / M</a:t>
            </a:r>
            <a:r>
              <a:rPr lang="en-US" b="1" dirty="0" err="1" smtClean="0"/>
              <a:t>uka</a:t>
            </a:r>
            <a:r>
              <a:rPr lang="en-US" b="1" dirty="0" smtClean="0"/>
              <a:t> </a:t>
            </a:r>
            <a:r>
              <a:rPr lang="en-US" b="1" dirty="0"/>
              <a:t>Peta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8" y="0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SKALA PETA :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4342" name="Rectangle 22"/>
          <p:cNvSpPr>
            <a:spLocks noChangeArrowheads="1"/>
          </p:cNvSpPr>
          <p:nvPr/>
        </p:nvSpPr>
        <p:spPr bwMode="auto">
          <a:xfrm>
            <a:off x="836613" y="1541462"/>
            <a:ext cx="442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CC00"/>
                </a:solidFill>
              </a:rPr>
              <a:t>SKALA NUMERIS DAN SKALA GRAFIS</a:t>
            </a:r>
          </a:p>
        </p:txBody>
      </p:sp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820738" y="2168525"/>
            <a:ext cx="725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SKALA NUMERIS : Ditampilkan dalam bentuk bilangan (Numeris)</a:t>
            </a:r>
          </a:p>
          <a:p>
            <a:r>
              <a:rPr lang="en-US" b="1"/>
              <a:t>                           </a:t>
            </a: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1050925" y="361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4345" name="Text Box 25"/>
          <p:cNvSpPr txBox="1">
            <a:spLocks noChangeArrowheads="1"/>
          </p:cNvSpPr>
          <p:nvPr/>
        </p:nvSpPr>
        <p:spPr bwMode="auto">
          <a:xfrm>
            <a:off x="814388" y="2974975"/>
            <a:ext cx="683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SKALA grafis       : Ditampilkan dalam bentuk gambar (Grafis)</a:t>
            </a:r>
          </a:p>
          <a:p>
            <a:r>
              <a:rPr lang="en-US">
                <a:solidFill>
                  <a:schemeClr val="accent1"/>
                </a:solidFill>
                <a:latin typeface="Tahoma" pitchFamily="34" charset="0"/>
              </a:rPr>
              <a:t>                           </a:t>
            </a:r>
          </a:p>
        </p:txBody>
      </p:sp>
      <p:sp>
        <p:nvSpPr>
          <p:cNvPr id="14346" name="Text Box 26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14347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590925"/>
            <a:ext cx="7924800" cy="2209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8" name="Text Box 28"/>
          <p:cNvSpPr txBox="1">
            <a:spLocks noChangeArrowheads="1"/>
          </p:cNvSpPr>
          <p:nvPr/>
        </p:nvSpPr>
        <p:spPr bwMode="auto">
          <a:xfrm>
            <a:off x="1524000" y="44196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ahoma" pitchFamily="34" charset="0"/>
              </a:rPr>
              <a:t>Skala Numeris</a:t>
            </a:r>
          </a:p>
        </p:txBody>
      </p:sp>
      <p:sp>
        <p:nvSpPr>
          <p:cNvPr id="14349" name="Line 29"/>
          <p:cNvSpPr>
            <a:spLocks noChangeShapeType="1"/>
          </p:cNvSpPr>
          <p:nvPr/>
        </p:nvSpPr>
        <p:spPr bwMode="auto">
          <a:xfrm>
            <a:off x="3200400" y="4648200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Text Box 30"/>
          <p:cNvSpPr txBox="1">
            <a:spLocks noChangeArrowheads="1"/>
          </p:cNvSpPr>
          <p:nvPr/>
        </p:nvSpPr>
        <p:spPr bwMode="auto">
          <a:xfrm>
            <a:off x="1522413" y="4953000"/>
            <a:ext cx="1373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ahoma" pitchFamily="34" charset="0"/>
              </a:rPr>
              <a:t>Skala Grafis</a:t>
            </a:r>
          </a:p>
        </p:txBody>
      </p:sp>
      <p:sp>
        <p:nvSpPr>
          <p:cNvPr id="14351" name="Freeform 31"/>
          <p:cNvSpPr>
            <a:spLocks/>
          </p:cNvSpPr>
          <p:nvPr/>
        </p:nvSpPr>
        <p:spPr bwMode="auto">
          <a:xfrm>
            <a:off x="3200400" y="5105400"/>
            <a:ext cx="533400" cy="304800"/>
          </a:xfrm>
          <a:custGeom>
            <a:avLst/>
            <a:gdLst>
              <a:gd name="T0" fmla="*/ 0 w 336"/>
              <a:gd name="T1" fmla="*/ 0 h 192"/>
              <a:gd name="T2" fmla="*/ 2147483647 w 336"/>
              <a:gd name="T3" fmla="*/ 0 h 192"/>
              <a:gd name="T4" fmla="*/ 2147483647 w 336"/>
              <a:gd name="T5" fmla="*/ 2147483647 h 192"/>
              <a:gd name="T6" fmla="*/ 0 60000 65536"/>
              <a:gd name="T7" fmla="*/ 0 60000 65536"/>
              <a:gd name="T8" fmla="*/ 0 60000 65536"/>
              <a:gd name="T9" fmla="*/ 0 w 336"/>
              <a:gd name="T10" fmla="*/ 0 h 192"/>
              <a:gd name="T11" fmla="*/ 336 w 33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92">
                <a:moveTo>
                  <a:pt x="0" y="0"/>
                </a:moveTo>
                <a:lnTo>
                  <a:pt x="336" y="0"/>
                </a:lnTo>
                <a:lnTo>
                  <a:pt x="336" y="19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696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FF0066"/>
                </a:solidFill>
                <a:latin typeface="Arial" charset="0"/>
              </a:rPr>
              <a:t>WARNA</a:t>
            </a:r>
            <a:r>
              <a:rPr lang="en-US" sz="280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DAN</a:t>
            </a:r>
            <a:r>
              <a:rPr lang="en-US" sz="2800" smtClean="0">
                <a:solidFill>
                  <a:schemeClr val="accent1"/>
                </a:solidFill>
                <a:latin typeface="Arial" charset="0"/>
              </a:rPr>
              <a:t> SIMBOL :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1590675"/>
            <a:ext cx="7661649" cy="18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Selain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nama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nama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 GEOGRAFIS (TOPONIMI),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informasi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Disampaikan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oleh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sebagai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WARNA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SIMBOL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. Hal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Dimaksudkan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memudahkan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pengguna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memahami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informasi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696200" cy="110331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66"/>
                </a:solidFill>
              </a:rPr>
              <a:t>W</a:t>
            </a:r>
            <a:r>
              <a:rPr lang="en-US" sz="4000" dirty="0" smtClean="0">
                <a:solidFill>
                  <a:srgbClr val="00FF99"/>
                </a:solidFill>
              </a:rPr>
              <a:t>A</a:t>
            </a:r>
            <a:r>
              <a:rPr lang="en-US" sz="4000" dirty="0" smtClean="0">
                <a:solidFill>
                  <a:srgbClr val="FF0066"/>
                </a:solidFill>
              </a:rPr>
              <a:t>R</a:t>
            </a:r>
            <a:r>
              <a:rPr lang="en-US" sz="4000" dirty="0" smtClean="0">
                <a:solidFill>
                  <a:srgbClr val="FFFF00"/>
                </a:solidFill>
              </a:rPr>
              <a:t>N</a:t>
            </a:r>
            <a:r>
              <a:rPr lang="en-US" sz="4000" dirty="0" smtClean="0">
                <a:solidFill>
                  <a:srgbClr val="FF0066"/>
                </a:solidFill>
              </a:rPr>
              <a:t>A</a:t>
            </a:r>
            <a:r>
              <a:rPr lang="en-US" sz="4000" dirty="0" smtClean="0">
                <a:solidFill>
                  <a:schemeClr val="accent1"/>
                </a:solidFill>
              </a:rPr>
              <a:t> 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153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97177"/>
              </p:ext>
            </p:extLst>
          </p:nvPr>
        </p:nvGraphicFramePr>
        <p:xfrm>
          <a:off x="544513" y="1524000"/>
          <a:ext cx="8229600" cy="4064002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MERAH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Unsur transportasi darat : jalan, jalan setapak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HITAM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Unsur buatan manuasia : Bangunan, batas administrasi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BIRU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Unsur hidrologi : Sungai, danau, sawah, irigasi, tambak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COKLAT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Unsur relief : garis countour, gunung, bukit, lembah, jurang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HIJAU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Unsur vegetasi : hutan, kebun, semak belukar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PUTIH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Unsur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sedikit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vegetasinya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: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tegalan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tanah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terlantar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95263"/>
            <a:ext cx="7696200" cy="7302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66"/>
                </a:solidFill>
              </a:rPr>
              <a:t>SIMBOL</a:t>
            </a:r>
            <a:r>
              <a:rPr lang="en-US" sz="4000" dirty="0" smtClean="0">
                <a:solidFill>
                  <a:schemeClr val="accent1"/>
                </a:solidFill>
              </a:rPr>
              <a:t> 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17414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25623"/>
            <a:ext cx="5486399" cy="37073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7415" name="Text Box 30"/>
          <p:cNvSpPr txBox="1">
            <a:spLocks noChangeArrowheads="1"/>
          </p:cNvSpPr>
          <p:nvPr/>
        </p:nvSpPr>
        <p:spPr bwMode="auto">
          <a:xfrm>
            <a:off x="3074988" y="725458"/>
            <a:ext cx="2213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ahoma" pitchFamily="34" charset="0"/>
              </a:rPr>
              <a:t>UNSUR VEGETASI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79525" y="452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9588" y="2711450"/>
            <a:ext cx="628650" cy="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049588" y="381000"/>
            <a:ext cx="2883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UNSUR HIDROLOGI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4953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3344</TotalTime>
  <Words>1505</Words>
  <Application>Microsoft Office PowerPoint</Application>
  <PresentationFormat>On-screen Show (4:3)</PresentationFormat>
  <Paragraphs>267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Magneto</vt:lpstr>
      <vt:lpstr>Rockwell</vt:lpstr>
      <vt:lpstr>Rockwell Condensed</vt:lpstr>
      <vt:lpstr>Script MT Bold</vt:lpstr>
      <vt:lpstr>Symbol</vt:lpstr>
      <vt:lpstr>Tahoma</vt:lpstr>
      <vt:lpstr>Wingdings</vt:lpstr>
      <vt:lpstr>Wood Type</vt:lpstr>
      <vt:lpstr>PETA DASAR</vt:lpstr>
      <vt:lpstr>MEMBACA (MENGGUNAKAN) PETA RBI :</vt:lpstr>
      <vt:lpstr>PowerPoint Presentation</vt:lpstr>
      <vt:lpstr>PowerPoint Presentation</vt:lpstr>
      <vt:lpstr>SKALA PETA :</vt:lpstr>
      <vt:lpstr>WARNA DAN SIMBOL :</vt:lpstr>
      <vt:lpstr>WARNA :</vt:lpstr>
      <vt:lpstr>SIMBOL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MEMBACA DAN MENGGUNAKAN  PETA RUPABUMI INDONESIA (RBI)</dc:title>
  <dc:creator>Pri@mb0d0</dc:creator>
  <cp:lastModifiedBy>Windows User</cp:lastModifiedBy>
  <cp:revision>88</cp:revision>
  <dcterms:created xsi:type="dcterms:W3CDTF">2007-02-28T07:20:18Z</dcterms:created>
  <dcterms:modified xsi:type="dcterms:W3CDTF">2018-11-13T03:48:10Z</dcterms:modified>
</cp:coreProperties>
</file>