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57" r:id="rId5"/>
    <p:sldId id="258" r:id="rId6"/>
    <p:sldId id="266" r:id="rId7"/>
    <p:sldId id="259" r:id="rId8"/>
    <p:sldId id="260" r:id="rId9"/>
    <p:sldId id="261" r:id="rId10"/>
    <p:sldId id="262" r:id="rId11"/>
    <p:sldId id="268" r:id="rId12"/>
    <p:sldId id="267" r:id="rId13"/>
    <p:sldId id="269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0" autoAdjust="0"/>
  </p:normalViewPr>
  <p:slideViewPr>
    <p:cSldViewPr>
      <p:cViewPr>
        <p:scale>
          <a:sx n="60" d="100"/>
          <a:sy n="60" d="100"/>
        </p:scale>
        <p:origin x="-15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EEF66-EA95-4CA9-A287-71472741FE1E}" type="doc">
      <dgm:prSet loTypeId="urn:microsoft.com/office/officeart/2005/8/layout/v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9F0104-E548-4C52-AD1F-0A6C82497AC3}">
      <dgm:prSet phldrT="[Text]"/>
      <dgm:spPr/>
      <dgm:t>
        <a:bodyPr/>
        <a:lstStyle/>
        <a:p>
          <a:r>
            <a:rPr lang="en-US" dirty="0"/>
            <a:t>VISI</a:t>
          </a:r>
        </a:p>
      </dgm:t>
    </dgm:pt>
    <dgm:pt modelId="{3CC1CEE6-FACE-49EC-9AAA-87202D16B92F}" type="parTrans" cxnId="{40E26D26-4952-4D9E-9FDA-15CF8564822D}">
      <dgm:prSet/>
      <dgm:spPr/>
      <dgm:t>
        <a:bodyPr/>
        <a:lstStyle/>
        <a:p>
          <a:endParaRPr lang="en-US"/>
        </a:p>
      </dgm:t>
    </dgm:pt>
    <dgm:pt modelId="{885879DD-54D9-4916-8B45-E953A6E1AB48}" type="sibTrans" cxnId="{40E26D26-4952-4D9E-9FDA-15CF8564822D}">
      <dgm:prSet/>
      <dgm:spPr/>
      <dgm:t>
        <a:bodyPr/>
        <a:lstStyle/>
        <a:p>
          <a:endParaRPr lang="en-US"/>
        </a:p>
      </dgm:t>
    </dgm:pt>
    <dgm:pt modelId="{CB7EB471-2286-4B07-B4A1-4019925F96D5}">
      <dgm:prSet phldrT="[Text]" custT="1"/>
      <dgm:spPr/>
      <dgm:t>
        <a:bodyPr anchor="ctr"/>
        <a:lstStyle/>
        <a:p>
          <a:pPr marL="288925" indent="0">
            <a:buNone/>
          </a:pPr>
          <a:endParaRPr lang="en-US" sz="1750" dirty="0"/>
        </a:p>
      </dgm:t>
    </dgm:pt>
    <dgm:pt modelId="{C7844EF0-D513-43EE-8003-E3C1A61C88AD}" type="parTrans" cxnId="{5CE8CE2E-BE46-402C-AD7B-9B080ED096A9}">
      <dgm:prSet/>
      <dgm:spPr/>
      <dgm:t>
        <a:bodyPr/>
        <a:lstStyle/>
        <a:p>
          <a:endParaRPr lang="en-US"/>
        </a:p>
      </dgm:t>
    </dgm:pt>
    <dgm:pt modelId="{F81E68E3-A441-43ED-B7E2-AF25EA6054AE}" type="sibTrans" cxnId="{5CE8CE2E-BE46-402C-AD7B-9B080ED096A9}">
      <dgm:prSet/>
      <dgm:spPr/>
      <dgm:t>
        <a:bodyPr/>
        <a:lstStyle/>
        <a:p>
          <a:endParaRPr lang="en-US"/>
        </a:p>
      </dgm:t>
    </dgm:pt>
    <dgm:pt modelId="{210E0367-759F-4CDF-B5C3-E0B1F69398DE}">
      <dgm:prSet phldrT="[Text]"/>
      <dgm:spPr/>
      <dgm:t>
        <a:bodyPr/>
        <a:lstStyle/>
        <a:p>
          <a:r>
            <a:rPr lang="en-US" dirty="0"/>
            <a:t>MISI</a:t>
          </a:r>
        </a:p>
      </dgm:t>
    </dgm:pt>
    <dgm:pt modelId="{060E2242-A5DB-4A7B-B473-D47D84E6A9DF}" type="parTrans" cxnId="{1EC55AFB-B6D6-4DF4-B942-9B128BC396E3}">
      <dgm:prSet/>
      <dgm:spPr/>
      <dgm:t>
        <a:bodyPr/>
        <a:lstStyle/>
        <a:p>
          <a:endParaRPr lang="en-US"/>
        </a:p>
      </dgm:t>
    </dgm:pt>
    <dgm:pt modelId="{43A0DC06-E74B-44EC-B392-705BB0FEBE23}" type="sibTrans" cxnId="{1EC55AFB-B6D6-4DF4-B942-9B128BC396E3}">
      <dgm:prSet/>
      <dgm:spPr/>
      <dgm:t>
        <a:bodyPr/>
        <a:lstStyle/>
        <a:p>
          <a:endParaRPr lang="en-US"/>
        </a:p>
      </dgm:t>
    </dgm:pt>
    <dgm:pt modelId="{630E7F99-0089-4175-84BC-C5748E2D5D51}">
      <dgm:prSet phldrT="[Text]" custT="1"/>
      <dgm:spPr/>
      <dgm:t>
        <a:bodyPr anchor="ctr"/>
        <a:lstStyle/>
        <a:p>
          <a:pPr marL="463550" indent="-290513"/>
          <a:endParaRPr lang="en-US" sz="1700" dirty="0"/>
        </a:p>
      </dgm:t>
    </dgm:pt>
    <dgm:pt modelId="{28F37BD5-CC53-4049-B948-E5738167F36F}" type="parTrans" cxnId="{48A0018A-1955-4244-9EC6-2F3507852630}">
      <dgm:prSet/>
      <dgm:spPr/>
      <dgm:t>
        <a:bodyPr/>
        <a:lstStyle/>
        <a:p>
          <a:endParaRPr lang="en-US"/>
        </a:p>
      </dgm:t>
    </dgm:pt>
    <dgm:pt modelId="{D82093D4-26C6-48BB-9CF0-885128C2C582}" type="sibTrans" cxnId="{48A0018A-1955-4244-9EC6-2F3507852630}">
      <dgm:prSet/>
      <dgm:spPr/>
      <dgm:t>
        <a:bodyPr/>
        <a:lstStyle/>
        <a:p>
          <a:endParaRPr lang="en-US"/>
        </a:p>
      </dgm:t>
    </dgm:pt>
    <dgm:pt modelId="{8ADE81F0-780E-4014-B3E3-C62D3637C67C}" type="pres">
      <dgm:prSet presAssocID="{37FEEF66-EA95-4CA9-A287-71472741FE1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D335C8-2A98-4AE9-BDCB-1ED13AFA96B0}" type="pres">
      <dgm:prSet presAssocID="{F79F0104-E548-4C52-AD1F-0A6C82497AC3}" presName="linNode" presStyleCnt="0"/>
      <dgm:spPr/>
    </dgm:pt>
    <dgm:pt modelId="{430CE787-73DE-4236-99C3-562BF44B1632}" type="pres">
      <dgm:prSet presAssocID="{F79F0104-E548-4C52-AD1F-0A6C82497AC3}" presName="parentShp" presStyleLbl="node1" presStyleIdx="0" presStyleCnt="2" custScaleX="28915" custLinFactNeighborX="-14750" custLinFactNeighborY="-21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8B5BF-AD52-43CC-BDB6-E505C0705EBF}" type="pres">
      <dgm:prSet presAssocID="{F79F0104-E548-4C52-AD1F-0A6C82497AC3}" presName="childShp" presStyleLbl="bgAccFollowNode1" presStyleIdx="0" presStyleCnt="2" custScaleX="144918" custScaleY="258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B0B77-7850-44F4-90BD-DCDADD510FBB}" type="pres">
      <dgm:prSet presAssocID="{885879DD-54D9-4916-8B45-E953A6E1AB48}" presName="spacing" presStyleCnt="0"/>
      <dgm:spPr/>
    </dgm:pt>
    <dgm:pt modelId="{C64567DE-384C-4A60-B8B0-D0B573919E54}" type="pres">
      <dgm:prSet presAssocID="{210E0367-759F-4CDF-B5C3-E0B1F69398DE}" presName="linNode" presStyleCnt="0"/>
      <dgm:spPr/>
    </dgm:pt>
    <dgm:pt modelId="{25E1E278-6151-4259-B1C3-8A2E68084738}" type="pres">
      <dgm:prSet presAssocID="{210E0367-759F-4CDF-B5C3-E0B1F69398DE}" presName="parentShp" presStyleLbl="node1" presStyleIdx="1" presStyleCnt="2" custScaleX="36818" custLinFactNeighborX="856" custLinFactNeighborY="-89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3F3D5-6179-45CC-B5A3-2B810D32C6FD}" type="pres">
      <dgm:prSet presAssocID="{210E0367-759F-4CDF-B5C3-E0B1F69398DE}" presName="childShp" presStyleLbl="bgAccFollowNode1" presStyleIdx="1" presStyleCnt="2" custScaleX="186568" custScaleY="640254" custLinFactNeighborX="81" custLinFactNeighborY="-59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A0018A-1955-4244-9EC6-2F3507852630}" srcId="{210E0367-759F-4CDF-B5C3-E0B1F69398DE}" destId="{630E7F99-0089-4175-84BC-C5748E2D5D51}" srcOrd="0" destOrd="0" parTransId="{28F37BD5-CC53-4049-B948-E5738167F36F}" sibTransId="{D82093D4-26C6-48BB-9CF0-885128C2C582}"/>
    <dgm:cxn modelId="{00D683F2-AFEE-4BB2-BC50-C2900C49444F}" type="presOf" srcId="{630E7F99-0089-4175-84BC-C5748E2D5D51}" destId="{CF43F3D5-6179-45CC-B5A3-2B810D32C6FD}" srcOrd="0" destOrd="0" presId="urn:microsoft.com/office/officeart/2005/8/layout/vList6"/>
    <dgm:cxn modelId="{40E26D26-4952-4D9E-9FDA-15CF8564822D}" srcId="{37FEEF66-EA95-4CA9-A287-71472741FE1E}" destId="{F79F0104-E548-4C52-AD1F-0A6C82497AC3}" srcOrd="0" destOrd="0" parTransId="{3CC1CEE6-FACE-49EC-9AAA-87202D16B92F}" sibTransId="{885879DD-54D9-4916-8B45-E953A6E1AB48}"/>
    <dgm:cxn modelId="{3228402D-C1FA-4A33-BE49-07B1A249448D}" type="presOf" srcId="{37FEEF66-EA95-4CA9-A287-71472741FE1E}" destId="{8ADE81F0-780E-4014-B3E3-C62D3637C67C}" srcOrd="0" destOrd="0" presId="urn:microsoft.com/office/officeart/2005/8/layout/vList6"/>
    <dgm:cxn modelId="{5CE8CE2E-BE46-402C-AD7B-9B080ED096A9}" srcId="{F79F0104-E548-4C52-AD1F-0A6C82497AC3}" destId="{CB7EB471-2286-4B07-B4A1-4019925F96D5}" srcOrd="0" destOrd="0" parTransId="{C7844EF0-D513-43EE-8003-E3C1A61C88AD}" sibTransId="{F81E68E3-A441-43ED-B7E2-AF25EA6054AE}"/>
    <dgm:cxn modelId="{1EC55AFB-B6D6-4DF4-B942-9B128BC396E3}" srcId="{37FEEF66-EA95-4CA9-A287-71472741FE1E}" destId="{210E0367-759F-4CDF-B5C3-E0B1F69398DE}" srcOrd="1" destOrd="0" parTransId="{060E2242-A5DB-4A7B-B473-D47D84E6A9DF}" sibTransId="{43A0DC06-E74B-44EC-B392-705BB0FEBE23}"/>
    <dgm:cxn modelId="{F9F3F519-7BAC-4873-A4E2-551A2FDE022F}" type="presOf" srcId="{210E0367-759F-4CDF-B5C3-E0B1F69398DE}" destId="{25E1E278-6151-4259-B1C3-8A2E68084738}" srcOrd="0" destOrd="0" presId="urn:microsoft.com/office/officeart/2005/8/layout/vList6"/>
    <dgm:cxn modelId="{E98AC43C-2D55-41A0-94E0-CF9D12539B78}" type="presOf" srcId="{F79F0104-E548-4C52-AD1F-0A6C82497AC3}" destId="{430CE787-73DE-4236-99C3-562BF44B1632}" srcOrd="0" destOrd="0" presId="urn:microsoft.com/office/officeart/2005/8/layout/vList6"/>
    <dgm:cxn modelId="{E34CDA9F-0787-4371-B3D5-ECD347029F9A}" type="presOf" srcId="{CB7EB471-2286-4B07-B4A1-4019925F96D5}" destId="{FC98B5BF-AD52-43CC-BDB6-E505C0705EBF}" srcOrd="0" destOrd="0" presId="urn:microsoft.com/office/officeart/2005/8/layout/vList6"/>
    <dgm:cxn modelId="{22EE0C35-AD23-4F98-AE2D-C17F638A1B70}" type="presParOf" srcId="{8ADE81F0-780E-4014-B3E3-C62D3637C67C}" destId="{ABD335C8-2A98-4AE9-BDCB-1ED13AFA96B0}" srcOrd="0" destOrd="0" presId="urn:microsoft.com/office/officeart/2005/8/layout/vList6"/>
    <dgm:cxn modelId="{4568E114-BE22-436B-BDF5-75B429A8CE82}" type="presParOf" srcId="{ABD335C8-2A98-4AE9-BDCB-1ED13AFA96B0}" destId="{430CE787-73DE-4236-99C3-562BF44B1632}" srcOrd="0" destOrd="0" presId="urn:microsoft.com/office/officeart/2005/8/layout/vList6"/>
    <dgm:cxn modelId="{5993CD79-7DF6-4B22-AC73-ABF1B0B1BC60}" type="presParOf" srcId="{ABD335C8-2A98-4AE9-BDCB-1ED13AFA96B0}" destId="{FC98B5BF-AD52-43CC-BDB6-E505C0705EBF}" srcOrd="1" destOrd="0" presId="urn:microsoft.com/office/officeart/2005/8/layout/vList6"/>
    <dgm:cxn modelId="{0F2B1DAF-3EB6-41EB-9927-C9DFB0740509}" type="presParOf" srcId="{8ADE81F0-780E-4014-B3E3-C62D3637C67C}" destId="{310B0B77-7850-44F4-90BD-DCDADD510FBB}" srcOrd="1" destOrd="0" presId="urn:microsoft.com/office/officeart/2005/8/layout/vList6"/>
    <dgm:cxn modelId="{F05015C6-4DBF-48DA-B490-267CACDE75CF}" type="presParOf" srcId="{8ADE81F0-780E-4014-B3E3-C62D3637C67C}" destId="{C64567DE-384C-4A60-B8B0-D0B573919E54}" srcOrd="2" destOrd="0" presId="urn:microsoft.com/office/officeart/2005/8/layout/vList6"/>
    <dgm:cxn modelId="{581FF8BD-D9C6-43B3-B517-81B3E59BE068}" type="presParOf" srcId="{C64567DE-384C-4A60-B8B0-D0B573919E54}" destId="{25E1E278-6151-4259-B1C3-8A2E68084738}" srcOrd="0" destOrd="0" presId="urn:microsoft.com/office/officeart/2005/8/layout/vList6"/>
    <dgm:cxn modelId="{70728D06-1F1F-4E2F-9DAC-D4570F3BF6FF}" type="presParOf" srcId="{C64567DE-384C-4A60-B8B0-D0B573919E54}" destId="{CF43F3D5-6179-45CC-B5A3-2B810D32C6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8B5BF-AD52-43CC-BDB6-E505C0705EBF}">
      <dsp:nvSpPr>
        <dsp:cNvPr id="0" name=""/>
        <dsp:cNvSpPr/>
      </dsp:nvSpPr>
      <dsp:spPr>
        <a:xfrm>
          <a:off x="1097481" y="1840"/>
          <a:ext cx="7692364" cy="15410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288925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50" kern="1200" dirty="0"/>
        </a:p>
      </dsp:txBody>
      <dsp:txXfrm>
        <a:off x="1097481" y="194475"/>
        <a:ext cx="7114459" cy="1155811"/>
      </dsp:txXfrm>
    </dsp:sp>
    <dsp:sp modelId="{430CE787-73DE-4236-99C3-562BF44B1632}">
      <dsp:nvSpPr>
        <dsp:cNvPr id="0" name=""/>
        <dsp:cNvSpPr/>
      </dsp:nvSpPr>
      <dsp:spPr>
        <a:xfrm>
          <a:off x="0" y="346792"/>
          <a:ext cx="1023221" cy="5965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VISI</a:t>
          </a:r>
        </a:p>
      </dsp:txBody>
      <dsp:txXfrm>
        <a:off x="29120" y="375912"/>
        <a:ext cx="964981" cy="538289"/>
      </dsp:txXfrm>
    </dsp:sp>
    <dsp:sp modelId="{CF43F3D5-6179-45CC-B5A3-2B810D32C6FD}">
      <dsp:nvSpPr>
        <dsp:cNvPr id="0" name=""/>
        <dsp:cNvSpPr/>
      </dsp:nvSpPr>
      <dsp:spPr>
        <a:xfrm>
          <a:off x="1034592" y="1246977"/>
          <a:ext cx="7829513" cy="3819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463550" lvl="1" indent="-290513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1034592" y="1724390"/>
        <a:ext cx="6397273" cy="2864481"/>
      </dsp:txXfrm>
    </dsp:sp>
    <dsp:sp modelId="{25E1E278-6151-4259-B1C3-8A2E68084738}">
      <dsp:nvSpPr>
        <dsp:cNvPr id="0" name=""/>
        <dsp:cNvSpPr/>
      </dsp:nvSpPr>
      <dsp:spPr>
        <a:xfrm>
          <a:off x="38184" y="2681733"/>
          <a:ext cx="1030069" cy="59652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MISI</a:t>
          </a:r>
        </a:p>
      </dsp:txBody>
      <dsp:txXfrm>
        <a:off x="67304" y="2710853"/>
        <a:ext cx="971829" cy="538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08D-11C1-405B-B966-F5633425A9A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PERTEMUAN%20I/What%20Is%20Urban%20Planning&#1567;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PROFESI PERENCANAAN WILAYAH DAN KOTA DAN/ATAU SURVEY DAN PEMETAAN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10313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12"/>
          <p:cNvSpPr/>
          <p:nvPr/>
        </p:nvSpPr>
        <p:spPr>
          <a:xfrm>
            <a:off x="27574" y="625009"/>
            <a:ext cx="8861611" cy="542234"/>
          </a:xfrm>
          <a:prstGeom prst="snip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>
              <a:defRPr/>
            </a:pPr>
            <a:endParaRPr lang="en-US" b="1" dirty="0">
              <a:solidFill>
                <a:srgbClr val="70AD47">
                  <a:lumMod val="50000"/>
                </a:srgbClr>
              </a:solidFill>
              <a:latin typeface="Gadugi" panose="020B0502040204020203" pitchFamily="34" charset="0"/>
            </a:endParaRPr>
          </a:p>
        </p:txBody>
      </p:sp>
      <p:pic>
        <p:nvPicPr>
          <p:cNvPr id="6" name="Picture 4" descr="http://discover.jkuat.ac.ke/wp-content/uploads/quantity-surveyor-2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6" b="37792"/>
          <a:stretch/>
        </p:blipFill>
        <p:spPr bwMode="auto">
          <a:xfrm>
            <a:off x="27574" y="5354320"/>
            <a:ext cx="9024986" cy="15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248338"/>
              </p:ext>
            </p:extLst>
          </p:nvPr>
        </p:nvGraphicFramePr>
        <p:xfrm>
          <a:off x="265020" y="1371600"/>
          <a:ext cx="8787540" cy="2671843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656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6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742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7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</a:rPr>
                        <a:t>No.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err="1">
                          <a:effectLst/>
                        </a:rPr>
                        <a:t>Profil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Lulusan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err="1">
                          <a:effectLst/>
                        </a:rPr>
                        <a:t>Capaian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Pembelajaran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874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 err="1">
                          <a:effectLst/>
                        </a:rPr>
                        <a:t>Asisten</a:t>
                      </a:r>
                      <a:r>
                        <a:rPr lang="en-US" sz="1500" dirty="0">
                          <a:effectLst/>
                        </a:rPr>
                        <a:t> Surveyor </a:t>
                      </a:r>
                      <a:r>
                        <a:rPr lang="en-US" sz="1500" dirty="0" err="1">
                          <a:effectLst/>
                        </a:rPr>
                        <a:t>Kadaster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Menguasai praktik pengukuran batas antar persil, tapak, atau bidang tanah serta mampu menghitung luasannya.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4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874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Drafter/</a:t>
                      </a:r>
                      <a:r>
                        <a:rPr lang="en-US" sz="1500" dirty="0" err="1">
                          <a:effectLst/>
                        </a:rPr>
                        <a:t>Asisten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Tenaga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Ahli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Pemetaan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 err="1">
                          <a:effectLst/>
                        </a:rPr>
                        <a:t>Mampu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membuat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laporan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hasil</a:t>
                      </a:r>
                      <a:r>
                        <a:rPr lang="en-US" sz="1500" dirty="0">
                          <a:effectLst/>
                        </a:rPr>
                        <a:t> survey, </a:t>
                      </a:r>
                      <a:r>
                        <a:rPr lang="en-US" sz="1500" dirty="0" err="1">
                          <a:effectLst/>
                        </a:rPr>
                        <a:t>menuangkan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hasil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analisis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aplikasi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pemetaan</a:t>
                      </a:r>
                      <a:r>
                        <a:rPr lang="en-US" sz="1500" dirty="0">
                          <a:effectLst/>
                        </a:rPr>
                        <a:t>/</a:t>
                      </a:r>
                      <a:r>
                        <a:rPr lang="en-US" sz="1500" dirty="0" err="1">
                          <a:effectLst/>
                        </a:rPr>
                        <a:t>sistem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informasi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geografis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ke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dalam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laporan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sesuai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dengan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kaidah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penulisan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4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3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8745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Drafter/</a:t>
                      </a:r>
                      <a:r>
                        <a:rPr lang="en-US" sz="1500" dirty="0" err="1">
                          <a:effectLst/>
                        </a:rPr>
                        <a:t>Asisten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Tenaga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Ahli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Perencanaan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 err="1">
                          <a:effectLst/>
                        </a:rPr>
                        <a:t>Mampu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menuangkan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hasil</a:t>
                      </a:r>
                      <a:r>
                        <a:rPr lang="en-US" sz="1500" dirty="0">
                          <a:effectLst/>
                        </a:rPr>
                        <a:t> survey, </a:t>
                      </a:r>
                      <a:r>
                        <a:rPr lang="en-US" sz="1500" dirty="0" err="1">
                          <a:effectLst/>
                        </a:rPr>
                        <a:t>diskusi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analisis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hasil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aplikasi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sistem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informasi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geografis</a:t>
                      </a:r>
                      <a:r>
                        <a:rPr lang="en-US" sz="1500" dirty="0">
                          <a:effectLst/>
                        </a:rPr>
                        <a:t>, </a:t>
                      </a:r>
                      <a:r>
                        <a:rPr lang="en-US" sz="1500" dirty="0" err="1">
                          <a:effectLst/>
                        </a:rPr>
                        <a:t>serta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konsep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perencanaan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ke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dalam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laporan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sesuai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dengan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kaidah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penulisan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5148" y="703301"/>
            <a:ext cx="8454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Matriks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Profil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Lulusan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Capaian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Pembelajaran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Program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D-3 Survey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D9E6"/>
              </a:clrFrom>
              <a:clrTo>
                <a:srgbClr val="CDD9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80498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99" y="1843899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CIVIL ENGINEER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0498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19800" y="1837320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MAPPING SURVEYOR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AutoShape 7" descr="Hasil gambar untuk ARCHIT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Hasil gambar untuk ARCHIT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Hasil gambar untuk ARCHITEC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-325795" r="-84087" b="273037"/>
          <a:stretch/>
        </p:blipFill>
        <p:spPr bwMode="auto">
          <a:xfrm>
            <a:off x="-2190906" y="-3200400"/>
            <a:ext cx="398991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4" y="1752600"/>
            <a:ext cx="2497976" cy="189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7975" y="1746824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ARCHITECT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68" y="4038600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16621" y="403860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GEOLOGIST</a:t>
            </a:r>
            <a:endParaRPr lang="en-US" b="1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19297" y="4114800"/>
            <a:ext cx="24400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URBAN AND REGIONAL PLANNER</a:t>
            </a:r>
            <a:endParaRPr lang="en-US" sz="1100" b="1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206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584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</a:rPr>
              <a:t>DESKRIPSIKAN HARAPAN DAN CITA-CITA TERKAIT KARIR </a:t>
            </a:r>
          </a:p>
          <a:p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</a:rPr>
              <a:t>DIMASA YANG AKAN DATANG</a:t>
            </a:r>
            <a:endParaRPr lang="en-US" sz="28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9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7374" y="292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429000"/>
            <a:ext cx="5950974" cy="1927225"/>
          </a:xfrm>
        </p:spPr>
        <p:txBody>
          <a:bodyPr>
            <a:noAutofit/>
          </a:bodyPr>
          <a:lstStyle/>
          <a:p>
            <a:pPr algn="l"/>
            <a:r>
              <a:rPr lang="en-US" sz="3200" smtClean="0">
                <a:solidFill>
                  <a:schemeClr val="bg1"/>
                </a:solidFill>
              </a:rPr>
              <a:t>TERMINOLOGI</a:t>
            </a:r>
            <a:br>
              <a:rPr lang="en-US" sz="3200" smtClean="0">
                <a:solidFill>
                  <a:schemeClr val="bg1"/>
                </a:solidFill>
              </a:rPr>
            </a:br>
            <a:r>
              <a:rPr lang="en-US" sz="3200" smtClean="0">
                <a:solidFill>
                  <a:schemeClr val="bg1"/>
                </a:solidFill>
              </a:rPr>
              <a:t>RENCANA, PERENCANA &amp; PERENCANAAN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105400"/>
            <a:ext cx="64008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124200"/>
            <a:ext cx="5410200" cy="3733800"/>
          </a:xfrm>
        </p:spPr>
        <p:txBody>
          <a:bodyPr>
            <a:normAutofit/>
          </a:bodyPr>
          <a:lstStyle/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Terminologi rencana, perencana, dan perencanaan</a:t>
            </a: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Peran penting perencanaan</a:t>
            </a: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endParaRPr lang="en-US" sz="2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133600"/>
            <a:ext cx="37338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5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246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8" y="672433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566" y="67243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363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71201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03" y="268236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9260"/>
            <a:ext cx="30765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4" y="4596888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84" y="445816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939" y="6267910"/>
            <a:ext cx="644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DESKRIPSIKAN GAMBAR-GAMBAR DIATAS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73668"/>
            <a:ext cx="49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1</a:t>
            </a:r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2854687" y="773668"/>
            <a:ext cx="49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2</a:t>
            </a:r>
            <a:endParaRPr 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5638800" y="741402"/>
            <a:ext cx="49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3</a:t>
            </a:r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42049" y="2712013"/>
            <a:ext cx="49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4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2609140" y="2754868"/>
            <a:ext cx="49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5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5531566" y="2754868"/>
            <a:ext cx="49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6</a:t>
            </a:r>
            <a:endParaRPr lang="en-US" b="1"/>
          </a:p>
        </p:txBody>
      </p:sp>
      <p:sp>
        <p:nvSpPr>
          <p:cNvPr id="20" name="TextBox 19"/>
          <p:cNvSpPr txBox="1"/>
          <p:nvPr/>
        </p:nvSpPr>
        <p:spPr>
          <a:xfrm>
            <a:off x="0" y="4736068"/>
            <a:ext cx="49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7</a:t>
            </a:r>
            <a:endParaRPr lang="en-US" b="1"/>
          </a:p>
        </p:txBody>
      </p:sp>
      <p:sp>
        <p:nvSpPr>
          <p:cNvPr id="21" name="TextBox 20"/>
          <p:cNvSpPr txBox="1"/>
          <p:nvPr/>
        </p:nvSpPr>
        <p:spPr>
          <a:xfrm>
            <a:off x="3349987" y="4659260"/>
            <a:ext cx="49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8</a:t>
            </a:r>
            <a:endParaRPr lang="en-US" b="1"/>
          </a:p>
        </p:txBody>
      </p:sp>
      <p:sp>
        <p:nvSpPr>
          <p:cNvPr id="22" name="TextBox 21"/>
          <p:cNvSpPr txBox="1"/>
          <p:nvPr/>
        </p:nvSpPr>
        <p:spPr>
          <a:xfrm>
            <a:off x="6593603" y="4495800"/>
            <a:ext cx="495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925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4478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5">
                    <a:lumMod val="50000"/>
                  </a:schemeClr>
                </a:solidFill>
                <a:hlinkClick r:id="rId2" action="ppaction://hlinkfile"/>
              </a:rPr>
              <a:t>file:///D:/KULIAH/Semester%20I/PPWK/PERTEMUAN%20I/What%20Is%20Urban%20Planning%D8%9F.mp4</a:t>
            </a:r>
            <a:endParaRPr lang="en-US" sz="14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990600"/>
          </a:xfrm>
        </p:spPr>
        <p:txBody>
          <a:bodyPr/>
          <a:lstStyle/>
          <a:p>
            <a:pPr algn="l"/>
            <a:r>
              <a:rPr lang="en-US" b="1" smtClean="0"/>
              <a:t>RENCANA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Upaya untuk merepresentasikan sesuatu (Hall, 2002)</a:t>
            </a:r>
          </a:p>
          <a:p>
            <a:r>
              <a:rPr lang="en-US" smtClean="0"/>
              <a:t>Metode untuk melaksanakan suatu kegiatan (Hall, 2002)</a:t>
            </a:r>
          </a:p>
          <a:p>
            <a:r>
              <a:rPr lang="en-US" smtClean="0"/>
              <a:t>Pengaturan terhadap suatu kegiiatan (Hall, 2002)</a:t>
            </a:r>
          </a:p>
          <a:p>
            <a:r>
              <a:rPr lang="en-US" smtClean="0"/>
              <a:t>Upaya untuk pencapaian hasil (Hall, 2002)</a:t>
            </a:r>
          </a:p>
          <a:p>
            <a:pPr marL="0" indent="0">
              <a:buNone/>
            </a:pPr>
            <a:r>
              <a:rPr lang="en-US" smtClean="0"/>
              <a:t>Apabila dikaitkan dengan perencanaan wilayah dan kota, rencana merupakan suatu panduan yang memuat latar belakang, tujuan, sasaran, metodologi, dan output yang diharapkan dalam kegiatan perencanaan wilayah dan kota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/>
              <a:t>PERENCANA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Pihak baik individual maupun kelompok yang membuat sutu rencana dan melaksanakan perencanaan tersebut</a:t>
            </a:r>
          </a:p>
          <a:p>
            <a:r>
              <a:rPr lang="en-US" smtClean="0"/>
              <a:t>Perencanana dapat mengambil kontribusi dalam perencanaan wilayah dan kota, pada tahapan:</a:t>
            </a:r>
          </a:p>
          <a:p>
            <a:pPr marL="457200" indent="-233363">
              <a:buFont typeface="Wingdings" pitchFamily="2" charset="2"/>
              <a:buChar char="Ø"/>
            </a:pPr>
            <a:r>
              <a:rPr lang="en-US" smtClean="0"/>
              <a:t>Perencanaan awal dan implementasi</a:t>
            </a:r>
          </a:p>
          <a:p>
            <a:pPr marL="457200" indent="-233363">
              <a:buFont typeface="Wingdings" pitchFamily="2" charset="2"/>
              <a:buChar char="Ø"/>
            </a:pPr>
            <a:r>
              <a:rPr lang="en-US" smtClean="0"/>
              <a:t>Perencanaan awal, implementasi, dan monitoring&amp;evaluasi</a:t>
            </a:r>
          </a:p>
          <a:p>
            <a:r>
              <a:rPr lang="en-US" smtClean="0"/>
              <a:t>Konsentrasi perencana:</a:t>
            </a:r>
          </a:p>
          <a:p>
            <a:pPr marL="465138" indent="-292100">
              <a:buFont typeface="Wingdings" pitchFamily="2" charset="2"/>
              <a:buChar char="Ø"/>
            </a:pPr>
            <a:r>
              <a:rPr lang="en-US" smtClean="0"/>
              <a:t>Urban design</a:t>
            </a:r>
          </a:p>
          <a:p>
            <a:pPr marL="465138" indent="-292100">
              <a:buFont typeface="Wingdings" pitchFamily="2" charset="2"/>
              <a:buChar char="Ø"/>
            </a:pPr>
            <a:r>
              <a:rPr lang="en-US" smtClean="0"/>
              <a:t>Spasial planning</a:t>
            </a:r>
          </a:p>
          <a:p>
            <a:pPr marL="465138" indent="-292100">
              <a:buFont typeface="Wingdings" pitchFamily="2" charset="2"/>
              <a:buChar char="Ø"/>
            </a:pPr>
            <a:r>
              <a:rPr lang="en-US" smtClean="0"/>
              <a:t>Decision maker</a:t>
            </a:r>
          </a:p>
          <a:p>
            <a:pPr marL="465138" indent="-292100">
              <a:buFont typeface="Wingdings" pitchFamily="2" charset="2"/>
              <a:buChar char="Ø"/>
            </a:pPr>
            <a:r>
              <a:rPr lang="en-US" smtClean="0"/>
              <a:t>Penelitian terkait perancancangan dan pengembangan wilayah&amp;kota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/>
              <a:t>PERENCANAAN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581" y="1143000"/>
            <a:ext cx="92964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smtClean="0"/>
              <a:t>Suatu aktivitas universal manusia, suatu keahlian dasar dalam kehidupan yang berkaitan dengan pertimbangan suatu hasil sebelum diadakan pemilihandiantara berbagai alternatif yang ada (Catanese, 1988)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smtClean="0"/>
              <a:t>Suatu proses menentukan apa yang diinginkan di masa depan serta menerapkan tahapan-tahapan yang dibutuhkan untuk pencapaiannya (Key and Alder, 1999)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smtClean="0"/>
              <a:t>Cara “rasional” untuk mempersiapkan masa depan (Kelly and Becker, 2000)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smtClean="0"/>
              <a:t>Proses yang berkelanjutan yang menghasilkan keputusan-keputusan, atau plihan-pilihan tentang alternatif cara penggunaan sumber daya-sumber daya yang memungkinkan dengan tujuam untuk mencapa sutau bagian dari tujuan dalam jangka panjang waktu tertentu di masa yang akan datang (Conyers and Hill, 1984)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smtClean="0"/>
              <a:t>Menetapkan suatu tujuan dan memilih langkah-langkah yang diperlukan untuk mencapai tujuan tertentu (Robinson, 2005)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smtClean="0"/>
              <a:t>Elemen dalam perencanaan: pencapaian tujuan dan tahapan </a:t>
            </a:r>
            <a:r>
              <a:rPr lang="en-US" sz="2000"/>
              <a:t>(Hall, 2002</a:t>
            </a:r>
            <a:r>
              <a:rPr lang="en-US" sz="200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</a:rPr>
              <a:t>Perencanaan tata ruang adalah bagian dari penataan ruang (UU No. 26 Tahun 2007)</a:t>
            </a:r>
            <a:endParaRPr lang="en-US" sz="200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204019" y="5942299"/>
            <a:ext cx="8151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</a:rPr>
              <a:t>DEFINISIKAN KEMBALI TERMINOLOGI PERENCANAAN</a:t>
            </a:r>
            <a:endParaRPr lang="en-US" sz="28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5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124200"/>
            <a:ext cx="5410200" cy="3733800"/>
          </a:xfrm>
        </p:spPr>
        <p:txBody>
          <a:bodyPr>
            <a:normAutofit/>
          </a:bodyPr>
          <a:lstStyle/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Visi dan Misi Universitas Esa Unggul</a:t>
            </a: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Latar Belakang didirikannya Prodi D3 Survey dan Pemetaan</a:t>
            </a: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Visi dan Misi Prodi D3 Survey dan Pemetaan</a:t>
            </a: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Ketetapan Pembentukan Prodi D3 Survey dan Pemetaan</a:t>
            </a: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smtClean="0">
                <a:solidFill>
                  <a:schemeClr val="tx2">
                    <a:lumMod val="50000"/>
                  </a:schemeClr>
                </a:solidFill>
              </a:rPr>
              <a:t>Profil lulusan D3 Survey dan Pemetaan</a:t>
            </a: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  <a:p>
            <a:pPr marL="571500" indent="-457200">
              <a:buClr>
                <a:srgbClr val="002060"/>
              </a:buClr>
              <a:buFont typeface="+mj-lt"/>
              <a:buAutoNum type="arabicPeriod"/>
            </a:pPr>
            <a:endParaRPr lang="en-US" sz="2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133600"/>
            <a:ext cx="37338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Sebagai solusi terhadap permasalahan dan isu pengembangan wilayah danperkotaan</a:t>
            </a:r>
          </a:p>
          <a:p>
            <a:r>
              <a:rPr lang="en-US" smtClean="0"/>
              <a:t>Sebagai aktivitas yang bebar-benar direncanakan untuk mendapatkan hasil yang optimal</a:t>
            </a:r>
          </a:p>
          <a:p>
            <a:r>
              <a:rPr lang="en-US" smtClean="0"/>
              <a:t>Tujuan dan sasaran yang jelas dalam pencapaian hasil</a:t>
            </a:r>
          </a:p>
          <a:p>
            <a:r>
              <a:rPr lang="en-US" smtClean="0"/>
              <a:t>Terdapat alterntif dan rekomendasi pada setiap output perencanaan</a:t>
            </a:r>
          </a:p>
          <a:p>
            <a:r>
              <a:rPr lang="en-US" smtClean="0"/>
              <a:t>Hasil dari perencanaan dapat dibedakan dalam jangka pendek, jangka menengah, dan jangka panjang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/>
              <a:t>PERAN PENTING PERENCANAAN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11676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/>
              <a:t>PARADIGMA PERENCANAAN WILAYAH DAN KOTA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752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Traditional Spatial Planning: normative</a:t>
            </a:r>
          </a:p>
          <a:p>
            <a:pPr marL="0" indent="0" algn="ctr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VS</a:t>
            </a:r>
          </a:p>
          <a:p>
            <a:pPr marL="0" indent="0" algn="ctr">
              <a:buNone/>
            </a:pP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Strategic Spatial Planning: Creativity for diversity and sustainability</a:t>
            </a:r>
            <a:endParaRPr lang="en-US" b="1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89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REFERENSI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sz="4400"/>
              <a:t>Andreas Faludi. A Reader in Planning Theory. 1973. Pergamon. Press. Oxford</a:t>
            </a:r>
            <a:r>
              <a:rPr lang="en-US" sz="4400"/>
              <a:t>. </a:t>
            </a:r>
            <a:endParaRPr lang="en-US" sz="4400" smtClean="0"/>
          </a:p>
          <a:p>
            <a:r>
              <a:rPr lang="en-US" sz="4400" smtClean="0"/>
              <a:t>Catanese</a:t>
            </a:r>
            <a:r>
              <a:rPr lang="en-US" sz="4400"/>
              <a:t>, Anthony J and James C Snyder. 1988. Introduction to Urban Planning. McGraw-Hill: </a:t>
            </a:r>
            <a:r>
              <a:rPr lang="en-US" sz="4400"/>
              <a:t>New </a:t>
            </a:r>
            <a:r>
              <a:rPr lang="en-US" sz="4400" smtClean="0"/>
              <a:t>York</a:t>
            </a:r>
          </a:p>
          <a:p>
            <a:pPr lvl="0"/>
            <a:r>
              <a:rPr lang="en-US" sz="4400"/>
              <a:t>Djoko Sujarto. 1985. Beberapa Pengertian Perencanaan Fisik. PT. Bharata Karya Aksara: Jakarta</a:t>
            </a:r>
          </a:p>
          <a:p>
            <a:pPr lvl="0"/>
            <a:r>
              <a:rPr lang="en-US" sz="4400" smtClean="0"/>
              <a:t>George </a:t>
            </a:r>
            <a:r>
              <a:rPr lang="en-US" sz="4400"/>
              <a:t>Chadwick. 1981. A system View of Planning. Pergamon Press. Oxford</a:t>
            </a:r>
          </a:p>
          <a:p>
            <a:pPr lvl="0"/>
            <a:r>
              <a:rPr lang="en-US" sz="4400" smtClean="0"/>
              <a:t>Hall</a:t>
            </a:r>
            <a:r>
              <a:rPr lang="en-US" sz="4400"/>
              <a:t>, Peter. 2002. Urban and Regional Planning. Routledge: New York </a:t>
            </a:r>
          </a:p>
          <a:p>
            <a:pPr lvl="0"/>
            <a:r>
              <a:rPr lang="en-US" sz="4400" smtClean="0"/>
              <a:t>Hariyono</a:t>
            </a:r>
            <a:r>
              <a:rPr lang="en-US" sz="4400" smtClean="0"/>
              <a:t>, Paulus. 2010. Perencanaan Pembangunan Kota dan Perubahan Paradigma. Pustaka Pelajar: Yogyakarta</a:t>
            </a:r>
          </a:p>
          <a:p>
            <a:pPr lvl="0"/>
            <a:r>
              <a:rPr lang="en-US" sz="4400" smtClean="0"/>
              <a:t>Rustiadi, Ernan. 2009. Perencanaan dan Pengembangan Wilayah. Crestpent Press: Yogyakarta</a:t>
            </a:r>
          </a:p>
          <a:p>
            <a:pPr lvl="0"/>
            <a:r>
              <a:rPr lang="en-US" sz="4400" smtClean="0"/>
              <a:t>Tarigan, Robinson. 2005. Perencanaan Pembangunan Wilayah. PT. Bumi Aksara: Jakarta</a:t>
            </a:r>
            <a:endParaRPr lang="en-US" sz="4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75943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terimakasih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5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VISI DAN MISI </a:t>
            </a:r>
            <a:br>
              <a:rPr lang="en-US" b="1" smtClean="0"/>
            </a:br>
            <a:r>
              <a:rPr lang="en-US" b="1" smtClean="0"/>
              <a:t>UNIVERSITAS ESA UNGGUL</a:t>
            </a:r>
            <a:endParaRPr 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25878" y="2019852"/>
            <a:ext cx="843232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VISI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794337"/>
            <a:ext cx="8279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Menjadi perguruan tinggi kelas dunia berbasis intelektual, kreativitas, dan kewirausahaan, yang unggul dalam mutu pengeloaan dan hasil pelaksanaan tridarma perguruan tinggi</a:t>
            </a:r>
            <a:endParaRPr lang="en-US" sz="2000"/>
          </a:p>
        </p:txBody>
      </p:sp>
      <p:sp>
        <p:nvSpPr>
          <p:cNvPr id="6" name="TextBox 5"/>
          <p:cNvSpPr txBox="1"/>
          <p:nvPr/>
        </p:nvSpPr>
        <p:spPr>
          <a:xfrm>
            <a:off x="0" y="4309710"/>
            <a:ext cx="8432321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</a:t>
            </a:r>
            <a:r>
              <a:rPr lang="en-US" sz="2800" b="1" smtClean="0">
                <a:solidFill>
                  <a:schemeClr val="bg1"/>
                </a:solidFill>
              </a:rPr>
              <a:t>ISI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75" y="5232737"/>
            <a:ext cx="8279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smtClean="0"/>
              <a:t>Menyelenggarakan pendidikan tinggi yang bermutu dan relevan</a:t>
            </a:r>
          </a:p>
          <a:p>
            <a:pPr marL="342900" indent="-342900">
              <a:buAutoNum type="arabicPeriod"/>
            </a:pPr>
            <a:r>
              <a:rPr lang="en-US" sz="2000" smtClean="0"/>
              <a:t>Menciptakan suasana akademik yang kondusif</a:t>
            </a:r>
          </a:p>
          <a:p>
            <a:pPr marL="342900" indent="-342900">
              <a:buAutoNum type="arabicPeriod"/>
            </a:pPr>
            <a:r>
              <a:rPr lang="en-US" sz="2000" smtClean="0"/>
              <a:t>Memberikan pelayanan prima kepada seluruh pemangku kepentingan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5872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620000" cy="1143000"/>
          </a:xfrm>
        </p:spPr>
        <p:txBody>
          <a:bodyPr/>
          <a:lstStyle/>
          <a:p>
            <a:r>
              <a:rPr lang="en-US" b="1" smtClean="0"/>
              <a:t>SEJARAH FAKULTAS TEKNIK</a:t>
            </a:r>
            <a:endParaRPr lang="en-US" b="1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769441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bg1"/>
                </a:solidFill>
              </a:rPr>
              <a:t>Fakultas Teknik berdiri sejak tahun 1993 dan memiliki dua program studi yaitu </a:t>
            </a:r>
            <a:r>
              <a:rPr lang="en-US" sz="2200" b="1" smtClean="0">
                <a:solidFill>
                  <a:schemeClr val="bg1"/>
                </a:solidFill>
              </a:rPr>
              <a:t>Teknik Industri (S1) dan Teknik Perencanaan Wilayah dan Kota (S1)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56733"/>
            <a:ext cx="9144000" cy="3785652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</a:rPr>
              <a:t>Program studi Teknik Perencanaan Wilayah dan Kota memiliki keunggulan sertifikasi kompetensi GIS </a:t>
            </a:r>
            <a:r>
              <a:rPr lang="en-US" sz="2400" i="1" smtClean="0">
                <a:solidFill>
                  <a:schemeClr val="bg1"/>
                </a:solidFill>
              </a:rPr>
              <a:t>(Geographic Information System), </a:t>
            </a:r>
            <a:r>
              <a:rPr lang="en-US" sz="2400" smtClean="0">
                <a:solidFill>
                  <a:schemeClr val="bg1"/>
                </a:solidFill>
              </a:rPr>
              <a:t>Magang di Kementerian/Pemda/Developer/Konsultan, Program Field Trip di Luar Negeri dan memiliki 4 studio (Proses, Rancang, Kota dan Wilayah) masing-masing studio memiliki wilayah perencanaan berbagai daerah di Indonesia.</a:t>
            </a:r>
          </a:p>
          <a:p>
            <a:endParaRPr lang="en-US" sz="240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</a:rPr>
              <a:t>Program studi Teknik Industri memiliki keunggulan memiliki sertifikasi K3 dan SAP, peminatan sistem manufaktur dan perancangan dan Manajemen kualitas</a:t>
            </a:r>
          </a:p>
        </p:txBody>
      </p:sp>
    </p:spTree>
    <p:extLst>
      <p:ext uri="{BB962C8B-B14F-4D97-AF65-F5344CB8AC3E}">
        <p14:creationId xmlns:p14="http://schemas.microsoft.com/office/powerpoint/2010/main" val="3754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 logo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2" y="4204583"/>
            <a:ext cx="1114827" cy="12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reet view log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26" y="5525753"/>
            <a:ext cx="1205039" cy="12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26108" y="1229230"/>
            <a:ext cx="9170108" cy="5554370"/>
            <a:chOff x="-1394203" y="687731"/>
            <a:chExt cx="10534676" cy="63808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42"/>
            <a:stretch/>
          </p:blipFill>
          <p:spPr>
            <a:xfrm rot="21097857">
              <a:off x="5036321" y="802502"/>
              <a:ext cx="3122330" cy="1926277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3806" t="7031" r="24179" b="8060"/>
            <a:stretch>
              <a:fillRect/>
            </a:stretch>
          </p:blipFill>
          <p:spPr bwMode="auto">
            <a:xfrm>
              <a:off x="520075" y="687731"/>
              <a:ext cx="4667994" cy="42862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12" name="Group 11"/>
            <p:cNvGrpSpPr/>
            <p:nvPr/>
          </p:nvGrpSpPr>
          <p:grpSpPr>
            <a:xfrm>
              <a:off x="2802708" y="2174706"/>
              <a:ext cx="6337765" cy="4893919"/>
              <a:chOff x="7751451" y="-819150"/>
              <a:chExt cx="9048751" cy="60198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/>
              <a:srcRect l="2270" t="8594" r="28185" b="9114"/>
              <a:stretch/>
            </p:blipFill>
            <p:spPr>
              <a:xfrm>
                <a:off x="7751452" y="-819150"/>
                <a:ext cx="9048750" cy="6019800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7751451" y="643716"/>
                <a:ext cx="9048751" cy="221862"/>
                <a:chOff x="-5263752" y="6965922"/>
                <a:chExt cx="8287657" cy="203201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21556" t="42206" r="29139" b="55016"/>
                <a:stretch/>
              </p:blipFill>
              <p:spPr>
                <a:xfrm>
                  <a:off x="-5263752" y="6965922"/>
                  <a:ext cx="6415314" cy="203201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</a:blip>
                <a:srcRect l="3707" t="44848" r="81902" b="52461"/>
                <a:stretch/>
              </p:blipFill>
              <p:spPr>
                <a:xfrm>
                  <a:off x="1151562" y="6965949"/>
                  <a:ext cx="1872343" cy="19682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22985" t="8491" r="23806" b="8590"/>
            <a:stretch>
              <a:fillRect/>
            </a:stretch>
          </p:blipFill>
          <p:spPr bwMode="auto">
            <a:xfrm rot="453756">
              <a:off x="5525091" y="3956951"/>
              <a:ext cx="3193413" cy="27992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674"/>
            <a:stretch/>
          </p:blipFill>
          <p:spPr>
            <a:xfrm>
              <a:off x="647132" y="4316547"/>
              <a:ext cx="3431609" cy="24876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itle 1"/>
            <p:cNvSpPr txBox="1">
              <a:spLocks/>
            </p:cNvSpPr>
            <p:nvPr/>
          </p:nvSpPr>
          <p:spPr>
            <a:xfrm>
              <a:off x="-1394203" y="1010890"/>
              <a:ext cx="1798534" cy="277101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Indonesia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Sangat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Butuh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Tenaga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Surveyor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dan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dugi" panose="020B0502040204020203" pitchFamily="34" charset="0"/>
                </a:rPr>
                <a:t>Pemetaan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LATAR BELAKANG DIDIRIKANNYA </a:t>
            </a:r>
            <a:br>
              <a:rPr lang="en-US" sz="3600" b="1" smtClean="0"/>
            </a:br>
            <a:r>
              <a:rPr lang="en-US" sz="3600" b="1" smtClean="0"/>
              <a:t>PRODI D3 SURVEY DAN PEMETAAN</a:t>
            </a:r>
            <a:br>
              <a:rPr lang="en-US" sz="3600" b="1" smtClean="0"/>
            </a:b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6094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smtClean="0"/>
              <a:t>KEBIJAKAN TERKAIT SURVEY DAN PEMETAAN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0" y="1676400"/>
            <a:ext cx="8451376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1800" smtClean="0">
                <a:solidFill>
                  <a:srgbClr val="0066CC"/>
                </a:solidFill>
              </a:rPr>
              <a:t>Permen Agraria dan Tata ruang/kepala Badan Pertanahan Nasional RI Nomor 33 Tahun 2016 Tentang Surveyor Kadaster Berlisensi </a:t>
            </a:r>
            <a:r>
              <a:rPr lang="en-US" sz="1800" smtClean="0"/>
              <a:t>=&gt; </a:t>
            </a:r>
            <a:r>
              <a:rPr lang="en-US" sz="1800" smtClean="0">
                <a:solidFill>
                  <a:srgbClr val="002060"/>
                </a:solidFill>
              </a:rPr>
              <a:t>Permen Agraria Dan Tata Ruang/Kepala Badan Pertanahan Nasional Ri No 11 Tahun 2017 Tentang Perubahan Atas Peraturan Menteri Agraria Dan Tata Ruang/Kepala Badan Pertanahan Nasional Tentang Surveyor Kadaster Berlisensi</a:t>
            </a:r>
          </a:p>
          <a:p>
            <a:endParaRPr lang="en-US" sz="1800" smtClean="0">
              <a:solidFill>
                <a:srgbClr val="002060"/>
              </a:solidFill>
            </a:endParaRPr>
          </a:p>
          <a:p>
            <a:endParaRPr lang="en-US" sz="1800" smtClean="0">
              <a:solidFill>
                <a:srgbClr val="002060"/>
              </a:solidFill>
            </a:endParaRPr>
          </a:p>
          <a:p>
            <a:endParaRPr lang="en-US" sz="1800" smtClean="0">
              <a:solidFill>
                <a:srgbClr val="002060"/>
              </a:solidFill>
            </a:endParaRPr>
          </a:p>
          <a:p>
            <a:endParaRPr lang="en-US" sz="1800" smtClean="0">
              <a:solidFill>
                <a:srgbClr val="002060"/>
              </a:solidFill>
            </a:endParaRPr>
          </a:p>
          <a:p>
            <a:r>
              <a:rPr lang="en-US" sz="1800" smtClean="0">
                <a:solidFill>
                  <a:srgbClr val="002060"/>
                </a:solidFill>
              </a:rPr>
              <a:t>Keputusan </a:t>
            </a:r>
            <a:r>
              <a:rPr lang="en-US" sz="1800">
                <a:solidFill>
                  <a:srgbClr val="002060"/>
                </a:solidFill>
              </a:rPr>
              <a:t>Menteri Ketenagakerjaan Republik Indonesia Nomor 95 Tahun 2017 Tentang Penetapan Standar Kompetensi Kerja Nasional Indonesia Kategori Aktivitas Profesional, Ilmiah dan Teknis Golongan Pokok Aktivitas Arsitektur dan Keinsinyuran; Analisis dan Uji Teknis Bidang Informasi </a:t>
            </a:r>
            <a:r>
              <a:rPr lang="en-US" sz="1800" smtClean="0">
                <a:solidFill>
                  <a:srgbClr val="002060"/>
                </a:solidFill>
              </a:rPr>
              <a:t>Geospasial</a:t>
            </a:r>
          </a:p>
          <a:p>
            <a:endParaRPr lang="en-US" sz="1800" smtClean="0">
              <a:solidFill>
                <a:srgbClr val="002060"/>
              </a:solidFill>
            </a:endParaRPr>
          </a:p>
          <a:p>
            <a:endParaRPr lang="en-US" sz="1800">
              <a:solidFill>
                <a:srgbClr val="002060"/>
              </a:solidFill>
            </a:endParaRPr>
          </a:p>
          <a:p>
            <a:endParaRPr lang="en-US" sz="1800" smtClean="0">
              <a:solidFill>
                <a:srgbClr val="002060"/>
              </a:solidFill>
            </a:endParaRPr>
          </a:p>
          <a:p>
            <a:endParaRPr lang="en-US" sz="1800" smtClean="0">
              <a:solidFill>
                <a:srgbClr val="002060"/>
              </a:solidFill>
            </a:endParaRPr>
          </a:p>
          <a:p>
            <a:r>
              <a:rPr lang="en-US" sz="1800" smtClean="0">
                <a:solidFill>
                  <a:srgbClr val="002060"/>
                </a:solidFill>
              </a:rPr>
              <a:t>Perpres </a:t>
            </a:r>
            <a:r>
              <a:rPr lang="en-US" sz="1800">
                <a:solidFill>
                  <a:srgbClr val="002060"/>
                </a:solidFill>
              </a:rPr>
              <a:t>No. 9 Tahun 2016 tentang Percepatan Pelaksanaan Kegijakan Satu Peta pada Tingkat Ketelitian 1: 50.0000</a:t>
            </a:r>
          </a:p>
          <a:p>
            <a:endParaRPr lang="en-US" sz="1800" smtClean="0">
              <a:solidFill>
                <a:srgbClr val="002060"/>
              </a:solidFill>
            </a:endParaRPr>
          </a:p>
          <a:p>
            <a:r>
              <a:rPr lang="en-US" sz="1800" smtClean="0">
                <a:solidFill>
                  <a:srgbClr val="002060"/>
                </a:solidFill>
              </a:rPr>
              <a:t>BIG </a:t>
            </a:r>
            <a:r>
              <a:rPr lang="en-US" sz="1800">
                <a:solidFill>
                  <a:srgbClr val="002060"/>
                </a:solidFill>
              </a:rPr>
              <a:t>diamanatkan membuat peta dasar skala 1:1000 sampai 1: 1 juta. Pemetaan skala besar menuntut SDM yang </a:t>
            </a:r>
            <a:r>
              <a:rPr lang="en-US" sz="1800" smtClean="0">
                <a:solidFill>
                  <a:srgbClr val="002060"/>
                </a:solidFill>
              </a:rPr>
              <a:t>banyak</a:t>
            </a:r>
          </a:p>
          <a:p>
            <a:endParaRPr lang="sv-SE" sz="1800" smtClean="0">
              <a:solidFill>
                <a:srgbClr val="002060"/>
              </a:solidFill>
            </a:endParaRPr>
          </a:p>
          <a:p>
            <a:r>
              <a:rPr lang="sv-SE" sz="1800" smtClean="0">
                <a:solidFill>
                  <a:srgbClr val="002060"/>
                </a:solidFill>
              </a:rPr>
              <a:t>Kerja </a:t>
            </a:r>
            <a:r>
              <a:rPr lang="sv-SE" sz="1800">
                <a:solidFill>
                  <a:srgbClr val="002060"/>
                </a:solidFill>
              </a:rPr>
              <a:t>sama dan sinergi </a:t>
            </a:r>
            <a:r>
              <a:rPr lang="sv-SE" sz="1800" smtClean="0">
                <a:solidFill>
                  <a:srgbClr val="002060"/>
                </a:solidFill>
              </a:rPr>
              <a:t>Dantara BIG dan K/L Laninya dalam Menetapkan SNI dan kebutuhan Surveyor pemetaan dengan </a:t>
            </a:r>
            <a:r>
              <a:rPr lang="sv-SE" sz="1800">
                <a:solidFill>
                  <a:srgbClr val="002060"/>
                </a:solidFill>
              </a:rPr>
              <a:t>Kementerian Pendidikan dan Kebudayaan serta Kementerian Riset Teknologi dan Pendidikan Tinggi.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752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LANJUTAN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24384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smtClean="0"/>
              <a:t>Ruang lingkup pekerjaan surveyor </a:t>
            </a:r>
            <a:r>
              <a:rPr lang="en-US" sz="1200" i="1"/>
              <a:t>Kadaster </a:t>
            </a:r>
            <a:r>
              <a:rPr lang="en-US" sz="1200" i="1">
                <a:solidFill>
                  <a:srgbClr val="009999"/>
                </a:solidFill>
              </a:rPr>
              <a:t>tidak hanya sebatas melaksanakan survei dan pemetaan batas bidang tanah saja, melainkan juga harus memahami aspek hukum pertanahan dan tata laksana pendaftaran </a:t>
            </a:r>
            <a:r>
              <a:rPr lang="en-US" sz="1200" i="1" smtClean="0">
                <a:solidFill>
                  <a:srgbClr val="009999"/>
                </a:solidFill>
              </a:rPr>
              <a:t>tanah</a:t>
            </a:r>
            <a:r>
              <a:rPr lang="en-US" sz="1200" i="1" smtClean="0"/>
              <a:t> sesuai standar </a:t>
            </a:r>
            <a:r>
              <a:rPr lang="en-US" sz="1200" i="1"/>
              <a:t>Kompetensi </a:t>
            </a:r>
            <a:r>
              <a:rPr lang="en-US" sz="1200" i="1" smtClean="0"/>
              <a:t>Kerja </a:t>
            </a:r>
            <a:r>
              <a:rPr lang="en-US" sz="1200" i="1"/>
              <a:t>Nasional Indonesia Bidang Informasi Geospasial (SKKNI-IG) untuk Asisten Surveyor Kadaster dan Surveyor Kadaster. </a:t>
            </a:r>
            <a:endParaRPr lang="en-US" sz="1200" i="1" smtClean="0"/>
          </a:p>
          <a:p>
            <a:pPr algn="ctr"/>
            <a:endParaRPr lang="en-US" sz="1200" i="1"/>
          </a:p>
        </p:txBody>
      </p:sp>
      <p:sp>
        <p:nvSpPr>
          <p:cNvPr id="6" name="Rectangle 5"/>
          <p:cNvSpPr/>
          <p:nvPr/>
        </p:nvSpPr>
        <p:spPr>
          <a:xfrm>
            <a:off x="57150" y="3893403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solidFill>
                  <a:srgbClr val="009999"/>
                </a:solidFill>
              </a:rPr>
              <a:t>LSP Survey Pemetaan ISI berstatus independen, bebas dari keberpihakan, yang mempunyai tugas mengembangkan standar kompetensi, melaksanakan uji kompetensi, menerbitkan sertifikat kompetensi tenaga-tenaga profesi bidang survey, pengukuran dan pemetaan dan atau geodesi/geomatika serta melakukan akreditasi atau verifikasi tempat uji kompetensi (TUK) untuk bidang profesi survey, pengukuran dan pemetaan atau </a:t>
            </a:r>
            <a:r>
              <a:rPr lang="en-US" sz="1200" i="1" smtClean="0">
                <a:solidFill>
                  <a:srgbClr val="009999"/>
                </a:solidFill>
              </a:rPr>
              <a:t>geomatika</a:t>
            </a:r>
          </a:p>
        </p:txBody>
      </p:sp>
    </p:spTree>
    <p:extLst>
      <p:ext uri="{BB962C8B-B14F-4D97-AF65-F5344CB8AC3E}">
        <p14:creationId xmlns:p14="http://schemas.microsoft.com/office/powerpoint/2010/main" val="13808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7886700" cy="923597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INDONESIA KEKURANGAN TENAGA PEMETAAN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4907577"/>
            <a:ext cx="6477000" cy="492443"/>
          </a:xfrm>
          <a:prstGeom prst="rect">
            <a:avLst/>
          </a:prstGeom>
          <a:solidFill>
            <a:schemeClr val="accent5">
              <a:alpha val="34000"/>
            </a:schemeClr>
          </a:solidFill>
        </p:spPr>
        <p:txBody>
          <a:bodyPr wrap="square">
            <a:spAutoFit/>
          </a:bodyPr>
          <a:lstStyle/>
          <a:p>
            <a:r>
              <a:rPr lang="en-US" sz="1250" b="1" dirty="0" err="1">
                <a:latin typeface="Gadugi" panose="020B0502040204020203" pitchFamily="34" charset="0"/>
              </a:rPr>
              <a:t>Amanat</a:t>
            </a:r>
            <a:r>
              <a:rPr lang="en-US" sz="1250" b="1" dirty="0">
                <a:latin typeface="Gadugi" panose="020B0502040204020203" pitchFamily="34" charset="0"/>
              </a:rPr>
              <a:t> </a:t>
            </a:r>
            <a:r>
              <a:rPr lang="en-US" sz="1250" b="1" dirty="0" err="1">
                <a:latin typeface="Gadugi" panose="020B0502040204020203" pitchFamily="34" charset="0"/>
              </a:rPr>
              <a:t>Perpres</a:t>
            </a:r>
            <a:r>
              <a:rPr lang="en-US" sz="1250" b="1" dirty="0">
                <a:latin typeface="Gadugi" panose="020B0502040204020203" pitchFamily="34" charset="0"/>
              </a:rPr>
              <a:t> No. 9 </a:t>
            </a:r>
            <a:r>
              <a:rPr lang="en-US" sz="1250" b="1" dirty="0" err="1">
                <a:latin typeface="Gadugi" panose="020B0502040204020203" pitchFamily="34" charset="0"/>
              </a:rPr>
              <a:t>Tahun</a:t>
            </a:r>
            <a:r>
              <a:rPr lang="en-US" sz="1250" b="1" dirty="0">
                <a:latin typeface="Gadugi" panose="020B0502040204020203" pitchFamily="34" charset="0"/>
              </a:rPr>
              <a:t> 2016 Program </a:t>
            </a:r>
            <a:r>
              <a:rPr lang="en-US" sz="1250" b="1" dirty="0" err="1">
                <a:latin typeface="Gadugi" panose="020B0502040204020203" pitchFamily="34" charset="0"/>
              </a:rPr>
              <a:t>Kebijakan</a:t>
            </a:r>
            <a:r>
              <a:rPr lang="en-US" sz="1250" b="1" dirty="0">
                <a:latin typeface="Gadugi" panose="020B0502040204020203" pitchFamily="34" charset="0"/>
              </a:rPr>
              <a:t> </a:t>
            </a:r>
            <a:r>
              <a:rPr lang="en-US" sz="1250" b="1" dirty="0" err="1">
                <a:latin typeface="Gadugi" panose="020B0502040204020203" pitchFamily="34" charset="0"/>
              </a:rPr>
              <a:t>Satu</a:t>
            </a:r>
            <a:r>
              <a:rPr lang="en-US" sz="1250" b="1" dirty="0">
                <a:latin typeface="Gadugi" panose="020B0502040204020203" pitchFamily="34" charset="0"/>
              </a:rPr>
              <a:t> </a:t>
            </a:r>
            <a:r>
              <a:rPr lang="en-US" sz="1250" b="1" dirty="0" err="1">
                <a:latin typeface="Gadugi" panose="020B0502040204020203" pitchFamily="34" charset="0"/>
              </a:rPr>
              <a:t>Peta</a:t>
            </a:r>
            <a:r>
              <a:rPr lang="en-US" sz="1250" b="1" dirty="0">
                <a:latin typeface="Gadugi" panose="020B0502040204020203" pitchFamily="34" charset="0"/>
              </a:rPr>
              <a:t> (KSP) </a:t>
            </a:r>
            <a:r>
              <a:rPr lang="en-US" sz="1250" dirty="0" err="1">
                <a:latin typeface="Gadugi" panose="020B0502040204020203" pitchFamily="34" charset="0"/>
              </a:rPr>
              <a:t>melibatkan</a:t>
            </a:r>
            <a:r>
              <a:rPr lang="en-US" sz="1250" dirty="0">
                <a:latin typeface="Gadugi" panose="020B0502040204020203" pitchFamily="34" charset="0"/>
              </a:rPr>
              <a:t> 19 K/L yang </a:t>
            </a:r>
            <a:r>
              <a:rPr lang="en-US" sz="1250" dirty="0" err="1">
                <a:latin typeface="Gadugi" panose="020B0502040204020203" pitchFamily="34" charset="0"/>
              </a:rPr>
              <a:t>akan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menyiapkan</a:t>
            </a:r>
            <a:r>
              <a:rPr lang="en-US" sz="1250" dirty="0">
                <a:latin typeface="Gadugi" panose="020B0502040204020203" pitchFamily="34" charset="0"/>
              </a:rPr>
              <a:t> 85 </a:t>
            </a:r>
            <a:r>
              <a:rPr lang="en-US" sz="1250" dirty="0" err="1">
                <a:latin typeface="Gadugi" panose="020B0502040204020203" pitchFamily="34" charset="0"/>
              </a:rPr>
              <a:t>tema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peta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untuk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seluruh</a:t>
            </a:r>
            <a:r>
              <a:rPr lang="en-US" sz="1250" dirty="0">
                <a:latin typeface="Gadugi" panose="020B0502040204020203" pitchFamily="34" charset="0"/>
              </a:rPr>
              <a:t> 34 </a:t>
            </a:r>
            <a:r>
              <a:rPr lang="en-US" sz="1250" dirty="0" err="1">
                <a:latin typeface="Gadugi" panose="020B0502040204020203" pitchFamily="34" charset="0"/>
              </a:rPr>
              <a:t>Provinsi</a:t>
            </a:r>
            <a:r>
              <a:rPr lang="en-US" sz="1250" dirty="0">
                <a:latin typeface="Gadugi" panose="020B0502040204020203" pitchFamily="34" charset="0"/>
              </a:rPr>
              <a:t>, </a:t>
            </a:r>
            <a:r>
              <a:rPr lang="en-US" sz="1250" dirty="0" err="1">
                <a:latin typeface="Gadugi" panose="020B0502040204020203" pitchFamily="34" charset="0"/>
              </a:rPr>
              <a:t>skala</a:t>
            </a:r>
            <a:r>
              <a:rPr lang="en-US" sz="1250" dirty="0">
                <a:latin typeface="Gadugi" panose="020B0502040204020203" pitchFamily="34" charset="0"/>
              </a:rPr>
              <a:t> 1:50.000.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5837366"/>
            <a:ext cx="5562600" cy="477054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</p:spPr>
        <p:txBody>
          <a:bodyPr wrap="square">
            <a:spAutoFit/>
          </a:bodyPr>
          <a:lstStyle/>
          <a:p>
            <a:r>
              <a:rPr lang="en-US" sz="1250" b="1" dirty="0">
                <a:latin typeface="Gadugi" panose="020B0502040204020203" pitchFamily="34" charset="0"/>
              </a:rPr>
              <a:t>Pembangunan </a:t>
            </a:r>
            <a:r>
              <a:rPr lang="en-US" sz="1250" b="1" dirty="0" err="1">
                <a:latin typeface="Gadugi" panose="020B0502040204020203" pitchFamily="34" charset="0"/>
              </a:rPr>
              <a:t>infrastruktur</a:t>
            </a:r>
            <a:r>
              <a:rPr lang="en-US" sz="1250" b="1" dirty="0">
                <a:latin typeface="Gadugi" panose="020B0502040204020203" pitchFamily="34" charset="0"/>
              </a:rPr>
              <a:t> di Indonesia </a:t>
            </a:r>
            <a:r>
              <a:rPr lang="en-US" sz="1250" b="1" dirty="0" err="1">
                <a:latin typeface="Gadugi" panose="020B0502040204020203" pitchFamily="34" charset="0"/>
              </a:rPr>
              <a:t>memerlukan</a:t>
            </a:r>
            <a:r>
              <a:rPr lang="en-US" sz="1250" b="1" dirty="0">
                <a:latin typeface="Gadugi" panose="020B0502040204020203" pitchFamily="34" charset="0"/>
              </a:rPr>
              <a:t> </a:t>
            </a:r>
            <a:r>
              <a:rPr lang="en-US" sz="1250" b="1" dirty="0" err="1">
                <a:latin typeface="Gadugi" panose="020B0502040204020203" pitchFamily="34" charset="0"/>
              </a:rPr>
              <a:t>survei</a:t>
            </a:r>
            <a:r>
              <a:rPr lang="en-US" sz="1250" b="1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untuk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pemetaan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dan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perencanaan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zonasi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tata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ruang</a:t>
            </a:r>
            <a:r>
              <a:rPr lang="en-US" sz="1250" dirty="0">
                <a:latin typeface="Gadugi" panose="020B0502040204020203" pitchFamily="34" charset="0"/>
              </a:rPr>
              <a:t> di </a:t>
            </a:r>
            <a:r>
              <a:rPr lang="en-US" sz="1250" dirty="0" err="1">
                <a:latin typeface="Gadugi" panose="020B0502040204020203" pitchFamily="34" charset="0"/>
              </a:rPr>
              <a:t>darat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dan</a:t>
            </a:r>
            <a:r>
              <a:rPr lang="en-US" sz="1250" dirty="0">
                <a:latin typeface="Gadugi" panose="020B0502040204020203" pitchFamily="34" charset="0"/>
              </a:rPr>
              <a:t> </a:t>
            </a:r>
            <a:r>
              <a:rPr lang="en-US" sz="1250" dirty="0" err="1">
                <a:latin typeface="Gadugi" panose="020B0502040204020203" pitchFamily="34" charset="0"/>
              </a:rPr>
              <a:t>laut</a:t>
            </a:r>
            <a:endParaRPr lang="en-US" sz="1250" dirty="0">
              <a:latin typeface="Gadug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600200"/>
            <a:ext cx="8357460" cy="523220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</p:spPr>
        <p:txBody>
          <a:bodyPr wrap="square">
            <a:spAutoFit/>
          </a:bodyPr>
          <a:lstStyle/>
          <a:p>
            <a:pPr indent="1588" algn="just"/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Dalam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rangka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implementasi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b="1" i="1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One Map Policy</a:t>
            </a:r>
            <a:r>
              <a:rPr lang="zh-CN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,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dibutuhkan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dukungan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sebanyak</a:t>
            </a:r>
            <a:r>
              <a:rPr lang="en-US" altLang="zh-CN" sz="1400" dirty="0" smtClean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40.000 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– 50.000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tenaga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pemetaan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(surveyor)</a:t>
            </a:r>
            <a:r>
              <a:rPr lang="zh-CN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2603956"/>
            <a:ext cx="8052660" cy="738664"/>
          </a:xfrm>
          <a:prstGeom prst="rect">
            <a:avLst/>
          </a:prstGeom>
          <a:solidFill>
            <a:schemeClr val="accent5">
              <a:alpha val="34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Pemerintah mentargetkan pada 2025, </a:t>
            </a:r>
            <a:r>
              <a:rPr lang="zh-CN" altLang="zh-CN" sz="1400" dirty="0">
                <a:latin typeface="Arial" pitchFamily="34" charset="0"/>
                <a:ea typeface="宋体" charset="-122"/>
                <a:cs typeface="Arial" pitchFamily="34" charset="0"/>
              </a:rPr>
              <a:t>125 juta </a:t>
            </a:r>
            <a:r>
              <a:rPr lang="en-US" altLang="zh-CN" sz="1400" dirty="0" err="1">
                <a:latin typeface="Arial" pitchFamily="34" charset="0"/>
                <a:ea typeface="宋体" charset="-122"/>
                <a:cs typeface="Arial" pitchFamily="34" charset="0"/>
              </a:rPr>
              <a:t>sertifikasi</a:t>
            </a:r>
            <a:r>
              <a:rPr lang="en-US" altLang="zh-CN" sz="1400" dirty="0"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zh-CN" altLang="zh-CN" sz="1400" dirty="0">
                <a:latin typeface="Arial" pitchFamily="34" charset="0"/>
                <a:ea typeface="宋体" charset="-122"/>
                <a:cs typeface="Arial" pitchFamily="34" charset="0"/>
              </a:rPr>
              <a:t>bidang tanah</a:t>
            </a:r>
            <a:r>
              <a:rPr lang="zh-CN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.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Hingga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tahun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2017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tercatat</a:t>
            </a:r>
            <a:r>
              <a:rPr lang="zh-CN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41,8 juta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bidang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tanah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yang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terdaftar</a:t>
            </a:r>
            <a:r>
              <a:rPr lang="zh-CN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.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Sehingga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dibutuhkan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pemenuhan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tenaga</a:t>
            </a:r>
            <a:r>
              <a:rPr lang="en-US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surveyor </a:t>
            </a:r>
            <a:r>
              <a:rPr lang="en-US" altLang="zh-CN" sz="1400" b="1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kadastral</a:t>
            </a:r>
            <a:r>
              <a:rPr lang="en-US" altLang="zh-CN" sz="1400" b="1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berlisensi</a:t>
            </a:r>
            <a:r>
              <a:rPr lang="zh-CN" altLang="zh-CN" sz="1400" dirty="0">
                <a:solidFill>
                  <a:srgbClr val="000000"/>
                </a:solidFill>
                <a:latin typeface="Arial" pitchFamily="34" charset="0"/>
                <a:ea typeface="宋体" charset="-122"/>
                <a:cs typeface="Arial" pitchFamily="34" charset="0"/>
              </a:rPr>
              <a:t>.</a:t>
            </a:r>
            <a:endParaRPr lang="en-US" altLang="zh-CN" sz="1400" dirty="0">
              <a:solidFill>
                <a:srgbClr val="000000"/>
              </a:solidFill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3746956"/>
            <a:ext cx="7134984" cy="738664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</p:spPr>
        <p:txBody>
          <a:bodyPr wrap="square">
            <a:spAutoFit/>
          </a:bodyPr>
          <a:lstStyle/>
          <a:p>
            <a:pPr indent="1588" algn="just"/>
            <a:r>
              <a:rPr lang="en-US" sz="1400" dirty="0">
                <a:latin typeface="Arial" pitchFamily="34" charset="0"/>
                <a:cs typeface="Arial" pitchFamily="34" charset="0"/>
              </a:rPr>
              <a:t>UU No. 26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2007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penataan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mengamanatkan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disusunnya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dokumen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Kabupaten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/Kota di Indonesia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dilengkapi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peta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skala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1:50.000- 1:1.000.000.</a:t>
            </a:r>
            <a:endParaRPr lang="zh-CN" altLang="zh-CN" sz="1400" dirty="0">
              <a:solidFill>
                <a:srgbClr val="000000"/>
              </a:solidFill>
              <a:latin typeface="Arial" pitchFamily="34" charset="0"/>
              <a:ea typeface="宋体" charset="-122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7526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LANJUTAN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07661"/>
            <a:ext cx="859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-1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UNIVERSITAS ESA UNGGUL MENJAWAB TANTANGAN  </a:t>
            </a:r>
            <a:endParaRPr lang="en-US" sz="28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8903" y="5269696"/>
            <a:ext cx="8593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16DFF"/>
                </a:solidFill>
                <a:latin typeface="Gadugi" panose="020B0502040204020203" pitchFamily="34" charset="0"/>
              </a:rPr>
              <a:t>Sehingga</a:t>
            </a:r>
            <a:r>
              <a:rPr lang="en-US" sz="2400" b="1" i="1" dirty="0">
                <a:solidFill>
                  <a:srgbClr val="016DFF"/>
                </a:solidFill>
                <a:latin typeface="Gadug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016DFF"/>
                </a:solidFill>
                <a:latin typeface="Gadugi" panose="020B0502040204020203" pitchFamily="34" charset="0"/>
              </a:rPr>
              <a:t>akan</a:t>
            </a:r>
            <a:r>
              <a:rPr lang="en-US" sz="2400" b="1" i="1" dirty="0">
                <a:solidFill>
                  <a:srgbClr val="016DFF"/>
                </a:solidFill>
                <a:latin typeface="Gadug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016DFF"/>
                </a:solidFill>
                <a:latin typeface="Gadugi" panose="020B0502040204020203" pitchFamily="34" charset="0"/>
              </a:rPr>
              <a:t>diperoleh</a:t>
            </a:r>
            <a:r>
              <a:rPr lang="en-US" sz="2400" b="1" i="1" dirty="0">
                <a:solidFill>
                  <a:srgbClr val="016DFF"/>
                </a:solidFill>
                <a:latin typeface="Gadug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016DFF"/>
                </a:solidFill>
                <a:latin typeface="Gadugi" panose="020B0502040204020203" pitchFamily="34" charset="0"/>
              </a:rPr>
              <a:t>lulusan</a:t>
            </a:r>
            <a:r>
              <a:rPr lang="en-US" sz="2400" b="1" i="1" dirty="0">
                <a:solidFill>
                  <a:srgbClr val="016DFF"/>
                </a:solidFill>
                <a:latin typeface="Gadugi" panose="020B0502040204020203" pitchFamily="34" charset="0"/>
              </a:rPr>
              <a:t> D3 </a:t>
            </a:r>
            <a:r>
              <a:rPr lang="en-US" sz="2400" b="1" i="1" dirty="0" err="1">
                <a:solidFill>
                  <a:srgbClr val="016DFF"/>
                </a:solidFill>
                <a:latin typeface="Gadugi" panose="020B0502040204020203" pitchFamily="34" charset="0"/>
              </a:rPr>
              <a:t>Survei</a:t>
            </a:r>
            <a:r>
              <a:rPr lang="en-US" sz="2400" b="1" i="1" dirty="0">
                <a:solidFill>
                  <a:srgbClr val="016DFF"/>
                </a:solidFill>
                <a:latin typeface="Gadug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016DFF"/>
                </a:solidFill>
                <a:latin typeface="Gadugi" panose="020B0502040204020203" pitchFamily="34" charset="0"/>
              </a:rPr>
              <a:t>dan</a:t>
            </a:r>
            <a:r>
              <a:rPr lang="en-US" sz="2400" b="1" i="1" dirty="0">
                <a:solidFill>
                  <a:srgbClr val="016DFF"/>
                </a:solidFill>
                <a:latin typeface="Gadug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016DFF"/>
                </a:solidFill>
                <a:latin typeface="Gadugi" panose="020B0502040204020203" pitchFamily="34" charset="0"/>
              </a:rPr>
              <a:t>Pemetaan</a:t>
            </a:r>
            <a:r>
              <a:rPr lang="en-US" sz="2400" b="1" i="1" dirty="0">
                <a:solidFill>
                  <a:srgbClr val="016DFF"/>
                </a:solidFill>
                <a:latin typeface="Gadugi" panose="020B0502040204020203" pitchFamily="34" charset="0"/>
              </a:rPr>
              <a:t> yang </a:t>
            </a:r>
            <a:r>
              <a:rPr lang="en-US" sz="2400" b="1" i="1" dirty="0" err="1">
                <a:solidFill>
                  <a:srgbClr val="016DFF"/>
                </a:solidFill>
                <a:latin typeface="Gadugi" panose="020B0502040204020203" pitchFamily="34" charset="0"/>
              </a:rPr>
              <a:t>siap</a:t>
            </a:r>
            <a:r>
              <a:rPr lang="en-US" sz="2400" b="1" i="1" dirty="0">
                <a:solidFill>
                  <a:srgbClr val="016DFF"/>
                </a:solidFill>
                <a:latin typeface="Gadugi" panose="020B0502040204020203" pitchFamily="34" charset="0"/>
              </a:rPr>
              <a:t> </a:t>
            </a:r>
            <a:r>
              <a:rPr lang="en-US" sz="2400" b="1" i="1" dirty="0" err="1">
                <a:solidFill>
                  <a:srgbClr val="016DFF"/>
                </a:solidFill>
                <a:latin typeface="Gadugi" panose="020B0502040204020203" pitchFamily="34" charset="0"/>
              </a:rPr>
              <a:t>pakai</a:t>
            </a:r>
            <a:r>
              <a:rPr lang="en-US" sz="2400" b="1" i="1" dirty="0">
                <a:solidFill>
                  <a:srgbClr val="016DFF"/>
                </a:solidFill>
                <a:latin typeface="Gadugi" panose="020B0502040204020203" pitchFamily="34" charset="0"/>
              </a:rPr>
              <a:t>. 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8352" y="1171035"/>
            <a:ext cx="85930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/>
              <a:t>Berdasarkan</a:t>
            </a:r>
            <a:r>
              <a:rPr lang="en-US" sz="2000" b="1" dirty="0" smtClean="0"/>
              <a:t> SK </a:t>
            </a:r>
            <a:r>
              <a:rPr lang="en-US" sz="2000" b="1" dirty="0" err="1" smtClean="0"/>
              <a:t>RistekDikti</a:t>
            </a:r>
            <a:r>
              <a:rPr lang="en-US" sz="2000" b="1" dirty="0" smtClean="0"/>
              <a:t> No.527/KPT/I/2018 </a:t>
            </a:r>
            <a:r>
              <a:rPr lang="en-US" sz="2000" b="1" dirty="0" err="1" smtClean="0"/>
              <a:t>tanggal</a:t>
            </a:r>
            <a:r>
              <a:rPr lang="en-US" sz="2000" b="1" dirty="0" smtClean="0"/>
              <a:t>  06 </a:t>
            </a:r>
            <a:r>
              <a:rPr lang="en-US" sz="2000" b="1" dirty="0" err="1" smtClean="0"/>
              <a:t>Juli</a:t>
            </a:r>
            <a:r>
              <a:rPr lang="en-US" sz="2000" b="1" dirty="0" smtClean="0"/>
              <a:t> 2018 </a:t>
            </a:r>
            <a:r>
              <a:rPr lang="en-US" sz="2000" b="1" dirty="0" err="1" smtClean="0"/>
              <a:t>terkait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Pendirian</a:t>
            </a:r>
            <a:r>
              <a:rPr lang="en-US" sz="2000" b="1" dirty="0" smtClean="0"/>
              <a:t> Prodi </a:t>
            </a:r>
            <a:r>
              <a:rPr lang="en-US" sz="2000" b="1" dirty="0" err="1" smtClean="0"/>
              <a:t>baru</a:t>
            </a:r>
            <a:r>
              <a:rPr lang="en-US" sz="2000" b="1" dirty="0" smtClean="0"/>
              <a:t> D3 </a:t>
            </a:r>
            <a:r>
              <a:rPr lang="en-US" sz="2000" b="1" dirty="0" err="1" smtClean="0"/>
              <a:t>Survei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Pemetaan</a:t>
            </a:r>
            <a:r>
              <a:rPr lang="en-US" sz="20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/>
              <a:t>Penyediaan</a:t>
            </a:r>
            <a:r>
              <a:rPr lang="en-US" sz="2000" b="1" dirty="0" smtClean="0"/>
              <a:t> </a:t>
            </a:r>
            <a:r>
              <a:rPr lang="en-US" sz="2000" b="1" dirty="0"/>
              <a:t>SDM :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terampil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 smtClean="0"/>
              <a:t>survei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pemetaan</a:t>
            </a:r>
            <a:r>
              <a:rPr lang="en-US" sz="20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/>
              <a:t>Pendidikan</a:t>
            </a:r>
            <a:r>
              <a:rPr lang="en-US" sz="2000" b="1" dirty="0"/>
              <a:t> :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Kurikulum</a:t>
            </a:r>
            <a:r>
              <a:rPr lang="en-US" sz="2000" dirty="0"/>
              <a:t> yang </a:t>
            </a:r>
            <a:r>
              <a:rPr lang="en-US" sz="2000" dirty="0" err="1"/>
              <a:t>disesuaikan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surveyor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mengacu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b="1" dirty="0"/>
              <a:t>SKKNI </a:t>
            </a:r>
            <a:r>
              <a:rPr lang="en-US" sz="2000" b="1" dirty="0" smtClean="0"/>
              <a:t>IG (</a:t>
            </a:r>
            <a:r>
              <a:rPr lang="en-US" sz="2000" b="1" dirty="0" err="1" smtClean="0"/>
              <a:t>Kerjasama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penyusunan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kurikulum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Sekolah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Pertanahan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Nasional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Fakultas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Geografi</a:t>
            </a:r>
            <a:r>
              <a:rPr lang="en-US" sz="2000" b="1" dirty="0" smtClean="0"/>
              <a:t> UGM 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Informasi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Geospasial</a:t>
            </a:r>
            <a:r>
              <a:rPr lang="en-US" sz="2000" b="1" dirty="0" smtClean="0"/>
              <a:t>).</a:t>
            </a:r>
            <a:endParaRPr lang="en-US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/>
              <a:t>Kerjasama</a:t>
            </a:r>
            <a:r>
              <a:rPr lang="en-US" sz="2000" b="1" dirty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Kementerian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Agraria</a:t>
            </a:r>
            <a:r>
              <a:rPr lang="en-US" sz="2000" b="1" dirty="0" smtClean="0"/>
              <a:t> Tata </a:t>
            </a:r>
            <a:r>
              <a:rPr lang="en-US" sz="2000" b="1" dirty="0" err="1" smtClean="0"/>
              <a:t>Ruang</a:t>
            </a:r>
            <a:r>
              <a:rPr lang="en-US" sz="2000" b="1" dirty="0" smtClean="0"/>
              <a:t>/BPN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Asosiasi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Profesi</a:t>
            </a:r>
            <a:r>
              <a:rPr lang="en-US" sz="2000" b="1" dirty="0"/>
              <a:t> </a:t>
            </a:r>
            <a:r>
              <a:rPr lang="en-US" sz="2000" b="1" dirty="0" smtClean="0"/>
              <a:t>(MASYARAKAT AHLI PENGINDERAAN JAUH &amp; IKATAN SURVEYOR INDONESIA):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dibekali</a:t>
            </a:r>
            <a:r>
              <a:rPr lang="en-US" sz="2000" dirty="0" smtClean="0"/>
              <a:t>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jenjang</a:t>
            </a:r>
            <a:r>
              <a:rPr lang="en-US" sz="2000" dirty="0" smtClean="0"/>
              <a:t> operator </a:t>
            </a:r>
            <a:r>
              <a:rPr lang="en-US" sz="2000" dirty="0" err="1" smtClean="0"/>
              <a:t>survei</a:t>
            </a:r>
            <a:r>
              <a:rPr lang="en-US" sz="2000" dirty="0" smtClean="0"/>
              <a:t> </a:t>
            </a:r>
            <a:r>
              <a:rPr lang="en-US" sz="2000" dirty="0" err="1" smtClean="0"/>
              <a:t>terestris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ujian</a:t>
            </a:r>
            <a:r>
              <a:rPr lang="en-US" sz="2000" dirty="0" smtClean="0"/>
              <a:t> surveyor </a:t>
            </a:r>
            <a:r>
              <a:rPr lang="en-US" sz="2000" dirty="0" err="1" smtClean="0"/>
              <a:t>kadastral</a:t>
            </a:r>
            <a:r>
              <a:rPr lang="en-US" sz="2000" dirty="0" smtClean="0"/>
              <a:t> </a:t>
            </a:r>
            <a:r>
              <a:rPr lang="en-US" sz="2000" dirty="0" err="1" smtClean="0"/>
              <a:t>berlisensi</a:t>
            </a:r>
            <a:r>
              <a:rPr lang="en-US" sz="2000" dirty="0" smtClean="0"/>
              <a:t>.</a:t>
            </a:r>
            <a:endParaRPr lang="en-US" sz="2000" b="1" i="1" dirty="0">
              <a:solidFill>
                <a:srgbClr val="016DFF"/>
              </a:solidFill>
              <a:latin typeface="Gadugi" panose="020B0502040204020203" pitchFamily="34" charset="0"/>
            </a:endParaRPr>
          </a:p>
          <a:p>
            <a:pPr algn="just"/>
            <a:endParaRPr lang="en-US" sz="2000" b="1" i="1" dirty="0">
              <a:solidFill>
                <a:srgbClr val="016DFF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336" t="16327" b="65382"/>
          <a:stretch/>
        </p:blipFill>
        <p:spPr>
          <a:xfrm>
            <a:off x="0" y="5734050"/>
            <a:ext cx="9144000" cy="1123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48" y="377428"/>
            <a:ext cx="7886700" cy="994172"/>
          </a:xfrm>
        </p:spPr>
        <p:txBody>
          <a:bodyPr>
            <a:noAutofit/>
          </a:bodyPr>
          <a:lstStyle/>
          <a:p>
            <a:r>
              <a:rPr lang="en-US" sz="2800" b="1" dirty="0"/>
              <a:t>VISI DAN </a:t>
            </a:r>
            <a:r>
              <a:rPr lang="en-US" sz="2800" b="1"/>
              <a:t>MISI </a:t>
            </a:r>
            <a:endParaRPr lang="en-US" sz="2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4843706"/>
              </p:ext>
            </p:extLst>
          </p:nvPr>
        </p:nvGraphicFramePr>
        <p:xfrm>
          <a:off x="7883" y="846027"/>
          <a:ext cx="8864106" cy="542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262620" y="1417466"/>
            <a:ext cx="7598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lvl="0" indent="0">
              <a:buNone/>
            </a:pPr>
            <a:r>
              <a:rPr lang="en-US" sz="1600" dirty="0" err="1">
                <a:latin typeface="Gadugi" panose="020B0502040204020203" pitchFamily="34" charset="0"/>
              </a:rPr>
              <a:t>Menjadi</a:t>
            </a:r>
            <a:r>
              <a:rPr lang="en-US" sz="1600" dirty="0">
                <a:latin typeface="Gadugi" panose="020B0502040204020203" pitchFamily="34" charset="0"/>
              </a:rPr>
              <a:t> Program </a:t>
            </a:r>
            <a:r>
              <a:rPr lang="en-US" sz="1600" dirty="0" err="1">
                <a:latin typeface="Gadugi" panose="020B0502040204020203" pitchFamily="34" charset="0"/>
              </a:rPr>
              <a:t>Studi</a:t>
            </a:r>
            <a:r>
              <a:rPr lang="en-US" sz="1600" dirty="0">
                <a:latin typeface="Gadugi" panose="020B0502040204020203" pitchFamily="34" charset="0"/>
              </a:rPr>
              <a:t> yang </a:t>
            </a:r>
            <a:r>
              <a:rPr lang="en-US" sz="1600" dirty="0" err="1">
                <a:latin typeface="Gadugi" panose="020B0502040204020203" pitchFamily="34" charset="0"/>
              </a:rPr>
              <a:t>Unggul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Dalam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Menghasilkan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Tenaga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Profesional</a:t>
            </a:r>
            <a:r>
              <a:rPr lang="en-US" sz="1600" dirty="0">
                <a:latin typeface="Gadugi" panose="020B0502040204020203" pitchFamily="34" charset="0"/>
              </a:rPr>
              <a:t> Di </a:t>
            </a:r>
            <a:r>
              <a:rPr lang="en-US" sz="1600" dirty="0" err="1">
                <a:latin typeface="Gadugi" panose="020B0502040204020203" pitchFamily="34" charset="0"/>
              </a:rPr>
              <a:t>Bidang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Survei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dan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Pemetaan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Berbasis</a:t>
            </a:r>
            <a:r>
              <a:rPr lang="en-US" sz="1600" dirty="0">
                <a:latin typeface="Gadugi" panose="020B0502040204020203" pitchFamily="34" charset="0"/>
              </a:rPr>
              <a:t> Tata </a:t>
            </a:r>
            <a:r>
              <a:rPr lang="en-US" sz="1600" dirty="0" err="1" smtClean="0">
                <a:latin typeface="Gadugi" panose="020B0502040204020203" pitchFamily="34" charset="0"/>
              </a:rPr>
              <a:t>Ruang</a:t>
            </a:r>
            <a:endParaRPr lang="en-US" sz="1600" dirty="0">
              <a:latin typeface="Gadug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1892" y="2731644"/>
            <a:ext cx="63748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Gadugi" panose="020B0502040204020203" pitchFamily="34" charset="0"/>
              </a:rPr>
              <a:t>Menyelenggarakan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pendidikan</a:t>
            </a:r>
            <a:r>
              <a:rPr lang="en-US" sz="1600" dirty="0">
                <a:latin typeface="Gadugi" panose="020B0502040204020203" pitchFamily="34" charset="0"/>
              </a:rPr>
              <a:t> yang </a:t>
            </a:r>
            <a:r>
              <a:rPr lang="en-US" sz="1600" dirty="0" err="1">
                <a:latin typeface="Gadugi" panose="020B0502040204020203" pitchFamily="34" charset="0"/>
              </a:rPr>
              <a:t>menghasilkan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tenaga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terampil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untuk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mendukung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aktivitas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pekerjaan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survei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pemetaan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berbasis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tata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ruang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endParaRPr lang="en-US" sz="1600" dirty="0" smtClean="0">
              <a:latin typeface="Gadugi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Gadugi" panose="020B0502040204020203" pitchFamily="34" charset="0"/>
              </a:rPr>
              <a:t>Menyelenggarakan</a:t>
            </a:r>
            <a:r>
              <a:rPr lang="en-US" sz="1600" dirty="0" smtClean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sertifikasi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kompetensi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sebagai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keunggulan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lulusan</a:t>
            </a:r>
            <a:r>
              <a:rPr lang="en-US" sz="1600" dirty="0">
                <a:latin typeface="Gadugi" panose="020B0502040204020203" pitchFamily="34" charset="0"/>
              </a:rPr>
              <a:t> yang </a:t>
            </a:r>
            <a:r>
              <a:rPr lang="en-US" sz="1600" dirty="0" err="1">
                <a:latin typeface="Gadugi" panose="020B0502040204020203" pitchFamily="34" charset="0"/>
              </a:rPr>
              <a:t>diakui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oleh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berbagai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instansi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lembaga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atau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organisasi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untuk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pasar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kerja</a:t>
            </a:r>
            <a:endParaRPr lang="en-US" sz="1600" dirty="0">
              <a:latin typeface="Gadugi" panose="020B0502040204020203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Gadugi" panose="020B0502040204020203" pitchFamily="34" charset="0"/>
              </a:rPr>
              <a:t>Menyelenggarakan</a:t>
            </a:r>
            <a:r>
              <a:rPr lang="en-US" sz="1600" dirty="0">
                <a:latin typeface="Gadugi" panose="020B0502040204020203" pitchFamily="34" charset="0"/>
              </a:rPr>
              <a:t> program </a:t>
            </a:r>
            <a:r>
              <a:rPr lang="en-US" sz="1600" dirty="0" err="1">
                <a:latin typeface="Gadugi" panose="020B0502040204020203" pitchFamily="34" charset="0"/>
              </a:rPr>
              <a:t>kerja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sama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dengan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pemerintah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swasta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ahli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profesi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en-US" sz="1600" dirty="0" err="1">
                <a:latin typeface="Gadugi" panose="020B0502040204020203" pitchFamily="34" charset="0"/>
              </a:rPr>
              <a:t>dan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masyarakat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umum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dalam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upaya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pengembangan</a:t>
            </a:r>
            <a:r>
              <a:rPr lang="en-US" sz="1600" dirty="0">
                <a:latin typeface="Gadugi" panose="020B0502040204020203" pitchFamily="34" charset="0"/>
              </a:rPr>
              <a:t> </a:t>
            </a:r>
            <a:r>
              <a:rPr lang="en-US" sz="1600" dirty="0" err="1">
                <a:latin typeface="Gadugi" panose="020B0502040204020203" pitchFamily="34" charset="0"/>
              </a:rPr>
              <a:t>pendidikan</a:t>
            </a:r>
            <a:r>
              <a:rPr lang="en-US" sz="1600" dirty="0">
                <a:latin typeface="Gadugi" panose="020B0502040204020203" pitchFamily="34" charset="0"/>
              </a:rPr>
              <a:t>, </a:t>
            </a:r>
            <a:r>
              <a:rPr lang="fi-FI" sz="1600" dirty="0">
                <a:latin typeface="Gadugi" panose="020B0502040204020203" pitchFamily="34" charset="0"/>
              </a:rPr>
              <a:t>penelitian dan pengabdian kepada masyarakat</a:t>
            </a:r>
            <a:endParaRPr lang="en-US" sz="16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1423</Words>
  <Application>Microsoft Office PowerPoint</Application>
  <PresentationFormat>On-screen Show (4:3)</PresentationFormat>
  <Paragraphs>142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PROFESI PERENCANAAN WILAYAH DAN KOTA DAN/ATAU SURVEY DAN PEMETAAN</vt:lpstr>
      <vt:lpstr>OUTLINE</vt:lpstr>
      <vt:lpstr>VISI DAN MISI  UNIVERSITAS ESA UNGGUL</vt:lpstr>
      <vt:lpstr>SEJARAH FAKULTAS TEKNIK</vt:lpstr>
      <vt:lpstr> LATAR BELAKANG DIDIRIKANNYA  PRODI D3 SURVEY DAN PEMETAAN </vt:lpstr>
      <vt:lpstr>KEBIJAKAN TERKAIT SURVEY DAN PEMETAAN</vt:lpstr>
      <vt:lpstr>INDONESIA KEKURANGAN TENAGA PEMETAAN</vt:lpstr>
      <vt:lpstr>PowerPoint Presentation</vt:lpstr>
      <vt:lpstr>VISI DAN MISI </vt:lpstr>
      <vt:lpstr>PowerPoint Presentation</vt:lpstr>
      <vt:lpstr>PowerPoint Presentation</vt:lpstr>
      <vt:lpstr>PowerPoint Presentation</vt:lpstr>
      <vt:lpstr>TERMINOLOGI RENCANA, PERENCANA &amp; PERENCANAAN</vt:lpstr>
      <vt:lpstr>OUTLINE</vt:lpstr>
      <vt:lpstr>PowerPoint Presentation</vt:lpstr>
      <vt:lpstr>PowerPoint Presentation</vt:lpstr>
      <vt:lpstr>RENCANA</vt:lpstr>
      <vt:lpstr>PERENCANA</vt:lpstr>
      <vt:lpstr>PERENCANAAN</vt:lpstr>
      <vt:lpstr>PowerPoint Presentation</vt:lpstr>
      <vt:lpstr>PARADIGMA PERENCANAAN WILAYAH DAN KOTA</vt:lpstr>
      <vt:lpstr>REFERENSI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KIRANA</dc:creator>
  <cp:lastModifiedBy>KIRANA</cp:lastModifiedBy>
  <cp:revision>19</cp:revision>
  <dcterms:created xsi:type="dcterms:W3CDTF">2018-09-04T21:30:41Z</dcterms:created>
  <dcterms:modified xsi:type="dcterms:W3CDTF">2018-09-09T22:12:00Z</dcterms:modified>
</cp:coreProperties>
</file>