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3" r:id="rId3"/>
    <p:sldId id="409" r:id="rId4"/>
    <p:sldId id="452" r:id="rId5"/>
    <p:sldId id="454" r:id="rId6"/>
    <p:sldId id="458" r:id="rId7"/>
    <p:sldId id="459" r:id="rId8"/>
    <p:sldId id="453" r:id="rId9"/>
    <p:sldId id="455" r:id="rId10"/>
    <p:sldId id="456" r:id="rId11"/>
    <p:sldId id="460" r:id="rId12"/>
    <p:sldId id="462" r:id="rId13"/>
    <p:sldId id="461" r:id="rId14"/>
    <p:sldId id="457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>
        <p:scale>
          <a:sx n="80" d="100"/>
          <a:sy n="80" d="100"/>
        </p:scale>
        <p:origin x="-100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47CAD-75B5-4FC6-A94E-B437AB1936DB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588F-6647-474E-8A15-E2ACCD5E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08D-11C1-405B-B966-F5633425A9A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TATARAN KEBIJAKAN </a:t>
            </a:r>
            <a:br>
              <a:rPr lang="en-US" sz="2800" b="1" smtClean="0"/>
            </a:br>
            <a:r>
              <a:rPr lang="en-US" sz="2800" b="1" smtClean="0"/>
              <a:t>PENATAAN RUANG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031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9166"/>
              </p:ext>
            </p:extLst>
          </p:nvPr>
        </p:nvGraphicFramePr>
        <p:xfrm>
          <a:off x="-21021" y="685800"/>
          <a:ext cx="9144000" cy="5887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5000"/>
                <a:gridCol w="36576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Komponen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UU No 24 Tahun 1992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UU No.</a:t>
                      </a:r>
                      <a:r>
                        <a:rPr lang="en-US" sz="1400" baseline="0" smtClean="0"/>
                        <a:t> 26 Tahun 2007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Pengendalian Pemanfaatan uang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Pengawasan terhadap pemanfaatan ruang diselenggarakan dalam bentuk pelaporan, pemanfaatan,</a:t>
                      </a:r>
                      <a:r>
                        <a:rPr lang="en-US" sz="14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evaluasi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Penertiban terhadap pemanfaatan ruang yang tidak sesuai dengan rencana tata ruang diselenggarakan dalam bentuk pengenaan sanksi sesuai dengan peraturan perundang-undangan yang berlaku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Pengendalian pemanfaatan ruang dilakukan melalui penetapan peraturan zonasi, perizinan, pemberian insentif, dan disinsentif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Peraturan zonasi disusun berdasarkan rencana rinci tata ruang untuk setiap zona pemanfaatan ruang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Peraturan</a:t>
                      </a:r>
                      <a:r>
                        <a:rPr lang="en-US" sz="14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zonasi ditetapkan dengan arahan peraturan zonasi sistem nasional, sistem provinsi, dan kabupaten/kota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Pengawasan Pemanfaatan Ruang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err="1" smtClean="0"/>
                        <a:t>Dalam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perudang-undangan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pengawasan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masuk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pada</a:t>
                      </a:r>
                      <a:r>
                        <a:rPr lang="en-US" sz="1400" dirty="0" smtClean="0"/>
                        <a:t> Bab </a:t>
                      </a:r>
                      <a:r>
                        <a:rPr lang="en-US" sz="1400" dirty="0" err="1" smtClean="0"/>
                        <a:t>Wewenang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Pembinaan</a:t>
                      </a:r>
                      <a:endParaRPr lang="en-US" sz="14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err="1" smtClean="0"/>
                        <a:t>Wewenang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kepada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pemerintah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untuk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mengatur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menyelenggarakan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penataan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ruang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mengatur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tugas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kewajiban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instansi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pemerintah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dalam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penataan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ruang</a:t>
                      </a:r>
                      <a:endParaRPr lang="en-US" sz="14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err="1" smtClean="0"/>
                        <a:t>Pemerintah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menyelenggarakan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pembinaan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dengan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mengumumkan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menyebarluaskan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rencana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tata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ruang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kepada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masyarakat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menumbuhkan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serta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mengembangkan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kesadaran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tanggung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jawab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masyarakat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melalui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penyuluhan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bmbingan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pendidikan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pelatihan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err="1" smtClean="0"/>
                        <a:t>Untuk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menjamin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tercapainya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tujuan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penyelenggaraan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penataan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ruang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dilakukan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pengawasan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terhadap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kinerja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pengaturan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pembinaan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pelaksanaan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penataan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ruang</a:t>
                      </a:r>
                      <a:endParaRPr lang="en-US" sz="14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err="1" smtClean="0"/>
                        <a:t>Pengawasan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terdiri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atas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tindakan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pemantauan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evaluasi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pelaporan</a:t>
                      </a:r>
                      <a:endParaRPr lang="en-US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0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600" b="1" smtClean="0"/>
              <a:t>KEBIJAKAN YANG DIPERTIMBANGKAN DALAM PENATAN RUANG</a:t>
            </a:r>
            <a:br>
              <a:rPr lang="en-US" sz="2600" b="1" smtClean="0"/>
            </a:br>
            <a:r>
              <a:rPr lang="en-US" sz="2600" b="1" smtClean="0"/>
              <a:t>(dapat lebih dikembangkan)</a:t>
            </a:r>
            <a:endParaRPr lang="en-US" sz="2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UU No. 5 </a:t>
            </a:r>
            <a:r>
              <a:rPr lang="en-US" dirty="0" err="1" smtClean="0"/>
              <a:t>Tahun</a:t>
            </a:r>
            <a:r>
              <a:rPr lang="en-US" dirty="0" smtClean="0"/>
              <a:t> 1960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Pokok-Pokok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endParaRPr lang="en-US" dirty="0" smtClean="0"/>
          </a:p>
          <a:p>
            <a:r>
              <a:rPr lang="en-US" dirty="0" smtClean="0"/>
              <a:t>UU No. 26 </a:t>
            </a:r>
            <a:r>
              <a:rPr lang="en-US" dirty="0" err="1" smtClean="0"/>
              <a:t>Tahun</a:t>
            </a:r>
            <a:r>
              <a:rPr lang="en-US" dirty="0" smtClean="0"/>
              <a:t> 2007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 smtClean="0"/>
          </a:p>
          <a:p>
            <a:r>
              <a:rPr lang="en-US" dirty="0" smtClean="0"/>
              <a:t>PP No. 16 </a:t>
            </a:r>
            <a:r>
              <a:rPr lang="en-US" dirty="0" err="1" smtClean="0"/>
              <a:t>Tahun</a:t>
            </a:r>
            <a:r>
              <a:rPr lang="en-US" dirty="0" smtClean="0"/>
              <a:t> 2004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Penatagunaan</a:t>
            </a:r>
            <a:r>
              <a:rPr lang="en-US" dirty="0" smtClean="0"/>
              <a:t> Tanah</a:t>
            </a:r>
          </a:p>
          <a:p>
            <a:r>
              <a:rPr lang="en-US" dirty="0" smtClean="0"/>
              <a:t>PP No. 34 </a:t>
            </a:r>
            <a:r>
              <a:rPr lang="en-US" dirty="0" err="1" smtClean="0"/>
              <a:t>Tahun</a:t>
            </a:r>
            <a:r>
              <a:rPr lang="en-US" dirty="0" smtClean="0"/>
              <a:t> 2006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PP No.26 </a:t>
            </a:r>
            <a:r>
              <a:rPr lang="en-US" dirty="0" err="1" smtClean="0"/>
              <a:t>Tahun</a:t>
            </a:r>
            <a:r>
              <a:rPr lang="en-US" dirty="0" smtClean="0"/>
              <a:t> 2008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Tata </a:t>
            </a:r>
            <a:r>
              <a:rPr lang="en-US" dirty="0" err="1" smtClean="0"/>
              <a:t>Ruang</a:t>
            </a:r>
            <a:r>
              <a:rPr lang="en-US" dirty="0" smtClean="0"/>
              <a:t> Wilayah </a:t>
            </a:r>
            <a:r>
              <a:rPr lang="en-US" dirty="0" err="1" smtClean="0"/>
              <a:t>Nasional</a:t>
            </a:r>
            <a:endParaRPr lang="en-US" dirty="0" smtClean="0"/>
          </a:p>
          <a:p>
            <a:r>
              <a:rPr lang="en-US" dirty="0" smtClean="0"/>
              <a:t>PP No. 15 </a:t>
            </a:r>
            <a:r>
              <a:rPr lang="en-US" dirty="0" err="1" smtClean="0"/>
              <a:t>Tahun</a:t>
            </a:r>
            <a:r>
              <a:rPr lang="en-US" dirty="0" smtClean="0"/>
              <a:t> 2010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Penyelenggraan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 smtClean="0"/>
          </a:p>
          <a:p>
            <a:r>
              <a:rPr lang="en-US" dirty="0" smtClean="0"/>
              <a:t>PP No. 46 </a:t>
            </a:r>
            <a:r>
              <a:rPr lang="en-US" dirty="0" err="1" smtClean="0"/>
              <a:t>Tahun</a:t>
            </a:r>
            <a:r>
              <a:rPr lang="en-US" dirty="0" smtClean="0"/>
              <a:t> 2016 </a:t>
            </a:r>
            <a:r>
              <a:rPr lang="en-US" dirty="0" err="1" smtClean="0"/>
              <a:t>tentang</a:t>
            </a:r>
            <a:r>
              <a:rPr lang="en-US" dirty="0" smtClean="0"/>
              <a:t> Tata Cara </a:t>
            </a:r>
            <a:r>
              <a:rPr lang="en-US" dirty="0" err="1" smtClean="0"/>
              <a:t>Penyelenggaraan</a:t>
            </a:r>
            <a:r>
              <a:rPr lang="en-US" dirty="0" smtClean="0"/>
              <a:t> KLHS</a:t>
            </a:r>
          </a:p>
          <a:p>
            <a:r>
              <a:rPr lang="en-US" dirty="0" err="1" smtClean="0"/>
              <a:t>Perpres</a:t>
            </a:r>
            <a:r>
              <a:rPr lang="en-US" dirty="0" smtClean="0"/>
              <a:t> No. 51 </a:t>
            </a:r>
            <a:r>
              <a:rPr lang="en-US" dirty="0" err="1" smtClean="0"/>
              <a:t>Tahun</a:t>
            </a:r>
            <a:r>
              <a:rPr lang="en-US" dirty="0" smtClean="0"/>
              <a:t> 2016 </a:t>
            </a:r>
            <a:r>
              <a:rPr lang="en-US" dirty="0" err="1" smtClean="0"/>
              <a:t>Tentang</a:t>
            </a:r>
            <a:r>
              <a:rPr lang="en-US" dirty="0" smtClean="0"/>
              <a:t> Batas </a:t>
            </a:r>
            <a:r>
              <a:rPr lang="en-US" dirty="0" err="1" smtClean="0"/>
              <a:t>Sempadan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endParaRPr lang="en-US" dirty="0" smtClean="0"/>
          </a:p>
          <a:p>
            <a:r>
              <a:rPr lang="en-US" dirty="0" err="1" smtClean="0"/>
              <a:t>Permen</a:t>
            </a:r>
            <a:r>
              <a:rPr lang="en-US" dirty="0" smtClean="0"/>
              <a:t> PU No. 20/PRT/M/2007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Tata </a:t>
            </a:r>
            <a:r>
              <a:rPr lang="en-US" dirty="0" err="1" smtClean="0"/>
              <a:t>Ruang</a:t>
            </a:r>
            <a:endParaRPr lang="en-US" dirty="0" smtClean="0"/>
          </a:p>
          <a:p>
            <a:r>
              <a:rPr lang="en-US" dirty="0" err="1" smtClean="0"/>
              <a:t>Permen</a:t>
            </a:r>
            <a:r>
              <a:rPr lang="en-US" dirty="0" smtClean="0"/>
              <a:t> PU No. 5/PRT/M/2008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Terbuka </a:t>
            </a:r>
            <a:r>
              <a:rPr lang="en-US" dirty="0" err="1" smtClean="0"/>
              <a:t>Hijau</a:t>
            </a:r>
            <a:r>
              <a:rPr lang="en-US" dirty="0" smtClean="0"/>
              <a:t> di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Perkotaan</a:t>
            </a:r>
            <a:endParaRPr lang="en-US" dirty="0" smtClean="0"/>
          </a:p>
          <a:p>
            <a:r>
              <a:rPr lang="en-US" dirty="0" err="1" smtClean="0"/>
              <a:t>Permen</a:t>
            </a:r>
            <a:r>
              <a:rPr lang="en-US" dirty="0" smtClean="0"/>
              <a:t> PUPR No. 4 </a:t>
            </a:r>
            <a:r>
              <a:rPr lang="en-US" dirty="0" err="1" smtClean="0"/>
              <a:t>Tahun</a:t>
            </a:r>
            <a:r>
              <a:rPr lang="en-US" dirty="0" smtClean="0"/>
              <a:t> 2015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Wilayah Sungai</a:t>
            </a:r>
          </a:p>
          <a:p>
            <a:r>
              <a:rPr lang="en-US" dirty="0" err="1" smtClean="0"/>
              <a:t>Permen</a:t>
            </a:r>
            <a:r>
              <a:rPr lang="en-US" dirty="0" smtClean="0"/>
              <a:t> PUR No. 28 </a:t>
            </a:r>
            <a:r>
              <a:rPr lang="en-US" dirty="0" err="1" smtClean="0"/>
              <a:t>Tahun</a:t>
            </a:r>
            <a:r>
              <a:rPr lang="en-US" dirty="0" smtClean="0"/>
              <a:t> 2015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GARIS </a:t>
            </a:r>
            <a:r>
              <a:rPr lang="en-US" dirty="0" err="1" smtClean="0"/>
              <a:t>Sempadan</a:t>
            </a:r>
            <a:r>
              <a:rPr lang="en-US" dirty="0" smtClean="0"/>
              <a:t> Sungai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Sempadan</a:t>
            </a:r>
            <a:r>
              <a:rPr lang="en-US" dirty="0" smtClean="0"/>
              <a:t> </a:t>
            </a:r>
            <a:r>
              <a:rPr lang="en-US" dirty="0" err="1" smtClean="0"/>
              <a:t>Danau</a:t>
            </a:r>
            <a:endParaRPr lang="en-US" dirty="0" smtClean="0"/>
          </a:p>
          <a:p>
            <a:r>
              <a:rPr lang="en-US" dirty="0" err="1" smtClean="0"/>
              <a:t>Permen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ATR/BPN No. 1 </a:t>
            </a:r>
            <a:r>
              <a:rPr lang="en-US" dirty="0" err="1" smtClean="0"/>
              <a:t>Tahun</a:t>
            </a:r>
            <a:r>
              <a:rPr lang="en-US" dirty="0" smtClean="0"/>
              <a:t> 2018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RTRW </a:t>
            </a:r>
            <a:r>
              <a:rPr lang="en-US" dirty="0" err="1" smtClean="0"/>
              <a:t>Provinsi</a:t>
            </a:r>
            <a:r>
              <a:rPr lang="en-US" dirty="0" smtClean="0"/>
              <a:t>, </a:t>
            </a:r>
            <a:r>
              <a:rPr lang="en-US" dirty="0" err="1" smtClean="0"/>
              <a:t>Kabupaten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Kota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Autofit/>
          </a:bodyPr>
          <a:lstStyle/>
          <a:p>
            <a:pPr algn="l"/>
            <a:r>
              <a:rPr lang="en-US" sz="3400" b="1" smtClean="0"/>
              <a:t>TUJUAN RENCANA TATA RUANG</a:t>
            </a:r>
            <a:endParaRPr lang="en-US" sz="3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Arahan</a:t>
            </a:r>
            <a:r>
              <a:rPr lang="en-US" dirty="0" smtClean="0"/>
              <a:t> </a:t>
            </a:r>
            <a:r>
              <a:rPr lang="en-US" dirty="0" err="1" smtClean="0"/>
              <a:t>perwujudan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jangk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keruangan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terwujudnya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nyaman</a:t>
            </a:r>
            <a:r>
              <a:rPr lang="en-US" dirty="0" smtClean="0"/>
              <a:t>, </a:t>
            </a:r>
            <a:r>
              <a:rPr lang="en-US" dirty="0" err="1" smtClean="0"/>
              <a:t>produktif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8394" y="1228975"/>
            <a:ext cx="779079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Undang-Undang No 26 Tahun 2007 tentang Penataan Ruang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803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Autofit/>
          </a:bodyPr>
          <a:lstStyle/>
          <a:p>
            <a:pPr algn="l"/>
            <a:r>
              <a:rPr lang="en-US" sz="3400" b="1" smtClean="0"/>
              <a:t>FUNGSI RENCANA </a:t>
            </a:r>
            <a:r>
              <a:rPr lang="en-US" sz="3400" b="1"/>
              <a:t>TATA RUANG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smtClean="0"/>
              <a:t>Acuan dalam penyusunan Rencana Pembangunan Jangka Panjang Daerah (RPJPD) dan Rencana Pembangunan Jangka Menengah Daerah (RPJMD)</a:t>
            </a:r>
          </a:p>
          <a:p>
            <a:pPr marL="514350" indent="-514350">
              <a:buAutoNum type="arabicPeriod"/>
            </a:pPr>
            <a:r>
              <a:rPr lang="en-US" smtClean="0"/>
              <a:t>Acuan dalam pengaturan pemanfaatan dan pengendalian pemanfaatan ruang</a:t>
            </a:r>
          </a:p>
          <a:p>
            <a:pPr marL="514350" indent="-514350">
              <a:buAutoNum type="arabicPeriod"/>
            </a:pPr>
            <a:r>
              <a:rPr lang="en-US" smtClean="0"/>
              <a:t>Keseimbangan pembangunan antarwilayah</a:t>
            </a:r>
          </a:p>
          <a:p>
            <a:pPr marL="514350" indent="-514350">
              <a:buAutoNum type="arabicPeriod"/>
            </a:pPr>
            <a:r>
              <a:rPr lang="en-US" smtClean="0"/>
              <a:t>Pedoman pemerintah pusat dan daerah dalam mengambil keputusan terkait tata ruang</a:t>
            </a:r>
          </a:p>
          <a:p>
            <a:pPr marL="514350" indent="-514350">
              <a:buAutoNum type="arabicPeriod"/>
            </a:pPr>
            <a:r>
              <a:rPr lang="en-US" smtClean="0"/>
              <a:t>Acuan dalam menetapkan kepemilikan tanah</a:t>
            </a:r>
          </a:p>
          <a:p>
            <a:pPr marL="514350" indent="-514350">
              <a:buAutoNum type="arabicPeriod"/>
            </a:pPr>
            <a:r>
              <a:rPr lang="en-US" smtClean="0"/>
              <a:t>Acuan dalammengeluarkan izin usaha atau izin mendirikan bangunan</a:t>
            </a:r>
          </a:p>
          <a:p>
            <a:pPr marL="514350" indent="-514350">
              <a:buAutoNum type="arabicPeriod"/>
            </a:pPr>
            <a:r>
              <a:rPr lang="en-US" smtClean="0"/>
              <a:t>Acuan lokasi investasi dalam wilayah yang dilakukan pemerintah, masyarakat, dan swasta</a:t>
            </a:r>
          </a:p>
          <a:p>
            <a:pPr marL="514350" indent="-514350">
              <a:buAutoNum type="arabicPeriod"/>
            </a:pPr>
            <a:r>
              <a:rPr lang="en-US" smtClean="0"/>
              <a:t>Acuan dalam administrasi pertanahan</a:t>
            </a:r>
            <a:endParaRPr lang="en-US"/>
          </a:p>
          <a:p>
            <a:pPr marL="514350" indent="-514350">
              <a:buAutoNum type="arabicPeriod"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8394" y="1228975"/>
            <a:ext cx="779079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Undang-Undang No 26 Tahun 2007 tentang Penataan Ruang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770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KEDUDUKAN RTR DAN SISTEM PERENCANAAN PEMBANGUNAN NASIONAL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0"/>
          <a:stretch/>
        </p:blipFill>
        <p:spPr bwMode="auto">
          <a:xfrm>
            <a:off x="1295400" y="1463040"/>
            <a:ext cx="624669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6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smtClean="0"/>
              <a:t>AGENDA PEMBANGUNAN BIDANG DALAM RPJMN 2015-2019</a:t>
            </a:r>
            <a:endParaRPr lang="en-US" sz="2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5" t="40734" r="32024" b="22629"/>
          <a:stretch/>
        </p:blipFill>
        <p:spPr bwMode="auto">
          <a:xfrm>
            <a:off x="-34159" y="1143000"/>
            <a:ext cx="4067503" cy="268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5" t="44396" r="37113" b="34698"/>
          <a:stretch/>
        </p:blipFill>
        <p:spPr bwMode="auto">
          <a:xfrm>
            <a:off x="5880538" y="987972"/>
            <a:ext cx="3263462" cy="152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3" t="24246" r="36308" b="12392"/>
          <a:stretch/>
        </p:blipFill>
        <p:spPr bwMode="auto">
          <a:xfrm>
            <a:off x="3886200" y="1752600"/>
            <a:ext cx="2892564" cy="454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6" t="45151" r="35702" b="39763"/>
          <a:stretch/>
        </p:blipFill>
        <p:spPr bwMode="auto">
          <a:xfrm>
            <a:off x="6553200" y="2667000"/>
            <a:ext cx="2590800" cy="100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86200" y="987972"/>
            <a:ext cx="0" cy="5312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630027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987972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3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9" t="67673" r="32509" b="11207"/>
          <a:stretch/>
        </p:blipFill>
        <p:spPr bwMode="auto">
          <a:xfrm>
            <a:off x="5052849" y="36785"/>
            <a:ext cx="4067503" cy="15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6" t="26184" r="36550" b="10669"/>
          <a:stretch/>
        </p:blipFill>
        <p:spPr bwMode="auto">
          <a:xfrm>
            <a:off x="0" y="1565165"/>
            <a:ext cx="3155668" cy="53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2" t="30280" r="35096" b="6573"/>
          <a:stretch/>
        </p:blipFill>
        <p:spPr bwMode="auto">
          <a:xfrm>
            <a:off x="3155668" y="1565165"/>
            <a:ext cx="3302148" cy="52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5" t="26832" r="35506" b="31358"/>
          <a:stretch/>
        </p:blipFill>
        <p:spPr bwMode="auto">
          <a:xfrm>
            <a:off x="6249191" y="2362200"/>
            <a:ext cx="2894809" cy="305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9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23491" r="35416" b="30819"/>
          <a:stretch/>
        </p:blipFill>
        <p:spPr bwMode="auto">
          <a:xfrm>
            <a:off x="0" y="609600"/>
            <a:ext cx="3279228" cy="334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5" t="22522" r="36550" b="18642"/>
          <a:stretch/>
        </p:blipFill>
        <p:spPr bwMode="auto">
          <a:xfrm>
            <a:off x="3279228" y="609600"/>
            <a:ext cx="2900855" cy="430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1" t="25323" r="35944" b="13686"/>
          <a:stretch/>
        </p:blipFill>
        <p:spPr bwMode="auto">
          <a:xfrm>
            <a:off x="6319345" y="609600"/>
            <a:ext cx="2900855" cy="446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3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1" t="29526" r="35659" b="9698"/>
          <a:stretch/>
        </p:blipFill>
        <p:spPr bwMode="auto">
          <a:xfrm>
            <a:off x="0" y="605309"/>
            <a:ext cx="3221422" cy="504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3" t="26401" r="35944" b="11099"/>
          <a:stretch/>
        </p:blipFill>
        <p:spPr bwMode="auto">
          <a:xfrm>
            <a:off x="3733800" y="605309"/>
            <a:ext cx="286932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5" t="30388" r="36628" b="48491"/>
          <a:stretch/>
        </p:blipFill>
        <p:spPr bwMode="auto">
          <a:xfrm>
            <a:off x="6621517" y="2514600"/>
            <a:ext cx="2522483" cy="15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7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97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smtClean="0"/>
              <a:t>IMPLEMENTASI STRATEGI DALAM RPJMN 2015-2019 TERKAIT PENATAAN RUANG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5" t="50000" r="23179" b="19612"/>
          <a:stretch/>
        </p:blipFill>
        <p:spPr bwMode="auto">
          <a:xfrm>
            <a:off x="551792" y="1828800"/>
            <a:ext cx="8592207" cy="29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124200"/>
            <a:ext cx="5562600" cy="3733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Perkembangan Kebijakan Penataan Ruang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Kebijakan terkait Penataan Ruang</a:t>
            </a: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133600"/>
            <a:ext cx="37338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43966" r="22815" b="29741"/>
          <a:stretch/>
        </p:blipFill>
        <p:spPr bwMode="auto">
          <a:xfrm>
            <a:off x="381000" y="2783112"/>
            <a:ext cx="8781394" cy="260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72522" r="22130" b="19288"/>
          <a:stretch/>
        </p:blipFill>
        <p:spPr bwMode="auto">
          <a:xfrm>
            <a:off x="249622" y="1966776"/>
            <a:ext cx="9044150" cy="81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8" t="26184" r="20798" b="9807"/>
          <a:stretch/>
        </p:blipFill>
        <p:spPr bwMode="auto">
          <a:xfrm>
            <a:off x="457200" y="762000"/>
            <a:ext cx="7853190" cy="53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27370" r="11547" b="7760"/>
          <a:stretch/>
        </p:blipFill>
        <p:spPr bwMode="auto">
          <a:xfrm>
            <a:off x="228600" y="1219200"/>
            <a:ext cx="8576442" cy="474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28449" r="27298" b="8190"/>
          <a:stretch/>
        </p:blipFill>
        <p:spPr bwMode="auto">
          <a:xfrm>
            <a:off x="304800" y="762000"/>
            <a:ext cx="6968358" cy="46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28449" r="27298" b="8190"/>
          <a:stretch/>
        </p:blipFill>
        <p:spPr bwMode="auto">
          <a:xfrm>
            <a:off x="533400" y="826951"/>
            <a:ext cx="7966842" cy="52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4" t="27371" r="30812" b="11854"/>
          <a:stretch/>
        </p:blipFill>
        <p:spPr bwMode="auto">
          <a:xfrm>
            <a:off x="1600200" y="838200"/>
            <a:ext cx="5404946" cy="53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5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DAFTAR KECAMATAN LOKASI PRIORITAS PENANGANAN KAWASAN PERBATASAN 2015-2019</a:t>
            </a:r>
            <a:endParaRPr lang="en-US" sz="2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8" t="23060" r="34326" b="15948"/>
          <a:stretch/>
        </p:blipFill>
        <p:spPr bwMode="auto">
          <a:xfrm>
            <a:off x="55340" y="1975946"/>
            <a:ext cx="3121412" cy="389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 t="23814" r="34127" b="11926"/>
          <a:stretch/>
        </p:blipFill>
        <p:spPr bwMode="auto">
          <a:xfrm>
            <a:off x="3048000" y="1371600"/>
            <a:ext cx="2714540" cy="37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7" t="30604" r="33841" b="14655"/>
          <a:stretch/>
        </p:blipFill>
        <p:spPr bwMode="auto">
          <a:xfrm>
            <a:off x="6020814" y="2971800"/>
            <a:ext cx="3086400" cy="3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1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terimakasih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RUANG LINGKUP SUBSTANSI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Ruang lingkup susbtansi dalam penataan ruang dapat mengacu pada kebijakan dan peraturan perundang undangan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Autofit/>
          </a:bodyPr>
          <a:lstStyle/>
          <a:p>
            <a:pPr algn="l"/>
            <a:r>
              <a:rPr lang="en-US" sz="3400" b="1" smtClean="0"/>
              <a:t>PERKEMBANGAN KEBIJAKAN PENATAAN RUANG</a:t>
            </a:r>
            <a:endParaRPr lang="en-US" sz="3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Asas dan Tujuan</a:t>
            </a:r>
          </a:p>
          <a:p>
            <a:r>
              <a:rPr lang="en-US" smtClean="0"/>
              <a:t>Hak dan Kewajiban</a:t>
            </a:r>
          </a:p>
          <a:p>
            <a:r>
              <a:rPr lang="en-US" smtClean="0"/>
              <a:t>Perencanaan, Pemanfaatan, dan Pengendalian</a:t>
            </a:r>
          </a:p>
          <a:p>
            <a:r>
              <a:rPr lang="en-US" smtClean="0"/>
              <a:t>Rencana Tata Ruang</a:t>
            </a:r>
          </a:p>
          <a:p>
            <a:r>
              <a:rPr lang="en-US" smtClean="0"/>
              <a:t>Wewenang dan Pembinaan</a:t>
            </a:r>
          </a:p>
          <a:p>
            <a:r>
              <a:rPr lang="en-US" smtClean="0"/>
              <a:t>Ketentuan Peralihan</a:t>
            </a:r>
          </a:p>
          <a:p>
            <a:r>
              <a:rPr lang="en-US" smtClean="0"/>
              <a:t>Ketentuan Penutup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8394" y="1228975"/>
            <a:ext cx="779079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Undang-Undang No 24 Tahun 1992 tentang Penataan Ruang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339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Autofit/>
          </a:bodyPr>
          <a:lstStyle/>
          <a:p>
            <a:pPr algn="l"/>
            <a:r>
              <a:rPr lang="en-US" sz="3400" b="1" smtClean="0"/>
              <a:t>PERKEMBANGAN KEBIJAKAN PENATAAN RUANG</a:t>
            </a:r>
            <a:endParaRPr lang="en-US" sz="3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Kebijakan ini bertujuan untuk mengatasi kesenjangan wilayah, yaitu:</a:t>
            </a:r>
          </a:p>
          <a:p>
            <a:pPr marL="514350" indent="-514350">
              <a:buAutoNum type="arabicPeriod"/>
            </a:pPr>
            <a:r>
              <a:rPr lang="en-US" smtClean="0"/>
              <a:t>Kawasan Barat Indonesia dan Kawasan Timur Indonesia</a:t>
            </a:r>
          </a:p>
          <a:p>
            <a:pPr marL="514350" indent="-514350">
              <a:buAutoNum type="arabicPeriod"/>
            </a:pPr>
            <a:r>
              <a:rPr lang="en-US" smtClean="0"/>
              <a:t>Kawasan dalam wilayah pulau</a:t>
            </a:r>
          </a:p>
          <a:p>
            <a:pPr marL="514350" indent="-514350">
              <a:buAutoNum type="arabicPeriod"/>
            </a:pPr>
            <a:r>
              <a:rPr lang="en-US" smtClean="0"/>
              <a:t>Kawasan perkotaan dan perbedaan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8394" y="1228975"/>
            <a:ext cx="779079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Undang-Undang No 24 Tahun 1992 tentang Penataan Ruang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78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Autofit/>
          </a:bodyPr>
          <a:lstStyle/>
          <a:p>
            <a:pPr algn="l"/>
            <a:r>
              <a:rPr lang="en-US" sz="3400" b="1" smtClean="0"/>
              <a:t>PERKEMBANGAN KEBIJAKAN PENATAAN RUANG</a:t>
            </a:r>
            <a:endParaRPr lang="en-US" sz="3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Asas dan Tujuan</a:t>
            </a:r>
          </a:p>
          <a:p>
            <a:r>
              <a:rPr lang="en-US" smtClean="0"/>
              <a:t>Klasifikasi Penataan Ruang</a:t>
            </a:r>
          </a:p>
          <a:p>
            <a:r>
              <a:rPr lang="en-US" smtClean="0"/>
              <a:t>Tugas dan Wewenang</a:t>
            </a:r>
          </a:p>
          <a:p>
            <a:r>
              <a:rPr lang="en-US" smtClean="0"/>
              <a:t>Pengaturan dan Pembinaan Penataan Ruang</a:t>
            </a:r>
          </a:p>
          <a:p>
            <a:r>
              <a:rPr lang="en-US" smtClean="0"/>
              <a:t>Pelaksanaan Penataan Ruang</a:t>
            </a:r>
          </a:p>
          <a:p>
            <a:r>
              <a:rPr lang="en-US" smtClean="0"/>
              <a:t>Pengawasan Penataan Ruang</a:t>
            </a:r>
          </a:p>
          <a:p>
            <a:r>
              <a:rPr lang="en-US" smtClean="0"/>
              <a:t>Hak, Kewajiban, dan Peran Masyarakat</a:t>
            </a:r>
          </a:p>
          <a:p>
            <a:r>
              <a:rPr lang="en-US" smtClean="0"/>
              <a:t>Penyelesaian Sengketa</a:t>
            </a:r>
          </a:p>
          <a:p>
            <a:r>
              <a:rPr lang="en-US" smtClean="0"/>
              <a:t>Penyidikan</a:t>
            </a:r>
          </a:p>
          <a:p>
            <a:r>
              <a:rPr lang="en-US" smtClean="0"/>
              <a:t>Ketentuan Pidana</a:t>
            </a:r>
          </a:p>
          <a:p>
            <a:r>
              <a:rPr lang="en-US" smtClean="0"/>
              <a:t>Ketentuan peralihan</a:t>
            </a:r>
          </a:p>
          <a:p>
            <a:r>
              <a:rPr lang="en-US" smtClean="0"/>
              <a:t>Ketentuan Penutup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8394" y="1228975"/>
            <a:ext cx="779079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Undang-Undang No 26 Tahun 2007 tentang Penataan Ruang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427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Autofit/>
          </a:bodyPr>
          <a:lstStyle/>
          <a:p>
            <a:pPr algn="l"/>
            <a:r>
              <a:rPr lang="en-US" sz="3400" b="1" smtClean="0"/>
              <a:t>PERKEMBANGAN KEBIJAKAN PENATAAN RUANG</a:t>
            </a:r>
            <a:endParaRPr lang="en-US" sz="3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Kebijakan ini sebagai </a:t>
            </a:r>
            <a:r>
              <a:rPr lang="en-US" i="1" smtClean="0"/>
              <a:t>guideline </a:t>
            </a:r>
            <a:r>
              <a:rPr lang="en-US" smtClean="0"/>
              <a:t>tata ruang di Indonesia karena mengatur dari tahapan perencanaan, pemanfaatan, dan pengendalian dalam segala hierarki skala perencanaan (nasional, provinsi, kabupaten/kota) dan sifat kawasan (perdesaan, perkotaan, kawasan strategis)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8394" y="1228975"/>
            <a:ext cx="779079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Undang-Undang No 26 Tahun 2007 tentang Penataan Ruang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090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smtClean="0"/>
              <a:t>PERBEDAAN MUATAN UU. NO 24 TAHUN 1992 DAN UU NO. 26 TAHUN 2007</a:t>
            </a:r>
            <a:endParaRPr lang="en-US" sz="3600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05880"/>
              </p:ext>
            </p:extLst>
          </p:nvPr>
        </p:nvGraphicFramePr>
        <p:xfrm>
          <a:off x="0" y="1610360"/>
          <a:ext cx="9144000" cy="5247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5000"/>
                <a:gridCol w="36576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Komponen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UU No 24 Tahun 1992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UU No.</a:t>
                      </a:r>
                      <a:r>
                        <a:rPr lang="en-US" sz="1400" baseline="0" smtClean="0"/>
                        <a:t> 26 Tahun 2007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Asas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smtClean="0"/>
                        <a:t>Terpadu,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berdaya guna dan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berhasil guna,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serasi,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selaras,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seimbang, dan 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berkelanjutan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smtClean="0"/>
                        <a:t>Keterbukaan, persamaan, keadilan, dan perlindungan hukum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Keterpaduan</a:t>
                      </a:r>
                    </a:p>
                    <a:p>
                      <a:r>
                        <a:rPr lang="en-US" sz="1400" smtClean="0"/>
                        <a:t>Keserasian, keselarasan, dan keseimbangan</a:t>
                      </a:r>
                    </a:p>
                    <a:p>
                      <a:r>
                        <a:rPr lang="en-US" sz="1400" smtClean="0"/>
                        <a:t>Keerlanjutan</a:t>
                      </a:r>
                    </a:p>
                    <a:p>
                      <a:r>
                        <a:rPr lang="en-US" sz="1400" smtClean="0"/>
                        <a:t>Keberdayagunaan dan keberhasilgunaan</a:t>
                      </a:r>
                    </a:p>
                    <a:p>
                      <a:r>
                        <a:rPr lang="en-US" sz="1400" smtClean="0"/>
                        <a:t>Keterbukaan</a:t>
                      </a:r>
                    </a:p>
                    <a:p>
                      <a:r>
                        <a:rPr lang="en-US" sz="1400" smtClean="0"/>
                        <a:t>Kebersamaan</a:t>
                      </a:r>
                      <a:r>
                        <a:rPr lang="en-US" sz="1400" baseline="0" smtClean="0"/>
                        <a:t> dan kemitraan</a:t>
                      </a:r>
                    </a:p>
                    <a:p>
                      <a:r>
                        <a:rPr lang="en-US" sz="1400" baseline="0" smtClean="0"/>
                        <a:t>Perlindungan kepentingan umum</a:t>
                      </a:r>
                    </a:p>
                    <a:p>
                      <a:r>
                        <a:rPr lang="en-US" sz="1400" baseline="0" smtClean="0"/>
                        <a:t>Kepastian hukum dan keadilan</a:t>
                      </a:r>
                    </a:p>
                    <a:p>
                      <a:r>
                        <a:rPr lang="en-US" sz="1400" baseline="0" smtClean="0"/>
                        <a:t>Akuntabilitas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Tujuan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smtClean="0"/>
                        <a:t>Pemanfaatan</a:t>
                      </a:r>
                      <a:r>
                        <a:rPr lang="en-US" sz="1400" baseline="0" smtClean="0"/>
                        <a:t> ruang berwawasan lingkungan yang berlandaskan wawasan nusantara dan ketahanan nasional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smtClean="0"/>
                        <a:t>Terselenggaranya pengaturan pemanfaatan ruang kawasan lindung dan kawasan budidaya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smtClean="0"/>
                        <a:t>Tercapainya pemanfaatan ruang yang berkualitas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Mewujudkan ruang wilayah nasional yang aman, nyaman, produktif,</a:t>
                      </a:r>
                      <a:r>
                        <a:rPr lang="en-US" sz="1400" baseline="0" smtClean="0"/>
                        <a:t> dan berkelanjutan berdasarkan wawasan nusantara dan ketahanan nasional dengan: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smtClean="0"/>
                        <a:t>Terwujudnya keharmonisan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antara lingkungan alam dan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lingkungan buatan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smtClean="0"/>
                        <a:t>Terwujudnya keterpaduan dalam penggunaan sumber daya alam dan sumber daya buatan 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dengan memperhatikan sumber daya manusia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smtClean="0"/>
                        <a:t>Terwujudnya pelindungan fungsi ruang dan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pencegahan dampak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negatif terhadap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lingkungan</a:t>
                      </a:r>
                      <a:r>
                        <a:rPr lang="en-US" sz="1400" baseline="0" smtClean="0"/>
                        <a:t> a</a:t>
                      </a:r>
                      <a:r>
                        <a:rPr lang="en-US" sz="1400" smtClean="0"/>
                        <a:t>kibat pemanfaatan ruang</a:t>
                      </a:r>
                      <a:endParaRPr lang="en-US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5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302668"/>
              </p:ext>
            </p:extLst>
          </p:nvPr>
        </p:nvGraphicFramePr>
        <p:xfrm>
          <a:off x="0" y="838200"/>
          <a:ext cx="9144000" cy="546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5000"/>
                <a:gridCol w="36576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Komponen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UU No 24 Tahun 1992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UU No.</a:t>
                      </a:r>
                      <a:r>
                        <a:rPr lang="en-US" sz="1400" baseline="0" smtClean="0"/>
                        <a:t> 26 Tahun 2007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Klasifikasi Penataan Ruang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smtClean="0"/>
                        <a:t>Kawasan</a:t>
                      </a:r>
                      <a:r>
                        <a:rPr lang="en-US" sz="1400" baseline="0" smtClean="0"/>
                        <a:t> lindung dan kawasan budidaya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smtClean="0"/>
                        <a:t>Aspek administratif meliputi ruang wilayah nasional, wilayah propinsi daerah tingkat I, dan wilayah kabupaten/kotamadya  daerah tingkat II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smtClean="0"/>
                        <a:t>Kawasan perdesaan, kawasan perkotaan, dan kawasan tertentu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i="1" baseline="0" smtClean="0"/>
                        <a:t>(Pada Bab IV Perencanaan, Pemanfaatan, dan Pengendalian)</a:t>
                      </a:r>
                      <a:endParaRPr lang="en-US" sz="1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smtClean="0"/>
                        <a:t>Sistem</a:t>
                      </a:r>
                      <a:r>
                        <a:rPr lang="en-US" sz="1400" baseline="0" smtClean="0"/>
                        <a:t> wilayah dan sistem internal perkotaan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smtClean="0"/>
                        <a:t>Kawasan Lindung  dan budidaya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smtClean="0"/>
                        <a:t>Penataan ruang wilayah nasional, provinsi, dan kabupaten/kota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smtClean="0"/>
                        <a:t>Kawasan perdesaan dan perkotaan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smtClean="0"/>
                        <a:t>Kawasan strategis nasional, kawasan strategis provinsi, dan kawasan strategis kabupaten/kota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Pelaksanaan Penataan Ruang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smtClean="0"/>
                        <a:t>Penataan ruang kawasan perkotaan</a:t>
                      </a:r>
                      <a:r>
                        <a:rPr lang="en-US" sz="1400" baseline="0" smtClean="0"/>
                        <a:t> dan penataan ruang kawasan tertentu diselenggarakan sebagai bagian dari penatapan ruang wIlayah nasional atau wilayah provinsi daerah tingkat I atau wilayah kabupaten/kotamadya daerah tingkat II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smtClean="0"/>
                        <a:t>Penataan ruang kawasan tertentu diselenggarakan untuk mengembangkan tata ruang kawasan strategis dan diprioritaskan dalam rangka penetapan ruang wilayah nasional atau wilayah provinsi daerah tingkat I atau wilayah kabupaten/kotamadya daerah tingkat II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smtClean="0"/>
                        <a:t>Rencana Umum Tata Ruang (RTRWN, RTRWP, RTRW Kab/Kota)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smtClean="0"/>
                        <a:t>Rencana Rinci tata ruang (Rencana tata ruang pulau/kepulauan, rencana tata ruang kawasan strategis, rencana detail tata ruang kab/kota</a:t>
                      </a:r>
                      <a:endParaRPr lang="en-US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2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3743</TotalTime>
  <Words>1053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TATARAN KEBIJAKAN  PENATAAN RUANG</vt:lpstr>
      <vt:lpstr>OUTLINE</vt:lpstr>
      <vt:lpstr>RUANG LINGKUP SUBSTANSI</vt:lpstr>
      <vt:lpstr>PERKEMBANGAN KEBIJAKAN PENATAAN RUANG</vt:lpstr>
      <vt:lpstr>PERKEMBANGAN KEBIJAKAN PENATAAN RUANG</vt:lpstr>
      <vt:lpstr>PERKEMBANGAN KEBIJAKAN PENATAAN RUANG</vt:lpstr>
      <vt:lpstr>PERKEMBANGAN KEBIJAKAN PENATAAN RUANG</vt:lpstr>
      <vt:lpstr>PERBEDAAN MUATAN UU. NO 24 TAHUN 1992 DAN UU NO. 26 TAHUN 2007</vt:lpstr>
      <vt:lpstr>PowerPoint Presentation</vt:lpstr>
      <vt:lpstr>PowerPoint Presentation</vt:lpstr>
      <vt:lpstr>KEBIJAKAN YANG DIPERTIMBANGKAN DALAM PENATAN RUANG (dapat lebih dikembangkan)</vt:lpstr>
      <vt:lpstr>TUJUAN RENCANA TATA RUANG</vt:lpstr>
      <vt:lpstr>FUNGSI RENCANA TATA RUANG</vt:lpstr>
      <vt:lpstr>KEDUDUKAN RTR DAN SISTEM PERENCANAAN PEMBANGUNAN NASIONAL</vt:lpstr>
      <vt:lpstr>AGENDA PEMBANGUNAN BIDANG DALAM RPJMN 2015-2019</vt:lpstr>
      <vt:lpstr>PowerPoint Presentation</vt:lpstr>
      <vt:lpstr>PowerPoint Presentation</vt:lpstr>
      <vt:lpstr>PowerPoint Presentation</vt:lpstr>
      <vt:lpstr>IMPLEMENTASI STRATEGI DALAM RPJMN 2015-2019 TERKAIT PENATAAN RUANG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DAFTAR KECAMATAN LOKASI PRIORITAS PENANGANAN KAWASAN PERBATASAN 2015-2019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KIRANA</dc:creator>
  <cp:lastModifiedBy>DOSEN B</cp:lastModifiedBy>
  <cp:revision>257</cp:revision>
  <dcterms:created xsi:type="dcterms:W3CDTF">2018-09-04T21:30:41Z</dcterms:created>
  <dcterms:modified xsi:type="dcterms:W3CDTF">2018-11-22T01:42:19Z</dcterms:modified>
</cp:coreProperties>
</file>