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56" r:id="rId2"/>
    <p:sldId id="263" r:id="rId3"/>
    <p:sldId id="502" r:id="rId4"/>
    <p:sldId id="478" r:id="rId5"/>
    <p:sldId id="479" r:id="rId6"/>
    <p:sldId id="480" r:id="rId7"/>
    <p:sldId id="481" r:id="rId8"/>
    <p:sldId id="474" r:id="rId9"/>
    <p:sldId id="475" r:id="rId10"/>
    <p:sldId id="476" r:id="rId11"/>
    <p:sldId id="477" r:id="rId12"/>
    <p:sldId id="50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504" r:id="rId22"/>
    <p:sldId id="505" r:id="rId23"/>
    <p:sldId id="506" r:id="rId24"/>
    <p:sldId id="507" r:id="rId25"/>
    <p:sldId id="500" r:id="rId26"/>
    <p:sldId id="492" r:id="rId27"/>
    <p:sldId id="493" r:id="rId28"/>
    <p:sldId id="494" r:id="rId29"/>
    <p:sldId id="495" r:id="rId30"/>
    <p:sldId id="496" r:id="rId31"/>
    <p:sldId id="497" r:id="rId32"/>
    <p:sldId id="503" r:id="rId33"/>
    <p:sldId id="498" r:id="rId34"/>
    <p:sldId id="499" r:id="rId35"/>
    <p:sldId id="508" r:id="rId36"/>
    <p:sldId id="509" r:id="rId37"/>
    <p:sldId id="510" r:id="rId38"/>
    <p:sldId id="511" r:id="rId39"/>
    <p:sldId id="512" r:id="rId40"/>
    <p:sldId id="513" r:id="rId41"/>
    <p:sldId id="515" r:id="rId42"/>
    <p:sldId id="514" r:id="rId43"/>
    <p:sldId id="265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95" autoAdjust="0"/>
  </p:normalViewPr>
  <p:slideViewPr>
    <p:cSldViewPr>
      <p:cViewPr>
        <p:scale>
          <a:sx n="70" d="100"/>
          <a:sy n="70" d="100"/>
        </p:scale>
        <p:origin x="-130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1632E-D09F-4A1A-B8D9-4C3E6AE9B5B2}" type="doc">
      <dgm:prSet loTypeId="urn:microsoft.com/office/officeart/2005/8/layout/chart3" loCatId="cycle" qsTypeId="urn:microsoft.com/office/officeart/2005/8/quickstyle/3d1" qsCatId="3D" csTypeId="urn:microsoft.com/office/officeart/2005/8/colors/colorful1" csCatId="colorful" phldr="1"/>
      <dgm:spPr/>
    </dgm:pt>
    <dgm:pt modelId="{C5D4D0AA-000E-4888-BBF1-99F4AA089B6B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Satu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Standar</a:t>
          </a:r>
          <a:endParaRPr lang="en-US" dirty="0">
            <a:solidFill>
              <a:schemeClr val="tx1"/>
            </a:solidFill>
          </a:endParaRPr>
        </a:p>
      </dgm:t>
    </dgm:pt>
    <dgm:pt modelId="{16316757-78D9-4BD4-8467-9D9E58740036}" type="parTrans" cxnId="{E65C1897-F644-4719-B0E2-912A903460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F75D590-2B31-412E-8280-97E5BAD4646F}" type="sibTrans" cxnId="{E65C1897-F644-4719-B0E2-912A903460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AD69B0D-06D7-4C4F-B1F9-868ECE579A36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Satu</a:t>
          </a:r>
          <a:r>
            <a:rPr lang="en-US" dirty="0">
              <a:solidFill>
                <a:schemeClr val="tx1"/>
              </a:solidFill>
            </a:rPr>
            <a:t> </a:t>
          </a:r>
        </a:p>
        <a:p>
          <a:r>
            <a:rPr lang="en-US" dirty="0">
              <a:solidFill>
                <a:schemeClr val="tx1"/>
              </a:solidFill>
            </a:rPr>
            <a:t>Basis Data</a:t>
          </a:r>
        </a:p>
      </dgm:t>
    </dgm:pt>
    <dgm:pt modelId="{E7BAD281-3B73-465C-B1E4-87EFDAD2C9BE}" type="parTrans" cxnId="{7D41C5E2-F3E0-4D5C-97D0-49439B8682D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01BAA63-E517-456F-BEA9-FC0700276CE5}" type="sibTrans" cxnId="{7D41C5E2-F3E0-4D5C-97D0-49439B8682D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91700F0-8B8E-4D82-B05E-EEEC2E808083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Satu</a:t>
          </a:r>
          <a:r>
            <a:rPr lang="en-US" dirty="0">
              <a:solidFill>
                <a:schemeClr val="tx1"/>
              </a:solidFill>
            </a:rPr>
            <a:t> Geoportal</a:t>
          </a:r>
        </a:p>
      </dgm:t>
    </dgm:pt>
    <dgm:pt modelId="{18B4EC49-8AFD-4187-AF20-B9CAA5B2CB53}" type="parTrans" cxnId="{AACFB39F-0C31-44A3-8BA6-BC0EE014086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EC60F50-07FD-40D6-9E06-24BE55C07BD0}" type="sibTrans" cxnId="{AACFB39F-0C31-44A3-8BA6-BC0EE014086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80C21E6-66FD-4A56-B4C9-BCDED3D9D914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Satu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Referensi</a:t>
          </a:r>
          <a:endParaRPr lang="en-US" dirty="0">
            <a:solidFill>
              <a:schemeClr val="tx1"/>
            </a:solidFill>
          </a:endParaRPr>
        </a:p>
      </dgm:t>
    </dgm:pt>
    <dgm:pt modelId="{77D838DF-D115-4F79-B157-4ECCF381AEBD}" type="parTrans" cxnId="{029441B0-332B-4275-98CB-D450D5C0B39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0951A4-00E1-4E30-9AD8-0A0242C9DEB4}" type="sibTrans" cxnId="{029441B0-332B-4275-98CB-D450D5C0B39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4F9B2C-CC83-4EF4-B1A8-57CAF2A8743B}" type="pres">
      <dgm:prSet presAssocID="{AF71632E-D09F-4A1A-B8D9-4C3E6AE9B5B2}" presName="compositeShape" presStyleCnt="0">
        <dgm:presLayoutVars>
          <dgm:chMax val="7"/>
          <dgm:dir/>
          <dgm:resizeHandles val="exact"/>
        </dgm:presLayoutVars>
      </dgm:prSet>
      <dgm:spPr/>
    </dgm:pt>
    <dgm:pt modelId="{40727E43-8021-405F-ABFB-BBCC0BBC56CA}" type="pres">
      <dgm:prSet presAssocID="{AF71632E-D09F-4A1A-B8D9-4C3E6AE9B5B2}" presName="wedge1" presStyleLbl="node1" presStyleIdx="0" presStyleCnt="4"/>
      <dgm:spPr/>
      <dgm:t>
        <a:bodyPr/>
        <a:lstStyle/>
        <a:p>
          <a:endParaRPr lang="en-US"/>
        </a:p>
      </dgm:t>
    </dgm:pt>
    <dgm:pt modelId="{6A147D42-9C39-4668-A010-54E0437FEB26}" type="pres">
      <dgm:prSet presAssocID="{AF71632E-D09F-4A1A-B8D9-4C3E6AE9B5B2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09EB1-A1D5-4C23-9B6A-52E13A1B9170}" type="pres">
      <dgm:prSet presAssocID="{AF71632E-D09F-4A1A-B8D9-4C3E6AE9B5B2}" presName="wedge2" presStyleLbl="node1" presStyleIdx="1" presStyleCnt="4" custLinFactNeighborX="1765"/>
      <dgm:spPr/>
      <dgm:t>
        <a:bodyPr/>
        <a:lstStyle/>
        <a:p>
          <a:endParaRPr lang="en-US"/>
        </a:p>
      </dgm:t>
    </dgm:pt>
    <dgm:pt modelId="{FD758C5B-140F-4494-B4DC-22FF5453D01E}" type="pres">
      <dgm:prSet presAssocID="{AF71632E-D09F-4A1A-B8D9-4C3E6AE9B5B2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31098-4593-4253-A9AB-2FC79B44034D}" type="pres">
      <dgm:prSet presAssocID="{AF71632E-D09F-4A1A-B8D9-4C3E6AE9B5B2}" presName="wedge3" presStyleLbl="node1" presStyleIdx="2" presStyleCnt="4"/>
      <dgm:spPr/>
      <dgm:t>
        <a:bodyPr/>
        <a:lstStyle/>
        <a:p>
          <a:endParaRPr lang="en-US"/>
        </a:p>
      </dgm:t>
    </dgm:pt>
    <dgm:pt modelId="{322009CF-3952-4B58-8687-679C18BC4F98}" type="pres">
      <dgm:prSet presAssocID="{AF71632E-D09F-4A1A-B8D9-4C3E6AE9B5B2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F3BC73-128B-4DB7-B7E9-868AD267F99D}" type="pres">
      <dgm:prSet presAssocID="{AF71632E-D09F-4A1A-B8D9-4C3E6AE9B5B2}" presName="wedge4" presStyleLbl="node1" presStyleIdx="3" presStyleCnt="4"/>
      <dgm:spPr/>
      <dgm:t>
        <a:bodyPr/>
        <a:lstStyle/>
        <a:p>
          <a:endParaRPr lang="en-US"/>
        </a:p>
      </dgm:t>
    </dgm:pt>
    <dgm:pt modelId="{486C43EB-6DEC-41C8-BC95-0430A51C4F0A}" type="pres">
      <dgm:prSet presAssocID="{AF71632E-D09F-4A1A-B8D9-4C3E6AE9B5B2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CFB39F-0C31-44A3-8BA6-BC0EE014086D}" srcId="{AF71632E-D09F-4A1A-B8D9-4C3E6AE9B5B2}" destId="{C91700F0-8B8E-4D82-B05E-EEEC2E808083}" srcOrd="2" destOrd="0" parTransId="{18B4EC49-8AFD-4187-AF20-B9CAA5B2CB53}" sibTransId="{8EC60F50-07FD-40D6-9E06-24BE55C07BD0}"/>
    <dgm:cxn modelId="{E427D1C2-1A24-4C7B-9267-DC7B1F460C6A}" type="presOf" srcId="{5AD69B0D-06D7-4C4F-B1F9-868ECE579A36}" destId="{1D109EB1-A1D5-4C23-9B6A-52E13A1B9170}" srcOrd="0" destOrd="0" presId="urn:microsoft.com/office/officeart/2005/8/layout/chart3"/>
    <dgm:cxn modelId="{E65C1897-F644-4719-B0E2-912A90346034}" srcId="{AF71632E-D09F-4A1A-B8D9-4C3E6AE9B5B2}" destId="{C5D4D0AA-000E-4888-BBF1-99F4AA089B6B}" srcOrd="0" destOrd="0" parTransId="{16316757-78D9-4BD4-8467-9D9E58740036}" sibTransId="{4F75D590-2B31-412E-8280-97E5BAD4646F}"/>
    <dgm:cxn modelId="{BBADCD3F-BBEF-4EBE-815F-54C46F2BBE3E}" type="presOf" srcId="{C91700F0-8B8E-4D82-B05E-EEEC2E808083}" destId="{322009CF-3952-4B58-8687-679C18BC4F98}" srcOrd="1" destOrd="0" presId="urn:microsoft.com/office/officeart/2005/8/layout/chart3"/>
    <dgm:cxn modelId="{029441B0-332B-4275-98CB-D450D5C0B396}" srcId="{AF71632E-D09F-4A1A-B8D9-4C3E6AE9B5B2}" destId="{D80C21E6-66FD-4A56-B4C9-BCDED3D9D914}" srcOrd="3" destOrd="0" parTransId="{77D838DF-D115-4F79-B157-4ECCF381AEBD}" sibTransId="{470951A4-00E1-4E30-9AD8-0A0242C9DEB4}"/>
    <dgm:cxn modelId="{78DED55B-EA88-47AB-9468-BF3024268EEF}" type="presOf" srcId="{C5D4D0AA-000E-4888-BBF1-99F4AA089B6B}" destId="{6A147D42-9C39-4668-A010-54E0437FEB26}" srcOrd="1" destOrd="0" presId="urn:microsoft.com/office/officeart/2005/8/layout/chart3"/>
    <dgm:cxn modelId="{BBC245ED-B6A2-4242-80D2-D09C54DCE636}" type="presOf" srcId="{D80C21E6-66FD-4A56-B4C9-BCDED3D9D914}" destId="{486C43EB-6DEC-41C8-BC95-0430A51C4F0A}" srcOrd="1" destOrd="0" presId="urn:microsoft.com/office/officeart/2005/8/layout/chart3"/>
    <dgm:cxn modelId="{656CD28D-A1CA-4076-ACF7-119D4746802E}" type="presOf" srcId="{D80C21E6-66FD-4A56-B4C9-BCDED3D9D914}" destId="{37F3BC73-128B-4DB7-B7E9-868AD267F99D}" srcOrd="0" destOrd="0" presId="urn:microsoft.com/office/officeart/2005/8/layout/chart3"/>
    <dgm:cxn modelId="{34FD3D20-E085-41E9-A998-DF11FC81A68F}" type="presOf" srcId="{C91700F0-8B8E-4D82-B05E-EEEC2E808083}" destId="{06431098-4593-4253-A9AB-2FC79B44034D}" srcOrd="0" destOrd="0" presId="urn:microsoft.com/office/officeart/2005/8/layout/chart3"/>
    <dgm:cxn modelId="{079B788C-A563-4988-B4F1-13B33E3FC8AF}" type="presOf" srcId="{C5D4D0AA-000E-4888-BBF1-99F4AA089B6B}" destId="{40727E43-8021-405F-ABFB-BBCC0BBC56CA}" srcOrd="0" destOrd="0" presId="urn:microsoft.com/office/officeart/2005/8/layout/chart3"/>
    <dgm:cxn modelId="{7D41C5E2-F3E0-4D5C-97D0-49439B8682D3}" srcId="{AF71632E-D09F-4A1A-B8D9-4C3E6AE9B5B2}" destId="{5AD69B0D-06D7-4C4F-B1F9-868ECE579A36}" srcOrd="1" destOrd="0" parTransId="{E7BAD281-3B73-465C-B1E4-87EFDAD2C9BE}" sibTransId="{001BAA63-E517-456F-BEA9-FC0700276CE5}"/>
    <dgm:cxn modelId="{76A2EA72-D315-44BB-8519-5C348A8A722F}" type="presOf" srcId="{AF71632E-D09F-4A1A-B8D9-4C3E6AE9B5B2}" destId="{724F9B2C-CC83-4EF4-B1A8-57CAF2A8743B}" srcOrd="0" destOrd="0" presId="urn:microsoft.com/office/officeart/2005/8/layout/chart3"/>
    <dgm:cxn modelId="{4C82D09E-4004-4C33-9865-37E049006DF6}" type="presOf" srcId="{5AD69B0D-06D7-4C4F-B1F9-868ECE579A36}" destId="{FD758C5B-140F-4494-B4DC-22FF5453D01E}" srcOrd="1" destOrd="0" presId="urn:microsoft.com/office/officeart/2005/8/layout/chart3"/>
    <dgm:cxn modelId="{52C0D5EE-C931-4B97-BE9A-21542E833197}" type="presParOf" srcId="{724F9B2C-CC83-4EF4-B1A8-57CAF2A8743B}" destId="{40727E43-8021-405F-ABFB-BBCC0BBC56CA}" srcOrd="0" destOrd="0" presId="urn:microsoft.com/office/officeart/2005/8/layout/chart3"/>
    <dgm:cxn modelId="{19DFF279-A59E-459F-B154-7BD458067CBB}" type="presParOf" srcId="{724F9B2C-CC83-4EF4-B1A8-57CAF2A8743B}" destId="{6A147D42-9C39-4668-A010-54E0437FEB26}" srcOrd="1" destOrd="0" presId="urn:microsoft.com/office/officeart/2005/8/layout/chart3"/>
    <dgm:cxn modelId="{E7D305F2-E6BB-485F-85DD-F58388885090}" type="presParOf" srcId="{724F9B2C-CC83-4EF4-B1A8-57CAF2A8743B}" destId="{1D109EB1-A1D5-4C23-9B6A-52E13A1B9170}" srcOrd="2" destOrd="0" presId="urn:microsoft.com/office/officeart/2005/8/layout/chart3"/>
    <dgm:cxn modelId="{1B498D1B-7275-4537-BEAE-0B64A9BF1E6E}" type="presParOf" srcId="{724F9B2C-CC83-4EF4-B1A8-57CAF2A8743B}" destId="{FD758C5B-140F-4494-B4DC-22FF5453D01E}" srcOrd="3" destOrd="0" presId="urn:microsoft.com/office/officeart/2005/8/layout/chart3"/>
    <dgm:cxn modelId="{D1D841AE-8D8E-4D68-9E18-9433494FB054}" type="presParOf" srcId="{724F9B2C-CC83-4EF4-B1A8-57CAF2A8743B}" destId="{06431098-4593-4253-A9AB-2FC79B44034D}" srcOrd="4" destOrd="0" presId="urn:microsoft.com/office/officeart/2005/8/layout/chart3"/>
    <dgm:cxn modelId="{C6C216FC-9EB5-4BED-AF5E-B8F6331B3DF9}" type="presParOf" srcId="{724F9B2C-CC83-4EF4-B1A8-57CAF2A8743B}" destId="{322009CF-3952-4B58-8687-679C18BC4F98}" srcOrd="5" destOrd="0" presId="urn:microsoft.com/office/officeart/2005/8/layout/chart3"/>
    <dgm:cxn modelId="{532835FB-5E13-459D-A4BA-1098CDC72B6D}" type="presParOf" srcId="{724F9B2C-CC83-4EF4-B1A8-57CAF2A8743B}" destId="{37F3BC73-128B-4DB7-B7E9-868AD267F99D}" srcOrd="6" destOrd="0" presId="urn:microsoft.com/office/officeart/2005/8/layout/chart3"/>
    <dgm:cxn modelId="{C8450A33-8115-473B-AA5B-E9B66DA53EAA}" type="presParOf" srcId="{724F9B2C-CC83-4EF4-B1A8-57CAF2A8743B}" destId="{486C43EB-6DEC-41C8-BC95-0430A51C4F0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27E43-8021-405F-ABFB-BBCC0BBC56CA}">
      <dsp:nvSpPr>
        <dsp:cNvPr id="0" name=""/>
        <dsp:cNvSpPr/>
      </dsp:nvSpPr>
      <dsp:spPr>
        <a:xfrm>
          <a:off x="288855" y="417873"/>
          <a:ext cx="2483510" cy="2483510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tx1"/>
              </a:solidFill>
            </a:rPr>
            <a:t>Satu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Standar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558994" y="877323"/>
        <a:ext cx="916533" cy="739140"/>
      </dsp:txXfrm>
    </dsp:sp>
    <dsp:sp modelId="{1D109EB1-A1D5-4C23-9B6A-52E13A1B9170}">
      <dsp:nvSpPr>
        <dsp:cNvPr id="0" name=""/>
        <dsp:cNvSpPr/>
      </dsp:nvSpPr>
      <dsp:spPr>
        <a:xfrm>
          <a:off x="228027" y="522535"/>
          <a:ext cx="2483510" cy="2483510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tx1"/>
              </a:solidFill>
            </a:rPr>
            <a:t>Satu</a:t>
          </a:r>
          <a:r>
            <a:rPr lang="en-US" sz="1600" kern="1200" dirty="0">
              <a:solidFill>
                <a:schemeClr val="tx1"/>
              </a:solidFill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/>
              </a:solidFill>
            </a:rPr>
            <a:t>Basis Data</a:t>
          </a:r>
        </a:p>
      </dsp:txBody>
      <dsp:txXfrm>
        <a:off x="1514131" y="1808639"/>
        <a:ext cx="916533" cy="739140"/>
      </dsp:txXfrm>
    </dsp:sp>
    <dsp:sp modelId="{06431098-4593-4253-A9AB-2FC79B44034D}">
      <dsp:nvSpPr>
        <dsp:cNvPr id="0" name=""/>
        <dsp:cNvSpPr/>
      </dsp:nvSpPr>
      <dsp:spPr>
        <a:xfrm>
          <a:off x="184193" y="522535"/>
          <a:ext cx="2483510" cy="2483510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tx1"/>
              </a:solidFill>
            </a:rPr>
            <a:t>Satu</a:t>
          </a:r>
          <a:r>
            <a:rPr lang="en-US" sz="1600" kern="1200" dirty="0">
              <a:solidFill>
                <a:schemeClr val="tx1"/>
              </a:solidFill>
            </a:rPr>
            <a:t> Geoportal</a:t>
          </a:r>
        </a:p>
      </dsp:txBody>
      <dsp:txXfrm>
        <a:off x="465066" y="1808639"/>
        <a:ext cx="916533" cy="739140"/>
      </dsp:txXfrm>
    </dsp:sp>
    <dsp:sp modelId="{37F3BC73-128B-4DB7-B7E9-868AD267F99D}">
      <dsp:nvSpPr>
        <dsp:cNvPr id="0" name=""/>
        <dsp:cNvSpPr/>
      </dsp:nvSpPr>
      <dsp:spPr>
        <a:xfrm>
          <a:off x="184193" y="522535"/>
          <a:ext cx="2483510" cy="2483510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tx1"/>
              </a:solidFill>
            </a:rPr>
            <a:t>Satu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Referensi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65066" y="980802"/>
        <a:ext cx="916533" cy="739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47CAD-75B5-4FC6-A94E-B437AB1936DB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2588F-6647-474E-8A15-E2ACCD5E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9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9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7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0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6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4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9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0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0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4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8B08D-11C1-405B-B966-F5633425A9A5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8FB98-5F65-4AD5-8D65-9A948F793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7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64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42" Type="http://schemas.openxmlformats.org/officeDocument/2006/relationships/image" Target="../media/image67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18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17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" Type="http://schemas.openxmlformats.org/officeDocument/2006/relationships/image" Target="../media/image18.png"/><Relationship Id="rId21" Type="http://schemas.openxmlformats.org/officeDocument/2006/relationships/image" Target="../media/image101.png"/><Relationship Id="rId34" Type="http://schemas.openxmlformats.org/officeDocument/2006/relationships/image" Target="../media/image114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2" Type="http://schemas.openxmlformats.org/officeDocument/2006/relationships/image" Target="../media/image17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8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-1051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3409759"/>
            <a:ext cx="6019800" cy="1470025"/>
          </a:xfrm>
        </p:spPr>
        <p:txBody>
          <a:bodyPr>
            <a:noAutofit/>
          </a:bodyPr>
          <a:lstStyle/>
          <a:p>
            <a:pPr algn="l"/>
            <a:r>
              <a:rPr lang="en-US" sz="2400" b="1" smtClean="0"/>
              <a:t>SISTEM INFORMASI DALAM PRODUK </a:t>
            </a:r>
            <a:br>
              <a:rPr lang="en-US" sz="2400" b="1" smtClean="0"/>
            </a:br>
            <a:r>
              <a:rPr lang="en-US" sz="2400" b="1" smtClean="0"/>
              <a:t>TATA RUANG DAN PENGAMBILAN KEPUTUSAN OLEH STAKEHOLDER DALAM PERENCANAAN WILAYAH DAN KOTA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10313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smtClean="0"/>
              <a:t>URBAN PLANNING&amp;GIS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Perencana menggunakan GIS sebaga alat untuk analisis dan pemodelan database spatial</a:t>
            </a:r>
          </a:p>
          <a:p>
            <a:r>
              <a:rPr lang="en-US" smtClean="0"/>
              <a:t>Pada urban planning GIS digunakan berdasarkan perbedaan tahapan, level, sektor, dan fungsi </a:t>
            </a:r>
          </a:p>
          <a:p>
            <a:r>
              <a:rPr lang="en-US" smtClean="0"/>
              <a:t>Pada akhirnya GIS merupakan bagian dari planning support system untuk urban planning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87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smtClean="0"/>
              <a:t>SISTEM GIS DALAM URBAN PLANNING</a:t>
            </a:r>
            <a:endParaRPr lang="en-US" sz="36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26508" r="10577" b="10345"/>
          <a:stretch/>
        </p:blipFill>
        <p:spPr bwMode="auto">
          <a:xfrm>
            <a:off x="65806" y="1981200"/>
            <a:ext cx="9104470" cy="418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37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7200" y="4114800"/>
            <a:ext cx="4876800" cy="1447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/>
              <a:t>KOMPONEN DAN TIPE DATA GIS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44085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smtClean="0">
                <a:latin typeface="Clarendon Condensed" pitchFamily="18" charset="0"/>
              </a:rPr>
              <a:t>INFORMASI GEOGRAFI</a:t>
            </a:r>
            <a:endParaRPr lang="en-US" b="1">
              <a:latin typeface="Clarendon Condensed" pitchFamily="18" charset="0"/>
            </a:endParaRPr>
          </a:p>
        </p:txBody>
      </p:sp>
      <p:sp>
        <p:nvSpPr>
          <p:cNvPr id="75783" name="Text Box 1031"/>
          <p:cNvSpPr txBox="1">
            <a:spLocks noChangeArrowheads="1"/>
          </p:cNvSpPr>
          <p:nvPr/>
        </p:nvSpPr>
        <p:spPr bwMode="auto">
          <a:xfrm>
            <a:off x="4114800" y="5805246"/>
            <a:ext cx="487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b="1" smtClean="0"/>
              <a:t>Data Geografi skala kecil </a:t>
            </a:r>
            <a:endParaRPr lang="en-US" b="1"/>
          </a:p>
        </p:txBody>
      </p:sp>
      <p:pic>
        <p:nvPicPr>
          <p:cNvPr id="75784" name="Picture 1032" descr="roimapa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" b="-964"/>
          <a:stretch>
            <a:fillRect/>
          </a:stretch>
        </p:blipFill>
        <p:spPr bwMode="auto">
          <a:xfrm>
            <a:off x="1219200" y="1981200"/>
            <a:ext cx="7391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36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>
                <a:latin typeface="Clarendon Condensed" pitchFamily="18" charset="0"/>
              </a:rPr>
              <a:t>INFORMASI GEOGRAFI</a:t>
            </a:r>
          </a:p>
        </p:txBody>
      </p:sp>
      <p:sp>
        <p:nvSpPr>
          <p:cNvPr id="76805" name="Text Box 2053"/>
          <p:cNvSpPr txBox="1">
            <a:spLocks noChangeArrowheads="1"/>
          </p:cNvSpPr>
          <p:nvPr/>
        </p:nvSpPr>
        <p:spPr bwMode="auto">
          <a:xfrm>
            <a:off x="441366" y="5486400"/>
            <a:ext cx="411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b="1"/>
              <a:t>Data Geografi skala </a:t>
            </a:r>
            <a:r>
              <a:rPr lang="en-US" b="1" smtClean="0"/>
              <a:t>besar</a:t>
            </a:r>
            <a:endParaRPr lang="en-US" b="1"/>
          </a:p>
        </p:txBody>
      </p:sp>
      <p:pic>
        <p:nvPicPr>
          <p:cNvPr id="76806" name="Picture 2054" descr="Big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4343400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Picture 2055" descr="Big 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91000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7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smtClean="0">
                <a:latin typeface="Clarendon Condensed" pitchFamily="18" charset="0"/>
              </a:rPr>
              <a:t>GEOGRAPHIC DATA</a:t>
            </a:r>
            <a:endParaRPr lang="en-US" b="1">
              <a:latin typeface="Clarendon Condensed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077200" cy="76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3600" smtClean="0"/>
              <a:t>Tipe Data GIS: Raster dan Vektor</a:t>
            </a:r>
            <a:endParaRPr lang="en-US" sz="3600"/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6324600" y="2895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Raster</a:t>
            </a: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6324600" y="4114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Vector</a:t>
            </a:r>
          </a:p>
        </p:txBody>
      </p:sp>
      <p:pic>
        <p:nvPicPr>
          <p:cNvPr id="46103" name="Picture 23" descr="vec_R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1068"/>
            <a:ext cx="4800600" cy="3827463"/>
          </a:xfrm>
          <a:prstGeom prst="rect">
            <a:avLst/>
          </a:prstGeom>
          <a:noFill/>
          <a:ln w="57150" cmpd="thinThick">
            <a:solidFill>
              <a:srgbClr val="993366"/>
            </a:solidFill>
            <a:miter lim="800000"/>
            <a:headEnd/>
            <a:tailEnd/>
          </a:ln>
          <a:effectLst>
            <a:outerShdw dist="35921" dir="2700000" algn="ctr" rotWithShape="0">
              <a:srgbClr val="333F7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</a:extLst>
        </p:spPr>
      </p:pic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6324600" y="54102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Real World</a:t>
            </a:r>
          </a:p>
        </p:txBody>
      </p:sp>
    </p:spTree>
    <p:extLst>
      <p:ext uri="{BB962C8B-B14F-4D97-AF65-F5344CB8AC3E}">
        <p14:creationId xmlns:p14="http://schemas.microsoft.com/office/powerpoint/2010/main" val="2039493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smtClean="0">
                <a:latin typeface="Clarendon Condensed" pitchFamily="18" charset="0"/>
              </a:rPr>
              <a:t>MODEL VEKTOR</a:t>
            </a:r>
            <a:endParaRPr lang="en-US" b="1">
              <a:latin typeface="Clarendon Condensed" pitchFamily="18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2971800"/>
            <a:ext cx="1981200" cy="1981200"/>
          </a:xfrm>
        </p:spPr>
        <p:txBody>
          <a:bodyPr/>
          <a:lstStyle/>
          <a:p>
            <a:r>
              <a:rPr lang="en-US"/>
              <a:t>Point</a:t>
            </a:r>
          </a:p>
          <a:p>
            <a:r>
              <a:rPr lang="en-US"/>
              <a:t>Line</a:t>
            </a:r>
          </a:p>
          <a:p>
            <a:r>
              <a:rPr lang="en-US"/>
              <a:t>Area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00200" y="2438400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smtClean="0"/>
              <a:t>Terdapat 3 Elemen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4219243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>
                <a:latin typeface="Clarendon Condensed" pitchFamily="18" charset="0"/>
              </a:rPr>
              <a:t>MODEL VEKTOR</a:t>
            </a:r>
            <a:endParaRPr lang="en-US" b="1">
              <a:solidFill>
                <a:schemeClr val="folHlink"/>
              </a:solidFill>
              <a:latin typeface="Clarendon Condensed" pitchFamily="18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1752600"/>
          </a:xfrm>
        </p:spPr>
        <p:txBody>
          <a:bodyPr/>
          <a:lstStyle/>
          <a:p>
            <a:r>
              <a:rPr lang="en-US" sz="2800" b="1"/>
              <a:t>Point: feature that has a specific location without extent in any direction which is represented by a pair of coordinate.</a:t>
            </a:r>
          </a:p>
        </p:txBody>
      </p:sp>
      <p:pic>
        <p:nvPicPr>
          <p:cNvPr id="90116" name="Picture 4" descr="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6858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55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>
                <a:latin typeface="Clarendon Condensed" pitchFamily="18" charset="0"/>
              </a:rPr>
              <a:t>MODEL VEKTOR</a:t>
            </a:r>
            <a:endParaRPr lang="en-US" b="1">
              <a:solidFill>
                <a:schemeClr val="folHlink"/>
              </a:solidFill>
              <a:latin typeface="Clarendon Condensed" pitchFamily="18" charset="0"/>
            </a:endParaRPr>
          </a:p>
        </p:txBody>
      </p:sp>
      <p:pic>
        <p:nvPicPr>
          <p:cNvPr id="91139" name="Picture 3" descr="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746760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974725" y="1854200"/>
            <a:ext cx="755967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3838" indent="-2238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159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en-US" sz="2800" b="1"/>
              <a:t>Line : represent linear features which consist of a series of X-Y coordinate pairs with discrete beginning and ending points and has a length attribute</a:t>
            </a:r>
          </a:p>
        </p:txBody>
      </p:sp>
    </p:spTree>
    <p:extLst>
      <p:ext uri="{BB962C8B-B14F-4D97-AF65-F5344CB8AC3E}">
        <p14:creationId xmlns:p14="http://schemas.microsoft.com/office/powerpoint/2010/main" val="3423117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>
                <a:latin typeface="Clarendon Condensed" pitchFamily="18" charset="0"/>
              </a:rPr>
              <a:t>MODEL VEKTOR</a:t>
            </a:r>
          </a:p>
        </p:txBody>
      </p:sp>
      <p:pic>
        <p:nvPicPr>
          <p:cNvPr id="92163" name="Picture 3" descr="Poly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75438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050925" y="1778000"/>
            <a:ext cx="740727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3838" indent="-2238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en-US" sz="2800" b="1"/>
              <a:t>Area / Polygon: a closed feature defined by a set of linked lines enclosing an area and characterized by area and perimeter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74059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ULIAH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3124200"/>
            <a:ext cx="5562600" cy="3733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smtClean="0">
                <a:solidFill>
                  <a:schemeClr val="tx2">
                    <a:lumMod val="50000"/>
                  </a:schemeClr>
                </a:solidFill>
              </a:rPr>
              <a:t>SEKILAS GIS DALAM TATA RUANG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</a:rPr>
              <a:t>KOMPONEN DAN TIPE DATA GIS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</a:rPr>
              <a:t>KOMPONEN DAN TIPE DATA GIS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</a:rPr>
              <a:t>SISTEM INFORMASI DALAM PENGAMBILAN KEPUTUSAN TERKAIT TATA RUANG</a:t>
            </a:r>
          </a:p>
          <a:p>
            <a:pPr marL="457200" indent="-457200">
              <a:buFont typeface="+mj-lt"/>
              <a:buAutoNum type="arabicPeriod"/>
            </a:pPr>
            <a:endParaRPr lang="en-US" sz="280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Clr>
                <a:srgbClr val="002060"/>
              </a:buClr>
              <a:buNone/>
            </a:pPr>
            <a:endParaRPr lang="en-US" sz="240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133600"/>
            <a:ext cx="3733800" cy="1143000"/>
          </a:xfrm>
        </p:spPr>
        <p:txBody>
          <a:bodyPr/>
          <a:lstStyle/>
          <a:p>
            <a:pPr algn="l"/>
            <a:r>
              <a:rPr lang="en-US" b="1" smtClean="0">
                <a:solidFill>
                  <a:schemeClr val="tx2">
                    <a:lumMod val="50000"/>
                  </a:schemeClr>
                </a:solidFill>
              </a:rPr>
              <a:t>OUTLINE</a:t>
            </a:r>
            <a:endParaRPr lang="en-US" b="1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>
                <a:latin typeface="Clarendon Condensed" pitchFamily="18" charset="0"/>
              </a:rPr>
              <a:t>MODEL VEKTOR</a:t>
            </a:r>
            <a:endParaRPr lang="en-US" b="1">
              <a:solidFill>
                <a:schemeClr val="folHlink"/>
              </a:solidFill>
              <a:latin typeface="Clarendon Condensed" pitchFamily="18" charset="0"/>
            </a:endParaRPr>
          </a:p>
        </p:txBody>
      </p:sp>
      <p:pic>
        <p:nvPicPr>
          <p:cNvPr id="99333" name="Picture 5" descr="layer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586038"/>
            <a:ext cx="3457575" cy="3113087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8053388" y="3021013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Polygon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8069263" y="5262563"/>
            <a:ext cx="65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Line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8070850" y="4003675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Point</a:t>
            </a: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H="1" flipV="1">
            <a:off x="7169150" y="5500688"/>
            <a:ext cx="860425" cy="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H="1" flipV="1">
            <a:off x="7515225" y="4241800"/>
            <a:ext cx="514350" cy="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H="1" flipV="1">
            <a:off x="7475538" y="3287713"/>
            <a:ext cx="581025" cy="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99340" name="Picture 12" descr="la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77"/>
          <a:stretch>
            <a:fillRect/>
          </a:stretch>
        </p:blipFill>
        <p:spPr bwMode="auto">
          <a:xfrm>
            <a:off x="417513" y="3151188"/>
            <a:ext cx="21367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1" name="AutoShape 13"/>
          <p:cNvSpPr>
            <a:spLocks noChangeArrowheads="1"/>
          </p:cNvSpPr>
          <p:nvPr/>
        </p:nvSpPr>
        <p:spPr bwMode="auto">
          <a:xfrm>
            <a:off x="3644900" y="3325813"/>
            <a:ext cx="555625" cy="140493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2598738" y="3206750"/>
            <a:ext cx="65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Line</a:t>
            </a: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2584450" y="3681413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Point</a:t>
            </a:r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2584450" y="4213225"/>
            <a:ext cx="1090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Polygon</a:t>
            </a:r>
          </a:p>
        </p:txBody>
      </p:sp>
    </p:spTree>
    <p:extLst>
      <p:ext uri="{BB962C8B-B14F-4D97-AF65-F5344CB8AC3E}">
        <p14:creationId xmlns:p14="http://schemas.microsoft.com/office/powerpoint/2010/main" val="36097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autoUpdateAnimBg="0"/>
      <p:bldP spid="99335" grpId="0" autoUpdateAnimBg="0"/>
      <p:bldP spid="99336" grpId="0" autoUpdateAnimBg="0"/>
      <p:bldP spid="99337" grpId="0" animBg="1"/>
      <p:bldP spid="99338" grpId="0" animBg="1"/>
      <p:bldP spid="99339" grpId="0" animBg="1"/>
      <p:bldP spid="99341" grpId="0" animBg="1"/>
      <p:bldP spid="99342" grpId="0" autoUpdateAnimBg="0"/>
      <p:bldP spid="99343" grpId="0" autoUpdateAnimBg="0"/>
      <p:bldP spid="9934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7200" y="4114800"/>
            <a:ext cx="4876800" cy="1447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/>
              <a:t>SISTEM INFORMASI DALAM PRODUK TATA RUANG </a:t>
            </a:r>
          </a:p>
          <a:p>
            <a:r>
              <a:rPr lang="en-US" sz="2400" b="1" smtClean="0"/>
              <a:t>RTRW PROVINSI/KABUPATEN/KOTA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174739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smtClean="0"/>
              <a:t>PENGUMPULAN DATA DAN INFORMASI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3048000" cy="452596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smtClean="0"/>
              <a:t>DATA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smtClean="0"/>
              <a:t>Aspirasi masyarakat termasuk pelaku usaha dan komunitas adat (penyebaran angket, forum diskusi publik, wawancara orang per orang, kotak aduan, dan lain-lain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smtClean="0"/>
              <a:t>Kondisi fisik dan sosial ekonomi wilayah provinsi yang didapatkan dari metode survei lapangan</a:t>
            </a:r>
            <a:endParaRPr lang="en-US" sz="18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1371600"/>
            <a:ext cx="6019800" cy="4953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" b="1"/>
              <a:t>DATA </a:t>
            </a:r>
            <a:r>
              <a:rPr lang="en-US" sz="1050" b="1" smtClean="0"/>
              <a:t>SEKUNDER</a:t>
            </a:r>
          </a:p>
          <a:p>
            <a:pPr marL="231775" indent="-231775">
              <a:buFont typeface="+mj-lt"/>
              <a:buAutoNum type="arabicPeriod"/>
              <a:tabLst>
                <a:tab pos="177800" algn="l"/>
              </a:tabLst>
            </a:pPr>
            <a:r>
              <a:rPr lang="en-US" sz="1050" smtClean="0"/>
              <a:t>Peta Rupa Bumi Indonesia dengan skala minimal (1:250.000: RTRW Provinsi, 1: 50.000: RTRW Kabupaten, 1: 25.000: Kabupaten kota), sebagai peta dasar yang meliputi tema penutup lahan, hidrografi, hipsografi, bangunan, transportasi, utilitas, batas administrasi, dan toponimi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geomorfologi, peta topografi, serta peta kemampuan tanah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Data citra satelit untuk memperbaharui peta dasar dan peta tutupan lahan terkini sesuai dengan ketentuan peraturan perundang-undangan tentang kelas tutupan lahan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kelautan sebagai informasi dasar terkait batimetri, jenis pantai, informasi dasar lainnya terkait navigasi dan administrasi wilayah laut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batas wlayah administrai provinsi (tata batas)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batas kawasan hutan berisikan status hutan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kawasan konservasi alam, suaga margasatwa, dan biodiversitas di luar kawasan hutan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kawasan lahan pertanian, dapat menyertakan data luasan dan sebaran potensi indikatif lahan pertanian pangan berkelanjutan dari kementerian yang menyelenggarakan urusan bidang pertanian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kawasan pertambangan mineral, serta minyak, dan gas bumi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kawasan pariwisata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kawasan risiko bencana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kawasan perikanan dan pemanfaatan sumber daya pesisir, laut, dan pulau-pulau kecil lainnya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kawasan objek vital nasional dan kepentingan hankam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Wilayah Sungai (WS) dan Daerah Aliran Sungai (DAS)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klimatologi (curah hujan, angin, dan temperatur)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jaringan infrastruktur (jalan, listrik, telekomunikasi, energi), dan lain-lain</a:t>
            </a:r>
          </a:p>
          <a:p>
            <a:pPr marL="231775" indent="-231775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sumber air dan prasaranasumber daya air (bendungan, sungai, danau, saluran air, bendung, dan lain-lain)</a:t>
            </a:r>
          </a:p>
          <a:p>
            <a:pPr marL="514350" indent="-514350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potensi pengembangan sumber daya air</a:t>
            </a:r>
          </a:p>
          <a:p>
            <a:pPr marL="514350" indent="-514350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kawasan industri</a:t>
            </a:r>
          </a:p>
          <a:p>
            <a:pPr marL="514350" indent="-514350">
              <a:buFont typeface="+mj-lt"/>
              <a:buAutoNum type="arabicPeriod"/>
              <a:tabLst>
                <a:tab pos="231775" algn="l"/>
              </a:tabLst>
            </a:pPr>
            <a:r>
              <a:rPr lang="en-US" sz="1050" smtClean="0"/>
              <a:t>Peta sebaran lahan gambut</a:t>
            </a:r>
          </a:p>
          <a:p>
            <a:pPr marL="514350" indent="-514350">
              <a:buFont typeface="+mj-lt"/>
              <a:buAutoNum type="arabicPeriod"/>
            </a:pP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275946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smtClean="0"/>
              <a:t>KETENTUAN MENGENAI PETA DASAR DAN TEMATIK ADALAH SEBAGAI BERIKUT</a:t>
            </a:r>
            <a:endParaRPr lang="en-US" sz="3200" b="1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mtClean="0"/>
              <a:t>Peta ang digunakan dalam penyusunan RTRW Provinsi/Kabupaten/Kota harus bersumber dari instansi yang berwenang dan mengikuti ketentuan SNI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Jika peta dasar yang digunakan dalam penyusunan RTRW </a:t>
            </a:r>
            <a:r>
              <a:rPr lang="en-US"/>
              <a:t>Provinsi/Kabupaten/Kota</a:t>
            </a:r>
            <a:r>
              <a:rPr lang="en-US" smtClean="0"/>
              <a:t> diperoleh selain dari instansi, maka peta dasar terseut harus dikonsultasikan kepada instansi yang berwenang di bidang pemetaan dan data geospasial yang dibuktikan dengan berita acara persetujuan atas peta dasar tersebut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Skala peta tematik minimal serta atau lebih rinci dari skala peta RTRW Provinsi dengan tetap mengacu kepada peta tematik yang dikeluarkan oleh instansi yang berwenang mengeluarkan peta tersebut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Dalam peta dasar dan peta tematik tidak tersedia maka perlu dilakukan pemetaan sendiri dengan tingkat ketelitian peta skala minimal 1:250.000. Apabila data yang digunakan untuk membuat peta tersebut lebih dari 5 tahun sebelum tahun penyusunan (&gt;(t-5)) dan atau terjadi perubahan kondisi wilayah maka perlu dilakukan pemutakhiran peta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Apabila tingkat ketelitian tidak mencapai skala minimum yang dimaksudkan maka perlu ditambahkan catatan kaki mengenai keterbatasan data tersebut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3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smtClean="0"/>
              <a:t>DATA DAN INFORMASI</a:t>
            </a:r>
            <a:endParaRPr lang="en-US" sz="4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mtClean="0"/>
              <a:t>Kependudukan</a:t>
            </a:r>
          </a:p>
          <a:p>
            <a:r>
              <a:rPr lang="en-US" smtClean="0"/>
              <a:t>Kondisi fisik lingkungan</a:t>
            </a:r>
          </a:p>
          <a:p>
            <a:r>
              <a:rPr lang="en-US" smtClean="0"/>
              <a:t>Penggunaan lahan eksisting</a:t>
            </a:r>
          </a:p>
          <a:p>
            <a:r>
              <a:rPr lang="en-US" smtClean="0"/>
              <a:t>Izin pemanfaatan ruang eksisting</a:t>
            </a:r>
          </a:p>
          <a:p>
            <a:r>
              <a:rPr lang="en-US" smtClean="0"/>
              <a:t>Potensi lestari dan hasil eksplorasi dan eksploitasi sumber daya alam</a:t>
            </a:r>
          </a:p>
          <a:p>
            <a:r>
              <a:rPr lang="en-US" smtClean="0"/>
              <a:t>Sarana dan prasarana wilayah</a:t>
            </a:r>
          </a:p>
          <a:p>
            <a:r>
              <a:rPr lang="en-US" smtClean="0"/>
              <a:t>Ekonomi wilayah</a:t>
            </a:r>
          </a:p>
          <a:p>
            <a:r>
              <a:rPr lang="en-US" smtClean="0"/>
              <a:t>Kemampuan keuangan pembangunan daerah</a:t>
            </a:r>
          </a:p>
          <a:p>
            <a:r>
              <a:rPr lang="en-US" smtClean="0"/>
              <a:t>Kelembagaan pembangunan daerah</a:t>
            </a:r>
          </a:p>
          <a:p>
            <a:r>
              <a:rPr lang="en-US" smtClean="0"/>
              <a:t>Kebijakan penataan ruang (RTRW sebelumnyabaik pada tingkat provinsi/kabupaten/kota, RTRW Nasional, dan rencana rinci lainnya)</a:t>
            </a:r>
          </a:p>
          <a:p>
            <a:r>
              <a:rPr lang="en-US" smtClean="0"/>
              <a:t>RPJP Provinsi dan RPJM Provinsi</a:t>
            </a:r>
          </a:p>
          <a:p>
            <a:r>
              <a:rPr lang="en-US" smtClean="0"/>
              <a:t>Kebijakan pembangunan sektoral</a:t>
            </a:r>
          </a:p>
          <a:p>
            <a:r>
              <a:rPr lang="en-US" smtClean="0"/>
              <a:t>Pertanahan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84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7200" y="4114800"/>
            <a:ext cx="4876800" cy="1447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/>
              <a:t>SISTEM INFORMASI DALAM PRODUK TATA RUANG RDTR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904455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oup 221"/>
          <p:cNvGrpSpPr>
            <a:grpSpLocks/>
          </p:cNvGrpSpPr>
          <p:nvPr/>
        </p:nvGrpSpPr>
        <p:grpSpPr bwMode="auto">
          <a:xfrm>
            <a:off x="2381" y="-1588"/>
            <a:ext cx="4038600" cy="811213"/>
            <a:chOff x="2330" y="283"/>
            <a:chExt cx="8478" cy="1278"/>
          </a:xfrm>
        </p:grpSpPr>
        <p:grpSp>
          <p:nvGrpSpPr>
            <p:cNvPr id="226" name="Group 222"/>
            <p:cNvGrpSpPr>
              <a:grpSpLocks/>
            </p:cNvGrpSpPr>
            <p:nvPr/>
          </p:nvGrpSpPr>
          <p:grpSpPr bwMode="auto">
            <a:xfrm>
              <a:off x="2340" y="293"/>
              <a:ext cx="629" cy="418"/>
              <a:chOff x="2340" y="293"/>
              <a:chExt cx="629" cy="418"/>
            </a:xfrm>
          </p:grpSpPr>
          <p:sp>
            <p:nvSpPr>
              <p:cNvPr id="227" name="Freeform 223"/>
              <p:cNvSpPr>
                <a:spLocks/>
              </p:cNvSpPr>
              <p:nvPr/>
            </p:nvSpPr>
            <p:spPr bwMode="auto">
              <a:xfrm>
                <a:off x="2340" y="293"/>
                <a:ext cx="629" cy="418"/>
              </a:xfrm>
              <a:custGeom>
                <a:avLst/>
                <a:gdLst>
                  <a:gd name="T0" fmla="+- 0 2340 2340"/>
                  <a:gd name="T1" fmla="*/ T0 w 629"/>
                  <a:gd name="T2" fmla="+- 0 293 293"/>
                  <a:gd name="T3" fmla="*/ 293 h 418"/>
                  <a:gd name="T4" fmla="+- 0 2969 2340"/>
                  <a:gd name="T5" fmla="*/ T4 w 629"/>
                  <a:gd name="T6" fmla="+- 0 293 293"/>
                  <a:gd name="T7" fmla="*/ 293 h 418"/>
                  <a:gd name="T8" fmla="+- 0 2969 2340"/>
                  <a:gd name="T9" fmla="*/ T8 w 629"/>
                  <a:gd name="T10" fmla="+- 0 711 293"/>
                  <a:gd name="T11" fmla="*/ 711 h 418"/>
                  <a:gd name="T12" fmla="+- 0 2340 2340"/>
                  <a:gd name="T13" fmla="*/ T12 w 629"/>
                  <a:gd name="T14" fmla="+- 0 711 293"/>
                  <a:gd name="T15" fmla="*/ 711 h 418"/>
                  <a:gd name="T16" fmla="+- 0 2340 2340"/>
                  <a:gd name="T17" fmla="*/ T16 w 629"/>
                  <a:gd name="T18" fmla="+- 0 293 293"/>
                  <a:gd name="T19" fmla="*/ 293 h 4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29" h="418">
                    <a:moveTo>
                      <a:pt x="0" y="0"/>
                    </a:moveTo>
                    <a:lnTo>
                      <a:pt x="629" y="0"/>
                    </a:lnTo>
                    <a:lnTo>
                      <a:pt x="629" y="418"/>
                    </a:lnTo>
                    <a:lnTo>
                      <a:pt x="0" y="4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grpSp>
            <p:nvGrpSpPr>
              <p:cNvPr id="228" name="Group 224"/>
              <p:cNvGrpSpPr>
                <a:grpSpLocks/>
              </p:cNvGrpSpPr>
              <p:nvPr/>
            </p:nvGrpSpPr>
            <p:grpSpPr bwMode="auto">
              <a:xfrm>
                <a:off x="2340" y="293"/>
                <a:ext cx="0" cy="418"/>
                <a:chOff x="2340" y="293"/>
                <a:chExt cx="0" cy="418"/>
              </a:xfrm>
            </p:grpSpPr>
            <p:sp>
              <p:nvSpPr>
                <p:cNvPr id="229" name="Freeform 225"/>
                <p:cNvSpPr>
                  <a:spLocks/>
                </p:cNvSpPr>
                <p:nvPr/>
              </p:nvSpPr>
              <p:spPr bwMode="auto">
                <a:xfrm>
                  <a:off x="2340" y="293"/>
                  <a:ext cx="0" cy="418"/>
                </a:xfrm>
                <a:custGeom>
                  <a:avLst/>
                  <a:gdLst>
                    <a:gd name="T0" fmla="+- 0 293 293"/>
                    <a:gd name="T1" fmla="*/ 293 h 418"/>
                    <a:gd name="T2" fmla="+- 0 711 293"/>
                    <a:gd name="T3" fmla="*/ 711 h 418"/>
                    <a:gd name="T4" fmla="+- 0 293 293"/>
                    <a:gd name="T5" fmla="*/ 293 h 41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418">
                      <a:moveTo>
                        <a:pt x="0" y="0"/>
                      </a:moveTo>
                      <a:lnTo>
                        <a:pt x="0" y="4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grpSp>
              <p:nvGrpSpPr>
                <p:cNvPr id="230" name="Group 226"/>
                <p:cNvGrpSpPr>
                  <a:grpSpLocks/>
                </p:cNvGrpSpPr>
                <p:nvPr/>
              </p:nvGrpSpPr>
              <p:grpSpPr bwMode="auto">
                <a:xfrm>
                  <a:off x="2971" y="293"/>
                  <a:ext cx="1706" cy="418"/>
                  <a:chOff x="2971" y="293"/>
                  <a:chExt cx="1706" cy="418"/>
                </a:xfrm>
              </p:grpSpPr>
              <p:sp>
                <p:nvSpPr>
                  <p:cNvPr id="231" name="Freeform 227"/>
                  <p:cNvSpPr>
                    <a:spLocks/>
                  </p:cNvSpPr>
                  <p:nvPr/>
                </p:nvSpPr>
                <p:spPr bwMode="auto">
                  <a:xfrm>
                    <a:off x="2971" y="293"/>
                    <a:ext cx="1706" cy="418"/>
                  </a:xfrm>
                  <a:custGeom>
                    <a:avLst/>
                    <a:gdLst>
                      <a:gd name="T0" fmla="+- 0 2971 2971"/>
                      <a:gd name="T1" fmla="*/ T0 w 1706"/>
                      <a:gd name="T2" fmla="+- 0 293 293"/>
                      <a:gd name="T3" fmla="*/ 293 h 418"/>
                      <a:gd name="T4" fmla="+- 0 4678 2971"/>
                      <a:gd name="T5" fmla="*/ T4 w 1706"/>
                      <a:gd name="T6" fmla="+- 0 293 293"/>
                      <a:gd name="T7" fmla="*/ 293 h 418"/>
                      <a:gd name="T8" fmla="+- 0 4678 2971"/>
                      <a:gd name="T9" fmla="*/ T8 w 1706"/>
                      <a:gd name="T10" fmla="+- 0 711 293"/>
                      <a:gd name="T11" fmla="*/ 711 h 418"/>
                      <a:gd name="T12" fmla="+- 0 2971 2971"/>
                      <a:gd name="T13" fmla="*/ T12 w 1706"/>
                      <a:gd name="T14" fmla="+- 0 711 293"/>
                      <a:gd name="T15" fmla="*/ 711 h 418"/>
                      <a:gd name="T16" fmla="+- 0 2971 2971"/>
                      <a:gd name="T17" fmla="*/ T16 w 1706"/>
                      <a:gd name="T18" fmla="+- 0 293 293"/>
                      <a:gd name="T19" fmla="*/ 293 h 418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1706" h="418">
                        <a:moveTo>
                          <a:pt x="0" y="0"/>
                        </a:moveTo>
                        <a:lnTo>
                          <a:pt x="1707" y="0"/>
                        </a:lnTo>
                        <a:lnTo>
                          <a:pt x="1707" y="418"/>
                        </a:lnTo>
                        <a:lnTo>
                          <a:pt x="0" y="4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grpSp>
                <p:nvGrpSpPr>
                  <p:cNvPr id="232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2971" y="293"/>
                    <a:ext cx="0" cy="418"/>
                    <a:chOff x="2971" y="293"/>
                    <a:chExt cx="0" cy="418"/>
                  </a:xfrm>
                </p:grpSpPr>
                <p:sp>
                  <p:nvSpPr>
                    <p:cNvPr id="233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2971" y="293"/>
                      <a:ext cx="0" cy="418"/>
                    </a:xfrm>
                    <a:custGeom>
                      <a:avLst/>
                      <a:gdLst>
                        <a:gd name="T0" fmla="+- 0 293 293"/>
                        <a:gd name="T1" fmla="*/ 293 h 418"/>
                        <a:gd name="T2" fmla="+- 0 711 293"/>
                        <a:gd name="T3" fmla="*/ 711 h 418"/>
                        <a:gd name="T4" fmla="+- 0 293 293"/>
                        <a:gd name="T5" fmla="*/ 293 h 418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  <a:cxn ang="0">
                          <a:pos x="0" y="T5"/>
                        </a:cxn>
                      </a:cxnLst>
                      <a:rect l="0" t="0" r="r" b="b"/>
                      <a:pathLst>
                        <a:path h="418">
                          <a:moveTo>
                            <a:pt x="0" y="0"/>
                          </a:moveTo>
                          <a:lnTo>
                            <a:pt x="0" y="41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id-ID"/>
                    </a:p>
                  </p:txBody>
                </p:sp>
                <p:grpSp>
                  <p:nvGrpSpPr>
                    <p:cNvPr id="234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0" y="293"/>
                      <a:ext cx="1798" cy="418"/>
                      <a:chOff x="4680" y="293"/>
                      <a:chExt cx="1798" cy="418"/>
                    </a:xfrm>
                  </p:grpSpPr>
                  <p:sp>
                    <p:nvSpPr>
                      <p:cNvPr id="235" name="Freeform 2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80" y="293"/>
                        <a:ext cx="1798" cy="418"/>
                      </a:xfrm>
                      <a:custGeom>
                        <a:avLst/>
                        <a:gdLst>
                          <a:gd name="T0" fmla="+- 0 4680 4680"/>
                          <a:gd name="T1" fmla="*/ T0 w 1798"/>
                          <a:gd name="T2" fmla="+- 0 293 293"/>
                          <a:gd name="T3" fmla="*/ 293 h 418"/>
                          <a:gd name="T4" fmla="+- 0 6478 4680"/>
                          <a:gd name="T5" fmla="*/ T4 w 1798"/>
                          <a:gd name="T6" fmla="+- 0 293 293"/>
                          <a:gd name="T7" fmla="*/ 293 h 418"/>
                          <a:gd name="T8" fmla="+- 0 6478 4680"/>
                          <a:gd name="T9" fmla="*/ T8 w 1798"/>
                          <a:gd name="T10" fmla="+- 0 711 293"/>
                          <a:gd name="T11" fmla="*/ 711 h 418"/>
                          <a:gd name="T12" fmla="+- 0 4680 4680"/>
                          <a:gd name="T13" fmla="*/ T12 w 1798"/>
                          <a:gd name="T14" fmla="+- 0 711 293"/>
                          <a:gd name="T15" fmla="*/ 711 h 418"/>
                          <a:gd name="T16" fmla="+- 0 4680 4680"/>
                          <a:gd name="T17" fmla="*/ T16 w 1798"/>
                          <a:gd name="T18" fmla="+- 0 293 293"/>
                          <a:gd name="T19" fmla="*/ 293 h 418"/>
                        </a:gdLst>
                        <a:ahLst/>
                        <a:cxnLst>
                          <a:cxn ang="0">
                            <a:pos x="T1" y="T3"/>
                          </a:cxn>
                          <a:cxn ang="0">
                            <a:pos x="T5" y="T7"/>
                          </a:cxn>
                          <a:cxn ang="0">
                            <a:pos x="T9" y="T11"/>
                          </a:cxn>
                          <a:cxn ang="0">
                            <a:pos x="T13" y="T15"/>
                          </a:cxn>
                          <a:cxn ang="0">
                            <a:pos x="T17" y="T19"/>
                          </a:cxn>
                        </a:cxnLst>
                        <a:rect l="0" t="0" r="r" b="b"/>
                        <a:pathLst>
                          <a:path w="1798" h="418">
                            <a:moveTo>
                              <a:pt x="0" y="0"/>
                            </a:moveTo>
                            <a:lnTo>
                              <a:pt x="1798" y="0"/>
                            </a:lnTo>
                            <a:lnTo>
                              <a:pt x="1798" y="418"/>
                            </a:lnTo>
                            <a:lnTo>
                              <a:pt x="0" y="41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CCC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id-ID"/>
                      </a:p>
                    </p:txBody>
                  </p:sp>
                  <p:grpSp>
                    <p:nvGrpSpPr>
                      <p:cNvPr id="236" name="Group 2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80" y="293"/>
                        <a:ext cx="0" cy="418"/>
                        <a:chOff x="4680" y="293"/>
                        <a:chExt cx="0" cy="418"/>
                      </a:xfrm>
                    </p:grpSpPr>
                    <p:sp>
                      <p:nvSpPr>
                        <p:cNvPr id="237" name="Freeform 2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80" y="293"/>
                          <a:ext cx="0" cy="418"/>
                        </a:xfrm>
                        <a:custGeom>
                          <a:avLst/>
                          <a:gdLst>
                            <a:gd name="T0" fmla="+- 0 293 293"/>
                            <a:gd name="T1" fmla="*/ 293 h 418"/>
                            <a:gd name="T2" fmla="+- 0 711 293"/>
                            <a:gd name="T3" fmla="*/ 711 h 418"/>
                            <a:gd name="T4" fmla="+- 0 293 293"/>
                            <a:gd name="T5" fmla="*/ 293 h 418"/>
                          </a:gdLst>
                          <a:ahLst/>
                          <a:cxnLst>
                            <a:cxn ang="0">
                              <a:pos x="0" y="T1"/>
                            </a:cxn>
                            <a:cxn ang="0">
                              <a:pos x="0" y="T3"/>
                            </a:cxn>
                            <a:cxn ang="0">
                              <a:pos x="0" y="T5"/>
                            </a:cxn>
                          </a:cxnLst>
                          <a:rect l="0" t="0" r="r" b="b"/>
                          <a:pathLst>
                            <a:path h="418">
                              <a:moveTo>
                                <a:pt x="0" y="0"/>
                              </a:moveTo>
                              <a:lnTo>
                                <a:pt x="0" y="418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id-ID"/>
                        </a:p>
                      </p:txBody>
                    </p:sp>
                    <p:grpSp>
                      <p:nvGrpSpPr>
                        <p:cNvPr id="238" name="Group 2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480" y="293"/>
                          <a:ext cx="2158" cy="418"/>
                          <a:chOff x="6480" y="293"/>
                          <a:chExt cx="2158" cy="418"/>
                        </a:xfrm>
                      </p:grpSpPr>
                      <p:sp>
                        <p:nvSpPr>
                          <p:cNvPr id="239" name="Freeform 23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480" y="293"/>
                            <a:ext cx="2158" cy="418"/>
                          </a:xfrm>
                          <a:custGeom>
                            <a:avLst/>
                            <a:gdLst>
                              <a:gd name="T0" fmla="+- 0 6480 6480"/>
                              <a:gd name="T1" fmla="*/ T0 w 2158"/>
                              <a:gd name="T2" fmla="+- 0 293 293"/>
                              <a:gd name="T3" fmla="*/ 293 h 418"/>
                              <a:gd name="T4" fmla="+- 0 8638 6480"/>
                              <a:gd name="T5" fmla="*/ T4 w 2158"/>
                              <a:gd name="T6" fmla="+- 0 293 293"/>
                              <a:gd name="T7" fmla="*/ 293 h 418"/>
                              <a:gd name="T8" fmla="+- 0 8638 6480"/>
                              <a:gd name="T9" fmla="*/ T8 w 2158"/>
                              <a:gd name="T10" fmla="+- 0 711 293"/>
                              <a:gd name="T11" fmla="*/ 711 h 418"/>
                              <a:gd name="T12" fmla="+- 0 6480 6480"/>
                              <a:gd name="T13" fmla="*/ T12 w 2158"/>
                              <a:gd name="T14" fmla="+- 0 711 293"/>
                              <a:gd name="T15" fmla="*/ 711 h 418"/>
                              <a:gd name="T16" fmla="+- 0 6480 6480"/>
                              <a:gd name="T17" fmla="*/ T16 w 2158"/>
                              <a:gd name="T18" fmla="+- 0 293 293"/>
                              <a:gd name="T19" fmla="*/ 293 h 418"/>
                            </a:gdLst>
                            <a:ahLst/>
                            <a:cxnLst>
                              <a:cxn ang="0">
                                <a:pos x="T1" y="T3"/>
                              </a:cxn>
                              <a:cxn ang="0">
                                <a:pos x="T5" y="T7"/>
                              </a:cxn>
                              <a:cxn ang="0">
                                <a:pos x="T9" y="T11"/>
                              </a:cxn>
                              <a:cxn ang="0">
                                <a:pos x="T13" y="T15"/>
                              </a:cxn>
                              <a:cxn ang="0">
                                <a:pos x="T17" y="T19"/>
                              </a:cxn>
                            </a:cxnLst>
                            <a:rect l="0" t="0" r="r" b="b"/>
                            <a:pathLst>
                              <a:path w="2158" h="418">
                                <a:moveTo>
                                  <a:pt x="0" y="0"/>
                                </a:moveTo>
                                <a:lnTo>
                                  <a:pt x="2158" y="0"/>
                                </a:lnTo>
                                <a:lnTo>
                                  <a:pt x="2158" y="418"/>
                                </a:lnTo>
                                <a:lnTo>
                                  <a:pt x="0" y="41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CCCC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id-ID"/>
                          </a:p>
                        </p:txBody>
                      </p:sp>
                      <p:grpSp>
                        <p:nvGrpSpPr>
                          <p:cNvPr id="240" name="Group 23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480" y="293"/>
                            <a:ext cx="0" cy="418"/>
                            <a:chOff x="6480" y="293"/>
                            <a:chExt cx="0" cy="418"/>
                          </a:xfrm>
                        </p:grpSpPr>
                        <p:sp>
                          <p:nvSpPr>
                            <p:cNvPr id="241" name="Freeform 23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6480" y="293"/>
                              <a:ext cx="0" cy="418"/>
                            </a:xfrm>
                            <a:custGeom>
                              <a:avLst/>
                              <a:gdLst>
                                <a:gd name="T0" fmla="+- 0 293 293"/>
                                <a:gd name="T1" fmla="*/ 293 h 418"/>
                                <a:gd name="T2" fmla="+- 0 711 293"/>
                                <a:gd name="T3" fmla="*/ 711 h 418"/>
                                <a:gd name="T4" fmla="+- 0 293 293"/>
                                <a:gd name="T5" fmla="*/ 293 h 418"/>
                              </a:gdLst>
                              <a:ahLst/>
                              <a:cxnLst>
                                <a:cxn ang="0">
                                  <a:pos x="0" y="T1"/>
                                </a:cxn>
                                <a:cxn ang="0">
                                  <a:pos x="0" y="T3"/>
                                </a:cxn>
                                <a:cxn ang="0">
                                  <a:pos x="0" y="T5"/>
                                </a:cxn>
                              </a:cxnLst>
                              <a:rect l="0" t="0" r="r" b="b"/>
                              <a:pathLst>
                                <a:path h="418">
                                  <a:moveTo>
                                    <a:pt x="0" y="0"/>
                                  </a:moveTo>
                                  <a:lnTo>
                                    <a:pt x="0" y="418"/>
                                  </a:ln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id-ID"/>
                            </a:p>
                          </p:txBody>
                        </p:sp>
                        <p:grpSp>
                          <p:nvGrpSpPr>
                            <p:cNvPr id="242" name="Group 23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8640" y="293"/>
                              <a:ext cx="2158" cy="418"/>
                              <a:chOff x="8640" y="293"/>
                              <a:chExt cx="2158" cy="418"/>
                            </a:xfrm>
                          </p:grpSpPr>
                          <p:sp>
                            <p:nvSpPr>
                              <p:cNvPr id="243" name="Freeform 23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8640" y="293"/>
                                <a:ext cx="2158" cy="418"/>
                              </a:xfrm>
                              <a:custGeom>
                                <a:avLst/>
                                <a:gdLst>
                                  <a:gd name="T0" fmla="+- 0 8640 8640"/>
                                  <a:gd name="T1" fmla="*/ T0 w 2158"/>
                                  <a:gd name="T2" fmla="+- 0 293 293"/>
                                  <a:gd name="T3" fmla="*/ 293 h 418"/>
                                  <a:gd name="T4" fmla="+- 0 10798 8640"/>
                                  <a:gd name="T5" fmla="*/ T4 w 2158"/>
                                  <a:gd name="T6" fmla="+- 0 293 293"/>
                                  <a:gd name="T7" fmla="*/ 293 h 418"/>
                                  <a:gd name="T8" fmla="+- 0 10798 8640"/>
                                  <a:gd name="T9" fmla="*/ T8 w 2158"/>
                                  <a:gd name="T10" fmla="+- 0 711 293"/>
                                  <a:gd name="T11" fmla="*/ 711 h 418"/>
                                  <a:gd name="T12" fmla="+- 0 8640 8640"/>
                                  <a:gd name="T13" fmla="*/ T12 w 2158"/>
                                  <a:gd name="T14" fmla="+- 0 711 293"/>
                                  <a:gd name="T15" fmla="*/ 711 h 418"/>
                                  <a:gd name="T16" fmla="+- 0 8640 8640"/>
                                  <a:gd name="T17" fmla="*/ T16 w 2158"/>
                                  <a:gd name="T18" fmla="+- 0 293 293"/>
                                  <a:gd name="T19" fmla="*/ 293 h 418"/>
                                </a:gdLst>
                                <a:ahLst/>
                                <a:cxnLst>
                                  <a:cxn ang="0">
                                    <a:pos x="T1" y="T3"/>
                                  </a:cxn>
                                  <a:cxn ang="0">
                                    <a:pos x="T5" y="T7"/>
                                  </a:cxn>
                                  <a:cxn ang="0">
                                    <a:pos x="T9" y="T11"/>
                                  </a:cxn>
                                  <a:cxn ang="0">
                                    <a:pos x="T13" y="T15"/>
                                  </a:cxn>
                                  <a:cxn ang="0">
                                    <a:pos x="T17" y="T19"/>
                                  </a:cxn>
                                </a:cxnLst>
                                <a:rect l="0" t="0" r="r" b="b"/>
                                <a:pathLst>
                                  <a:path w="2158" h="418">
                                    <a:moveTo>
                                      <a:pt x="0" y="0"/>
                                    </a:moveTo>
                                    <a:lnTo>
                                      <a:pt x="2158" y="0"/>
                                    </a:lnTo>
                                    <a:lnTo>
                                      <a:pt x="2158" y="418"/>
                                    </a:lnTo>
                                    <a:lnTo>
                                      <a:pt x="0" y="418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CCCCCC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id-ID"/>
                              </a:p>
                            </p:txBody>
                          </p:sp>
                          <p:grpSp>
                            <p:nvGrpSpPr>
                              <p:cNvPr id="244" name="Group 240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8640" y="293"/>
                                <a:ext cx="0" cy="418"/>
                                <a:chOff x="8640" y="293"/>
                                <a:chExt cx="0" cy="418"/>
                              </a:xfrm>
                            </p:grpSpPr>
                            <p:sp>
                              <p:nvSpPr>
                                <p:cNvPr id="245" name="Freeform 24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8640" y="293"/>
                                  <a:ext cx="0" cy="418"/>
                                </a:xfrm>
                                <a:custGeom>
                                  <a:avLst/>
                                  <a:gdLst>
                                    <a:gd name="T0" fmla="+- 0 293 293"/>
                                    <a:gd name="T1" fmla="*/ 293 h 418"/>
                                    <a:gd name="T2" fmla="+- 0 711 293"/>
                                    <a:gd name="T3" fmla="*/ 711 h 418"/>
                                    <a:gd name="T4" fmla="+- 0 293 293"/>
                                    <a:gd name="T5" fmla="*/ 293 h 418"/>
                                  </a:gdLst>
                                  <a:ahLst/>
                                  <a:cxnLst>
                                    <a:cxn ang="0">
                                      <a:pos x="0" y="T1"/>
                                    </a:cxn>
                                    <a:cxn ang="0">
                                      <a:pos x="0" y="T3"/>
                                    </a:cxn>
                                    <a:cxn ang="0">
                                      <a:pos x="0" y="T5"/>
                                    </a:cxn>
                                  </a:cxnLst>
                                  <a:rect l="0" t="0" r="r" b="b"/>
                                  <a:pathLst>
                                    <a:path h="418">
                                      <a:moveTo>
                                        <a:pt x="0" y="0"/>
                                      </a:moveTo>
                                      <a:lnTo>
                                        <a:pt x="0" y="418"/>
                                      </a:lnTo>
                                      <a:lnTo>
                                        <a:pt x="0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00000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id-ID"/>
                                </a:p>
                              </p:txBody>
                            </p:sp>
                            <p:grpSp>
                              <p:nvGrpSpPr>
                                <p:cNvPr id="246" name="Group 242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798" y="293"/>
                                  <a:ext cx="0" cy="418"/>
                                  <a:chOff x="10798" y="293"/>
                                  <a:chExt cx="0" cy="418"/>
                                </a:xfrm>
                              </p:grpSpPr>
                              <p:sp>
                                <p:nvSpPr>
                                  <p:cNvPr id="247" name="Freeform 243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798" y="293"/>
                                    <a:ext cx="0" cy="418"/>
                                  </a:xfrm>
                                  <a:custGeom>
                                    <a:avLst/>
                                    <a:gdLst>
                                      <a:gd name="T0" fmla="+- 0 293 293"/>
                                      <a:gd name="T1" fmla="*/ 293 h 418"/>
                                      <a:gd name="T2" fmla="+- 0 711 293"/>
                                      <a:gd name="T3" fmla="*/ 711 h 418"/>
                                      <a:gd name="T4" fmla="+- 0 293 293"/>
                                      <a:gd name="T5" fmla="*/ 293 h 418"/>
                                    </a:gdLst>
                                    <a:ahLst/>
                                    <a:cxnLst>
                                      <a:cxn ang="0">
                                        <a:pos x="0" y="T1"/>
                                      </a:cxn>
                                      <a:cxn ang="0">
                                        <a:pos x="0" y="T3"/>
                                      </a:cxn>
                                      <a:cxn ang="0">
                                        <a:pos x="0" y="T5"/>
                                      </a:cxn>
                                    </a:cxnLst>
                                    <a:rect l="0" t="0" r="r" b="b"/>
                                    <a:pathLst>
                                      <a:path h="418">
                                        <a:moveTo>
                                          <a:pt x="0" y="0"/>
                                        </a:moveTo>
                                        <a:lnTo>
                                          <a:pt x="0" y="418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000000"/>
                                  </a:solidFill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round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id-ID"/>
                                  </a:p>
                                </p:txBody>
                              </p:sp>
                              <p:grpSp>
                                <p:nvGrpSpPr>
                                  <p:cNvPr id="248" name="Group 244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2340" y="713"/>
                                    <a:ext cx="0" cy="418"/>
                                    <a:chOff x="2340" y="713"/>
                                    <a:chExt cx="0" cy="418"/>
                                  </a:xfrm>
                                </p:grpSpPr>
                                <p:sp>
                                  <p:nvSpPr>
                                    <p:cNvPr id="249" name="Freeform 245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340" y="713"/>
                                      <a:ext cx="0" cy="418"/>
                                    </a:xfrm>
                                    <a:custGeom>
                                      <a:avLst/>
                                      <a:gdLst>
                                        <a:gd name="T0" fmla="+- 0 713 713"/>
                                        <a:gd name="T1" fmla="*/ 713 h 418"/>
                                        <a:gd name="T2" fmla="+- 0 1131 713"/>
                                        <a:gd name="T3" fmla="*/ 1131 h 418"/>
                                        <a:gd name="T4" fmla="+- 0 713 713"/>
                                        <a:gd name="T5" fmla="*/ 713 h 418"/>
                                      </a:gdLst>
                                      <a:ahLst/>
                                      <a:cxnLst>
                                        <a:cxn ang="0">
                                          <a:pos x="0" y="T1"/>
                                        </a:cxn>
                                        <a:cxn ang="0">
                                          <a:pos x="0" y="T3"/>
                                        </a:cxn>
                                        <a:cxn ang="0">
                                          <a:pos x="0" y="T5"/>
                                        </a:cxn>
                                      </a:cxnLst>
                                      <a:rect l="0" t="0" r="r" b="b"/>
                                      <a:pathLst>
                                        <a:path h="418">
                                          <a:moveTo>
                                            <a:pt x="0" y="0"/>
                                          </a:moveTo>
                                          <a:lnTo>
                                            <a:pt x="0" y="418"/>
                                          </a:lnTo>
                                          <a:lnTo>
                                            <a:pt x="0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000000"/>
                                    </a:solidFill>
                                    <a:ln>
                                      <a:noFill/>
                                    </a:ln>
                                    <a:extLs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round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id-ID"/>
                                    </a:p>
                                  </p:txBody>
                                </p:sp>
                                <p:grpSp>
                                  <p:nvGrpSpPr>
                                    <p:cNvPr id="250" name="Group 246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2971" y="713"/>
                                      <a:ext cx="0" cy="418"/>
                                      <a:chOff x="2971" y="713"/>
                                      <a:chExt cx="0" cy="418"/>
                                    </a:xfrm>
                                  </p:grpSpPr>
                                  <p:sp>
                                    <p:nvSpPr>
                                      <p:cNvPr id="251" name="Freeform 247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971" y="713"/>
                                        <a:ext cx="0" cy="418"/>
                                      </a:xfrm>
                                      <a:custGeom>
                                        <a:avLst/>
                                        <a:gdLst>
                                          <a:gd name="T0" fmla="+- 0 713 713"/>
                                          <a:gd name="T1" fmla="*/ 713 h 418"/>
                                          <a:gd name="T2" fmla="+- 0 1131 713"/>
                                          <a:gd name="T3" fmla="*/ 1131 h 418"/>
                                          <a:gd name="T4" fmla="+- 0 713 713"/>
                                          <a:gd name="T5" fmla="*/ 713 h 418"/>
                                        </a:gdLst>
                                        <a:ahLst/>
                                        <a:cxnLst>
                                          <a:cxn ang="0">
                                            <a:pos x="0" y="T1"/>
                                          </a:cxn>
                                          <a:cxn ang="0">
                                            <a:pos x="0" y="T3"/>
                                          </a:cxn>
                                          <a:cxn ang="0">
                                            <a:pos x="0" y="T5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h="41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41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solidFill>
                                        <a:srgbClr val="000000"/>
                                      </a:solidFill>
                                      <a:ln>
                                        <a:noFill/>
                                      </a:ln>
                                      <a:extLst>
                                        <a:ext uri="{91240B29-F687-4F45-9708-019B960494DF}">
                                          <a14:hiddenLine xmlns:a14="http://schemas.microsoft.com/office/drawing/2010/main" w="9525">
                                            <a:solidFill>
                                              <a:srgbClr val="000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14:hiddenLine>
                                        </a:ext>
                                      </a:extLst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id-ID"/>
                                      </a:p>
                                    </p:txBody>
                                  </p:sp>
                                  <p:grpSp>
                                    <p:nvGrpSpPr>
                                      <p:cNvPr id="252" name="Group 248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4680" y="713"/>
                                        <a:ext cx="0" cy="418"/>
                                        <a:chOff x="4680" y="713"/>
                                        <a:chExt cx="0" cy="418"/>
                                      </a:xfrm>
                                    </p:grpSpPr>
                                    <p:sp>
                                      <p:nvSpPr>
                                        <p:cNvPr id="253" name="Freeform 249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4680" y="713"/>
                                          <a:ext cx="0" cy="418"/>
                                        </a:xfrm>
                                        <a:custGeom>
                                          <a:avLst/>
                                          <a:gdLst>
                                            <a:gd name="T0" fmla="+- 0 713 713"/>
                                            <a:gd name="T1" fmla="*/ 713 h 418"/>
                                            <a:gd name="T2" fmla="+- 0 1131 713"/>
                                            <a:gd name="T3" fmla="*/ 1131 h 418"/>
                                            <a:gd name="T4" fmla="+- 0 713 713"/>
                                            <a:gd name="T5" fmla="*/ 713 h 418"/>
                                          </a:gdLst>
                                          <a:ahLst/>
                                          <a:cxnLst>
                                            <a:cxn ang="0">
                                              <a:pos x="0" y="T1"/>
                                            </a:cxn>
                                            <a:cxn ang="0">
                                              <a:pos x="0" y="T3"/>
                                            </a:cxn>
                                            <a:cxn ang="0">
                                              <a:pos x="0" y="T5"/>
                                            </a:cxn>
                                          </a:cxnLst>
                                          <a:rect l="0" t="0" r="r" b="b"/>
                                          <a:pathLst>
                                            <a:path h="418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418"/>
                                              </a:lnTo>
                                              <a:lnTo>
                                                <a:pt x="0" y="0"/>
                                              </a:lnTo>
                                              <a:close/>
                                            </a:path>
                                          </a:pathLst>
                                        </a:custGeom>
                                        <a:solidFill>
                                          <a:srgbClr val="000000"/>
                                        </a:solidFill>
                                        <a:ln>
                                          <a:noFill/>
                                        </a:ln>
                                        <a:extLst>
                                          <a:ext uri="{91240B29-F687-4F45-9708-019B960494DF}">
                                            <a14:hiddenLine xmlns:a14="http://schemas.microsoft.com/office/drawing/2010/main" w="9525">
                                              <a:solidFill>
                                                <a:srgbClr val="000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14:hiddenLine>
                                          </a:ext>
                                        </a:extLst>
                                      </p:spPr>
                                      <p:txBody>
                                        <a:bodyPr vert="horz" wrap="square" lIns="91440" tIns="45720" rIns="91440" bIns="45720" numCol="1" anchor="t" anchorCtr="0" compatLnSpc="1">
                                          <a:prstTxWarp prst="textNoShape">
                                            <a:avLst/>
                                          </a:prstTxWarp>
                                        </a:bodyPr>
                                        <a:lstStyle/>
                                        <a:p>
                                          <a:endParaRPr lang="id-ID"/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254" name="Group 250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6480" y="713"/>
                                          <a:ext cx="0" cy="418"/>
                                          <a:chOff x="6480" y="713"/>
                                          <a:chExt cx="0" cy="418"/>
                                        </a:xfrm>
                                      </p:grpSpPr>
                                      <p:sp>
                                        <p:nvSpPr>
                                          <p:cNvPr id="255" name="Freeform 251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6480" y="713"/>
                                            <a:ext cx="0" cy="418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+- 0 713 713"/>
                                              <a:gd name="T1" fmla="*/ 713 h 418"/>
                                              <a:gd name="T2" fmla="+- 0 1131 713"/>
                                              <a:gd name="T3" fmla="*/ 1131 h 418"/>
                                              <a:gd name="T4" fmla="+- 0 713 713"/>
                                              <a:gd name="T5" fmla="*/ 713 h 418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0" y="T1"/>
                                              </a:cxn>
                                              <a:cxn ang="0">
                                                <a:pos x="0" y="T3"/>
                                              </a:cxn>
                                              <a:cxn ang="0">
                                                <a:pos x="0" y="T5"/>
                                              </a:cxn>
                                            </a:cxnLst>
                                            <a:rect l="0" t="0" r="r" b="b"/>
                                            <a:pathLst>
                                              <a:path h="418">
                                                <a:moveTo>
                                                  <a:pt x="0" y="0"/>
                                                </a:moveTo>
                                                <a:lnTo>
                                                  <a:pt x="0" y="418"/>
                                                </a:lnTo>
                                                <a:lnTo>
                                                  <a:pt x="0" y="0"/>
                                                </a:ln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000000"/>
                                          </a:solidFill>
                                          <a:ln>
                                            <a:noFill/>
                                          </a:ln>
                                          <a:extLst>
                                            <a:ext uri="{91240B29-F687-4F45-9708-019B960494DF}">
                                              <a14:hiddenLine xmlns:a14="http://schemas.microsoft.com/office/drawing/2010/main" w="9525">
                                                <a:solidFill>
                                                  <a:srgbClr val="000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14:hiddenLine>
                                            </a:ext>
                                          </a:extLst>
                                        </p:spPr>
                                        <p:txBody>
                                          <a:bodyPr vert="horz" wrap="square" lIns="91440" tIns="45720" rIns="91440" bIns="45720" numCol="1" anchor="t" anchorCtr="0" compatLnSpc="1">
                                            <a:prstTxWarp prst="textNoShape">
                                              <a:avLst/>
                                            </a:prstTxWarp>
                                          </a:bodyPr>
                                          <a:lstStyle/>
                                          <a:p>
                                            <a:endParaRPr lang="id-ID"/>
                                          </a:p>
                                        </p:txBody>
                                      </p:sp>
                                      <p:grpSp>
                                        <p:nvGrpSpPr>
                                          <p:cNvPr id="256" name="Group 252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8640" y="713"/>
                                            <a:ext cx="0" cy="418"/>
                                            <a:chOff x="8640" y="713"/>
                                            <a:chExt cx="0" cy="418"/>
                                          </a:xfrm>
                                        </p:grpSpPr>
                                        <p:sp>
                                          <p:nvSpPr>
                                            <p:cNvPr id="257" name="Freeform 253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8640" y="713"/>
                                              <a:ext cx="0" cy="41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+- 0 713 713"/>
                                                <a:gd name="T1" fmla="*/ 713 h 418"/>
                                                <a:gd name="T2" fmla="+- 0 1131 713"/>
                                                <a:gd name="T3" fmla="*/ 1131 h 418"/>
                                                <a:gd name="T4" fmla="+- 0 713 713"/>
                                                <a:gd name="T5" fmla="*/ 713 h 41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0" y="T1"/>
                                                </a:cxn>
                                                <a:cxn ang="0">
                                                  <a:pos x="0" y="T3"/>
                                                </a:cxn>
                                                <a:cxn ang="0">
                                                  <a:pos x="0" y="T5"/>
                                                </a:cxn>
                                              </a:cxnLst>
                                              <a:rect l="0" t="0" r="r" b="b"/>
                                              <a:pathLst>
                                                <a:path h="418">
                                                  <a:moveTo>
                                                    <a:pt x="0" y="0"/>
                                                  </a:moveTo>
                                                  <a:lnTo>
                                                    <a:pt x="0" y="418"/>
                                                  </a:lnTo>
                                                  <a:lnTo>
                                                    <a:pt x="0" y="0"/>
                                                  </a:ln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000000"/>
                                            </a:solidFill>
                                            <a:ln>
                                              <a:noFill/>
                                            </a:ln>
                                            <a:extLst>
                                              <a:ext uri="{91240B29-F687-4F45-9708-019B960494DF}">
                                                <a14:hiddenLine xmlns:a14="http://schemas.microsoft.com/office/drawing/2010/main" w="9525">
                                                  <a:solidFill>
                                                    <a:srgbClr val="000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14:hiddenLine>
                                              </a:ext>
                                            </a:extLst>
                                          </p:spPr>
                                          <p:txBody>
                                            <a:bodyPr vert="horz" wrap="square" lIns="91440" tIns="45720" rIns="91440" bIns="45720" numCol="1" anchor="t" anchorCtr="0" compatLnSpc="1">
                                              <a:prstTxWarp prst="textNoShape">
                                                <a:avLst/>
                                              </a:prstTxWarp>
                                            </a:bodyPr>
                                            <a:lstStyle/>
                                            <a:p>
                                              <a:endParaRPr lang="id-ID"/>
                                            </a:p>
                                          </p:txBody>
                                        </p:sp>
                                        <p:grpSp>
                                          <p:nvGrpSpPr>
                                            <p:cNvPr id="258" name="Group 254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0798" y="713"/>
                                              <a:ext cx="0" cy="418"/>
                                              <a:chOff x="10798" y="713"/>
                                              <a:chExt cx="0" cy="418"/>
                                            </a:xfrm>
                                          </p:grpSpPr>
                                          <p:sp>
                                            <p:nvSpPr>
                                              <p:cNvPr id="259" name="Freeform 255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10798" y="713"/>
                                                <a:ext cx="0" cy="418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+- 0 713 713"/>
                                                  <a:gd name="T1" fmla="*/ 713 h 418"/>
                                                  <a:gd name="T2" fmla="+- 0 1131 713"/>
                                                  <a:gd name="T3" fmla="*/ 1131 h 418"/>
                                                  <a:gd name="T4" fmla="+- 0 713 713"/>
                                                  <a:gd name="T5" fmla="*/ 713 h 418"/>
                                                </a:gdLst>
                                                <a:ahLst/>
                                                <a:cxnLst>
                                                  <a:cxn ang="0">
                                                    <a:pos x="0" y="T1"/>
                                                  </a:cxn>
                                                  <a:cxn ang="0">
                                                    <a:pos x="0" y="T3"/>
                                                  </a:cxn>
                                                  <a:cxn ang="0">
                                                    <a:pos x="0" y="T5"/>
                                                  </a:cxn>
                                                </a:cxnLst>
                                                <a:rect l="0" t="0" r="r" b="b"/>
                                                <a:pathLst>
                                                  <a:path h="418">
                                                    <a:moveTo>
                                                      <a:pt x="0" y="0"/>
                                                    </a:moveTo>
                                                    <a:lnTo>
                                                      <a:pt x="0" y="418"/>
                                                    </a:lnTo>
                                                    <a:lnTo>
                                                      <a:pt x="0" y="0"/>
                                                    </a:lnTo>
                                                    <a:close/>
                                                  </a:path>
                                                </a:pathLst>
                                              </a:custGeom>
                                              <a:solidFill>
                                                <a:srgbClr val="000000"/>
                                              </a:solidFill>
                                              <a:ln>
                                                <a:noFill/>
                                              </a:ln>
                                              <a:extLst>
                                                <a:ext uri="{91240B29-F687-4F45-9708-019B960494DF}">
                                                  <a14:hiddenLine xmlns:a14="http://schemas.microsoft.com/office/drawing/2010/main" w="9525">
                                                    <a:solidFill>
                                                      <a:srgbClr val="000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14:hiddenLine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 vert="horz" wrap="square" lIns="91440" tIns="45720" rIns="91440" bIns="45720" numCol="1" anchor="t" anchorCtr="0" compatLnSpc="1">
                                                <a:prstTxWarp prst="textNoShape">
                                                  <a:avLst/>
                                                </a:prstTxWarp>
                                              </a:bodyPr>
                                              <a:lstStyle/>
                                              <a:p>
                                                <a:endParaRPr lang="id-ID"/>
                                              </a:p>
                                            </p:txBody>
                                          </p:sp>
                                          <p:grpSp>
                                            <p:nvGrpSpPr>
                                              <p:cNvPr id="260" name="Group 25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2340" y="1133"/>
                                                <a:ext cx="0" cy="418"/>
                                                <a:chOff x="2340" y="1133"/>
                                                <a:chExt cx="0" cy="418"/>
                                              </a:xfrm>
                                            </p:grpSpPr>
                                            <p:sp>
                                              <p:nvSpPr>
                                                <p:cNvPr id="261" name="Freeform 257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340" y="1133"/>
                                                  <a:ext cx="0" cy="41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+- 0 1133 1133"/>
                                                    <a:gd name="T1" fmla="*/ 1133 h 418"/>
                                                    <a:gd name="T2" fmla="+- 0 1551 1133"/>
                                                    <a:gd name="T3" fmla="*/ 1551 h 418"/>
                                                    <a:gd name="T4" fmla="+- 0 1133 1133"/>
                                                    <a:gd name="T5" fmla="*/ 1133 h 41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0" y="T1"/>
                                                    </a:cxn>
                                                    <a:cxn ang="0">
                                                      <a:pos x="0" y="T3"/>
                                                    </a:cxn>
                                                    <a:cxn ang="0">
                                                      <a:pos x="0" y="T5"/>
                                                    </a:cxn>
                                                  </a:cxnLst>
                                                  <a:rect l="0" t="0" r="r" b="b"/>
                                                  <a:pathLst>
                                                    <a:path h="418">
                                                      <a:moveTo>
                                                        <a:pt x="0" y="0"/>
                                                      </a:moveTo>
                                                      <a:lnTo>
                                                        <a:pt x="0" y="418"/>
                                                      </a:lnTo>
                                                      <a:lnTo>
                                                        <a:pt x="0" y="0"/>
                                                      </a:ln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000000"/>
                                                </a:solidFill>
                                                <a:ln>
                                                  <a:noFill/>
                                                </a:ln>
                                                <a:extLst>
                                                  <a:ext uri="{91240B29-F687-4F45-9708-019B960494DF}">
                                                    <a14:hiddenLine xmlns:a14="http://schemas.microsoft.com/office/drawing/2010/main"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14:hiddenLine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 vert="horz" wrap="square" lIns="91440" tIns="45720" rIns="91440" bIns="45720" numCol="1" anchor="t" anchorCtr="0" compatLnSpc="1">
                                                  <a:prstTxWarp prst="textNoShape">
                                                    <a:avLst/>
                                                  </a:prstTxWarp>
                                                </a:bodyPr>
                                                <a:lstStyle/>
                                                <a:p>
                                                  <a:endParaRPr lang="id-ID"/>
                                                </a:p>
                                              </p:txBody>
                                            </p:sp>
                                            <p:grpSp>
                                              <p:nvGrpSpPr>
                                                <p:cNvPr id="262" name="Group 258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2971" y="1133"/>
                                                  <a:ext cx="0" cy="418"/>
                                                  <a:chOff x="2971" y="1133"/>
                                                  <a:chExt cx="0" cy="418"/>
                                                </a:xfrm>
                                              </p:grpSpPr>
                                              <p:sp>
                                                <p:nvSpPr>
                                                  <p:cNvPr id="263" name="Freeform 259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2971" y="1133"/>
                                                    <a:ext cx="0" cy="418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+- 0 1133 1133"/>
                                                      <a:gd name="T1" fmla="*/ 1133 h 418"/>
                                                      <a:gd name="T2" fmla="+- 0 1551 1133"/>
                                                      <a:gd name="T3" fmla="*/ 1551 h 418"/>
                                                      <a:gd name="T4" fmla="+- 0 1133 1133"/>
                                                      <a:gd name="T5" fmla="*/ 1133 h 418"/>
                                                    </a:gdLst>
                                                    <a:ahLst/>
                                                    <a:cxnLst>
                                                      <a:cxn ang="0">
                                                        <a:pos x="0" y="T1"/>
                                                      </a:cxn>
                                                      <a:cxn ang="0">
                                                        <a:pos x="0" y="T3"/>
                                                      </a:cxn>
                                                      <a:cxn ang="0">
                                                        <a:pos x="0" y="T5"/>
                                                      </a:cxn>
                                                    </a:cxnLst>
                                                    <a:rect l="0" t="0" r="r" b="b"/>
                                                    <a:pathLst>
                                                      <a:path h="418">
                                                        <a:moveTo>
                                                          <a:pt x="0" y="0"/>
                                                        </a:moveTo>
                                                        <a:lnTo>
                                                          <a:pt x="0" y="418"/>
                                                        </a:lnTo>
                                                        <a:lnTo>
                                                          <a:pt x="0" y="0"/>
                                                        </a:lnTo>
                                                        <a:close/>
                                                      </a:path>
                                                    </a:pathLst>
                                                  </a:custGeom>
                                                  <a:solidFill>
                                                    <a:srgbClr val="000000"/>
                                                  </a:solidFill>
                                                  <a:ln>
                                                    <a:noFill/>
                                                  </a:ln>
                                                  <a:extLst>
                                                    <a:ext uri="{91240B29-F687-4F45-9708-019B960494DF}">
                                                      <a14:hiddenLine xmlns:a14="http://schemas.microsoft.com/office/drawing/2010/main" w="9525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14:hiddenLine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 vert="horz" wrap="square" lIns="91440" tIns="45720" rIns="91440" bIns="45720" numCol="1" anchor="t" anchorCtr="0" compatLnSpc="1">
                                                    <a:prstTxWarp prst="textNoShape">
                                                      <a:avLst/>
                                                    </a:prstTxWarp>
                                                  </a:bodyPr>
                                                  <a:lstStyle/>
                                                  <a:p>
                                                    <a:endParaRPr lang="id-ID"/>
                                                  </a:p>
                                                </p:txBody>
                                              </p:sp>
                                              <p:grpSp>
                                                <p:nvGrpSpPr>
                                                  <p:cNvPr id="264" name="Group 260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4680" y="1133"/>
                                                    <a:ext cx="0" cy="418"/>
                                                    <a:chOff x="4680" y="1133"/>
                                                    <a:chExt cx="0" cy="418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265" name="Freeform 261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4680" y="1133"/>
                                                      <a:ext cx="0" cy="418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+- 0 1133 1133"/>
                                                        <a:gd name="T1" fmla="*/ 1133 h 418"/>
                                                        <a:gd name="T2" fmla="+- 0 1551 1133"/>
                                                        <a:gd name="T3" fmla="*/ 1551 h 418"/>
                                                        <a:gd name="T4" fmla="+- 0 1133 1133"/>
                                                        <a:gd name="T5" fmla="*/ 1133 h 418"/>
                                                      </a:gdLst>
                                                      <a:ahLst/>
                                                      <a:cxnLst>
                                                        <a:cxn ang="0">
                                                          <a:pos x="0" y="T1"/>
                                                        </a:cxn>
                                                        <a:cxn ang="0">
                                                          <a:pos x="0" y="T3"/>
                                                        </a:cxn>
                                                        <a:cxn ang="0">
                                                          <a:pos x="0" y="T5"/>
                                                        </a:cxn>
                                                      </a:cxnLst>
                                                      <a:rect l="0" t="0" r="r" b="b"/>
                                                      <a:pathLst>
                                                        <a:path h="418">
                                                          <a:moveTo>
                                                            <a:pt x="0" y="0"/>
                                                          </a:moveTo>
                                                          <a:lnTo>
                                                            <a:pt x="0" y="418"/>
                                                          </a:lnTo>
                                                          <a:lnTo>
                                                            <a:pt x="0" y="0"/>
                                                          </a:lnTo>
                                                          <a:close/>
                                                        </a:path>
                                                      </a:pathLst>
                                                    </a:custGeom>
                                                    <a:solidFill>
                                                      <a:srgbClr val="000000"/>
                                                    </a:solidFill>
                                                    <a:ln>
                                                      <a:noFill/>
                                                    </a:ln>
                                                    <a:extLst>
                                                      <a:ext uri="{91240B29-F687-4F45-9708-019B960494DF}">
                                                        <a14:hiddenLine xmlns:a14="http://schemas.microsoft.com/office/drawing/2010/main" w="9525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14:hiddenLine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 vert="horz" wrap="square" lIns="91440" tIns="45720" rIns="91440" bIns="45720" numCol="1" anchor="t" anchorCtr="0" compatLnSpc="1">
                                                      <a:prstTxWarp prst="textNoShape">
                                                        <a:avLst/>
                                                      </a:prstTxWarp>
                                                    </a:bodyPr>
                                                    <a:lstStyle/>
                                                    <a:p>
                                                      <a:endParaRPr lang="id-ID"/>
                                                    </a:p>
                                                  </p:txBody>
                                                </p:sp>
                                                <p:grpSp>
                                                  <p:nvGrpSpPr>
                                                    <p:cNvPr id="266" name="Group 262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6480" y="1133"/>
                                                      <a:ext cx="0" cy="418"/>
                                                      <a:chOff x="6480" y="1133"/>
                                                      <a:chExt cx="0" cy="418"/>
                                                    </a:xfrm>
                                                  </p:grpSpPr>
                                                  <p:sp>
                                                    <p:nvSpPr>
                                                      <p:cNvPr id="267" name="Freeform 26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6480" y="1133"/>
                                                        <a:ext cx="0" cy="418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+- 0 1133 1133"/>
                                                          <a:gd name="T1" fmla="*/ 1133 h 418"/>
                                                          <a:gd name="T2" fmla="+- 0 1551 1133"/>
                                                          <a:gd name="T3" fmla="*/ 1551 h 418"/>
                                                          <a:gd name="T4" fmla="+- 0 1133 1133"/>
                                                          <a:gd name="T5" fmla="*/ 1133 h 418"/>
                                                        </a:gdLst>
                                                        <a:ahLst/>
                                                        <a:cxnLst>
                                                          <a:cxn ang="0">
                                                            <a:pos x="0" y="T1"/>
                                                          </a:cxn>
                                                          <a:cxn ang="0">
                                                            <a:pos x="0" y="T3"/>
                                                          </a:cxn>
                                                          <a:cxn ang="0">
                                                            <a:pos x="0" y="T5"/>
                                                          </a:cxn>
                                                        </a:cxnLst>
                                                        <a:rect l="0" t="0" r="r" b="b"/>
                                                        <a:pathLst>
                                                          <a:path h="418">
                                                            <a:moveTo>
                                                              <a:pt x="0" y="0"/>
                                                            </a:moveTo>
                                                            <a:lnTo>
                                                              <a:pt x="0" y="418"/>
                                                            </a:lnTo>
                                                            <a:lnTo>
                                                              <a:pt x="0" y="0"/>
                                                            </a:lnTo>
                                                            <a:close/>
                                                          </a:path>
                                                        </a:pathLst>
                                                      </a:custGeom>
                                                      <a:solidFill>
                                                        <a:srgbClr val="000000"/>
                                                      </a:solidFill>
                                                      <a:ln>
                                                        <a:noFill/>
                                                      </a:ln>
                                                      <a:extLst>
                                                        <a:ext uri="{91240B29-F687-4F45-9708-019B960494DF}">
                                                          <a14:hiddenLine xmlns:a14="http://schemas.microsoft.com/office/drawing/2010/main" w="9525">
                                                            <a:solidFill>
                                                              <a:srgbClr val="000000"/>
                                                            </a:solidFill>
                                                            <a:round/>
                                                            <a:headEnd/>
                                                            <a:tailEnd/>
                                                          </a14:hiddenLine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 vert="horz" wrap="square" lIns="91440" tIns="45720" rIns="91440" bIns="45720" numCol="1" anchor="t" anchorCtr="0" compatLnSpc="1">
                                                        <a:prstTxWarp prst="textNoShape">
                                                          <a:avLst/>
                                                        </a:prstTxWarp>
                                                      </a:bodyPr>
                                                      <a:lstStyle/>
                                                      <a:p>
                                                        <a:endParaRPr lang="id-ID"/>
                                                      </a:p>
                                                    </p:txBody>
                                                  </p:sp>
                                                  <p:grpSp>
                                                    <p:nvGrpSpPr>
                                                      <p:cNvPr id="268" name="Group 264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8640" y="1133"/>
                                                        <a:ext cx="0" cy="418"/>
                                                        <a:chOff x="8640" y="1133"/>
                                                        <a:chExt cx="0" cy="418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69" name="Freeform 265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8640" y="1133"/>
                                                          <a:ext cx="0" cy="41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+- 0 1133 1133"/>
                                                            <a:gd name="T1" fmla="*/ 1133 h 418"/>
                                                            <a:gd name="T2" fmla="+- 0 1551 1133"/>
                                                            <a:gd name="T3" fmla="*/ 1551 h 418"/>
                                                            <a:gd name="T4" fmla="+- 0 1133 1133"/>
                                                            <a:gd name="T5" fmla="*/ 1133 h 41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0">
                                                              <a:pos x="0" y="T1"/>
                                                            </a:cxn>
                                                            <a:cxn ang="0">
                                                              <a:pos x="0" y="T3"/>
                                                            </a:cxn>
                                                            <a:cxn ang="0">
                                                              <a:pos x="0" y="T5"/>
                                                            </a:cxn>
                                                          </a:cxnLst>
                                                          <a:rect l="0" t="0" r="r" b="b"/>
                                                          <a:pathLst>
                                                            <a:path h="418">
                                                              <a:moveTo>
                                                                <a:pt x="0" y="0"/>
                                                              </a:moveTo>
                                                              <a:lnTo>
                                                                <a:pt x="0" y="418"/>
                                                              </a:lnTo>
                                                              <a:lnTo>
                                                                <a:pt x="0" y="0"/>
                                                              </a:lnTo>
                                                              <a:close/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n>
                                                          <a:noFill/>
                                                        </a:ln>
                                                        <a:extLst>
                                                          <a:ext uri="{91240B29-F687-4F45-9708-019B960494DF}">
                                                            <a14:hiddenLine xmlns:a14="http://schemas.microsoft.com/office/drawing/2010/main" w="9525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round/>
                                                              <a:headEnd/>
                                                              <a:tailEnd/>
                                                            </a14:hiddenLine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 vert="horz" wrap="square" lIns="91440" tIns="45720" rIns="91440" bIns="45720" numCol="1" anchor="t" anchorCtr="0" compatLnSpc="1">
                                                          <a:prstTxWarp prst="textNoShape">
                                                            <a:avLst/>
                                                          </a:prstTxWarp>
                                                        </a:bodyPr>
                                                        <a:lstStyle/>
                                                        <a:p>
                                                          <a:endParaRPr lang="id-ID"/>
                                                        </a:p>
                                                      </p:txBody>
                                                    </p:sp>
                                                    <p:grpSp>
                                                      <p:nvGrpSpPr>
                                                        <p:cNvPr id="270" name="Group 266"/>
                                                        <p:cNvGrpSpPr>
                                                          <a:grpSpLocks/>
                                                        </p:cNvGrpSpPr>
                                                        <p:nvPr/>
                                                      </p:nvGrpSpPr>
                                                      <p:grpSpPr bwMode="auto">
                                                        <a:xfrm>
                                                          <a:off x="10798" y="1133"/>
                                                          <a:ext cx="0" cy="418"/>
                                                          <a:chOff x="10798" y="1133"/>
                                                          <a:chExt cx="0" cy="418"/>
                                                        </a:xfrm>
                                                      </p:grpSpPr>
                                                      <p:sp>
                                                        <p:nvSpPr>
                                                          <p:cNvPr id="271" name="Freeform 267"/>
                                                          <p:cNvSpPr>
                                                            <a:spLocks/>
                                                          </p:cNvSpPr>
                                                          <p:nvPr/>
                                                        </p:nvSpPr>
                                                        <p:spPr bwMode="auto">
                                                          <a:xfrm>
                                                            <a:off x="10798" y="1133"/>
                                                            <a:ext cx="0" cy="418"/>
                                                          </a:xfrm>
                                                          <a:custGeom>
                                                            <a:avLst/>
                                                            <a:gdLst>
                                                              <a:gd name="T0" fmla="+- 0 1133 1133"/>
                                                              <a:gd name="T1" fmla="*/ 1133 h 418"/>
                                                              <a:gd name="T2" fmla="+- 0 1551 1133"/>
                                                              <a:gd name="T3" fmla="*/ 1551 h 418"/>
                                                              <a:gd name="T4" fmla="+- 0 1133 1133"/>
                                                              <a:gd name="T5" fmla="*/ 1133 h 418"/>
                                                            </a:gdLst>
                                                            <a:ahLst/>
                                                            <a:cxnLst>
                                                              <a:cxn ang="0">
                                                                <a:pos x="0" y="T1"/>
                                                              </a:cxn>
                                                              <a:cxn ang="0">
                                                                <a:pos x="0" y="T3"/>
                                                              </a:cxn>
                                                              <a:cxn ang="0">
                                                                <a:pos x="0" y="T5"/>
                                                              </a:cxn>
                                                            </a:cxnLst>
                                                            <a:rect l="0" t="0" r="r" b="b"/>
                                                            <a:pathLst>
                                                              <a:path h="418">
                                                                <a:moveTo>
                                                                  <a:pt x="0" y="0"/>
                                                                </a:moveTo>
                                                                <a:lnTo>
                                                                  <a:pt x="0" y="418"/>
                                                                </a:lnTo>
                                                                <a:lnTo>
                                                                  <a:pt x="0" y="0"/>
                                                                </a:lnTo>
                                                                <a:close/>
                                                              </a:path>
                                                            </a:pathLst>
                                                          </a:custGeom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n>
                                                            <a:noFill/>
                                                          </a:ln>
                                                          <a:extLst>
                                                            <a:ext uri="{91240B29-F687-4F45-9708-019B960494DF}">
                                                              <a14:hiddenLine xmlns:a14="http://schemas.microsoft.com/office/drawing/2010/main" w="9525">
                                                                <a:solidFill>
                                                                  <a:srgbClr val="000000"/>
                                                                </a:solidFill>
                                                                <a:round/>
                                                                <a:headEnd/>
                                                                <a:tailEnd/>
                                                              </a14:hiddenLine>
                                                            </a:ext>
                                                          </a:extLst>
                                                        </p:spPr>
                                                        <p:txBody>
                                                          <a:bodyPr vert="horz" wrap="square" lIns="91440" tIns="45720" rIns="91440" bIns="45720" numCol="1" anchor="t" anchorCtr="0" compatLnSpc="1">
                                                            <a:prstTxWarp prst="textNoShape">
                                                              <a:avLst/>
                                                            </a:prstTxWarp>
                                                          </a:bodyPr>
                                                          <a:lstStyle/>
                                                          <a:p>
                                                            <a:endParaRPr lang="id-ID"/>
                                                          </a:p>
                                                        </p:txBody>
                                                      </p:sp>
                                                    </p:grpSp>
                                                  </p:grpSp>
                                                </p:grpSp>
                                              </p:grpSp>
                                            </p:grpSp>
                                          </p:grpSp>
                                        </p:grpSp>
                                      </p:grpSp>
                                    </p:grpSp>
                                  </p:grpSp>
                                </p:grp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pic>
        <p:nvPicPr>
          <p:cNvPr id="618" name="Picture 617"/>
          <p:cNvPicPr>
            <a:picLocks noChangeAspect="1"/>
          </p:cNvPicPr>
          <p:nvPr/>
        </p:nvPicPr>
        <p:blipFill rotWithShape="1">
          <a:blip r:embed="rId2"/>
          <a:srcRect l="35251" t="45444" r="31811" b="19889"/>
          <a:stretch/>
        </p:blipFill>
        <p:spPr>
          <a:xfrm>
            <a:off x="1448967" y="955678"/>
            <a:ext cx="6149905" cy="4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0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600200" y="6172200"/>
            <a:ext cx="59436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79108" y="240794"/>
            <a:ext cx="410337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0428" y="667514"/>
            <a:ext cx="410337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9914" y="1754124"/>
            <a:ext cx="5279517" cy="4920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89157" y="417354"/>
            <a:ext cx="4386407" cy="807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880"/>
              </a:lnSpc>
              <a:spcBef>
                <a:spcPts val="144"/>
              </a:spcBef>
            </a:pPr>
            <a:endParaRPr sz="28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1566926"/>
            <a:ext cx="3491675" cy="1094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50"/>
              </a:lnSpc>
              <a:spcBef>
                <a:spcPts val="12"/>
              </a:spcBef>
            </a:pPr>
            <a:endParaRPr sz="850"/>
          </a:p>
        </p:txBody>
      </p:sp>
      <p:sp>
        <p:nvSpPr>
          <p:cNvPr id="2" name="object 2"/>
          <p:cNvSpPr txBox="1"/>
          <p:nvPr/>
        </p:nvSpPr>
        <p:spPr>
          <a:xfrm>
            <a:off x="5091876" y="1566926"/>
            <a:ext cx="2476976" cy="1094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50"/>
              </a:lnSpc>
              <a:spcBef>
                <a:spcPts val="12"/>
              </a:spcBef>
            </a:pPr>
            <a:endParaRPr sz="85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13197" y="385418"/>
            <a:ext cx="6400800" cy="1507067"/>
          </a:xfrm>
        </p:spPr>
        <p:txBody>
          <a:bodyPr/>
          <a:lstStyle/>
          <a:p>
            <a:pPr>
              <a:lnSpc>
                <a:spcPts val="2880"/>
              </a:lnSpc>
              <a:spcBef>
                <a:spcPts val="144"/>
              </a:spcBef>
            </a:pPr>
            <a:r>
              <a:rPr lang="id-ID" b="1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PE</a:t>
            </a:r>
            <a:r>
              <a:rPr lang="id-ID" b="1" spc="-9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M</a:t>
            </a:r>
            <a:r>
              <a:rPr lang="id-ID" b="1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BAGIAN</a:t>
            </a:r>
            <a:r>
              <a:rPr lang="id-ID" b="1" spc="4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 </a:t>
            </a:r>
            <a:r>
              <a:rPr lang="id-ID" b="1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BL</a:t>
            </a:r>
            <a:r>
              <a:rPr lang="id-ID" b="1" spc="-14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O</a:t>
            </a:r>
            <a:r>
              <a:rPr lang="id-ID" b="1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K</a:t>
            </a:r>
            <a:r>
              <a:rPr lang="id-ID" b="1" spc="25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 </a:t>
            </a:r>
            <a:r>
              <a:rPr lang="id-ID" b="1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DAN ZO</a:t>
            </a:r>
            <a:r>
              <a:rPr lang="id-ID" b="1" spc="-4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N</a:t>
            </a:r>
            <a:r>
              <a:rPr lang="id-ID" b="1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A</a:t>
            </a:r>
            <a:r>
              <a:rPr lang="id-ID" b="1" spc="14" baseline="39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 </a:t>
            </a:r>
            <a:r>
              <a:rPr lang="id-ID" b="1" baseline="39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DALAM </a:t>
            </a:r>
            <a:r>
              <a:rPr lang="id-ID" b="1" baseline="195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O</a:t>
            </a:r>
            <a:r>
              <a:rPr lang="id-ID" b="1" spc="-9" baseline="195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P</a:t>
            </a:r>
            <a:r>
              <a:rPr lang="id-ID" b="1" baseline="195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ERASIONALIS</a:t>
            </a:r>
            <a:r>
              <a:rPr lang="id-ID" b="1" spc="9" baseline="195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A</a:t>
            </a:r>
            <a:r>
              <a:rPr lang="id-ID" b="1" baseline="195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SI</a:t>
            </a:r>
            <a:r>
              <a:rPr lang="id-ID" b="1" spc="-215" baseline="195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 </a:t>
            </a:r>
            <a:r>
              <a:rPr lang="id-ID" b="1" spc="-9" baseline="195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P</a:t>
            </a:r>
            <a:r>
              <a:rPr lang="id-ID" b="1" baseline="195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Z</a:t>
            </a:r>
            <a:r>
              <a:rPr lang="id-ID" sz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/>
            </a:r>
            <a:br>
              <a:rPr lang="id-ID" sz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endParaRPr lang="id-ID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7469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2514600" y="2057402"/>
            <a:ext cx="1371600" cy="4800597"/>
          </a:xfrm>
          <a:custGeom>
            <a:avLst/>
            <a:gdLst/>
            <a:ahLst/>
            <a:cxnLst/>
            <a:rect l="l" t="t" r="r" b="b"/>
            <a:pathLst>
              <a:path w="1828800" h="4800597">
                <a:moveTo>
                  <a:pt x="0" y="4800597"/>
                </a:moveTo>
                <a:lnTo>
                  <a:pt x="1828800" y="4800597"/>
                </a:lnTo>
                <a:lnTo>
                  <a:pt x="1828800" y="0"/>
                </a:lnTo>
                <a:lnTo>
                  <a:pt x="0" y="0"/>
                </a:lnTo>
                <a:lnTo>
                  <a:pt x="0" y="4800597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86200" y="2057402"/>
            <a:ext cx="1371600" cy="4800597"/>
          </a:xfrm>
          <a:custGeom>
            <a:avLst/>
            <a:gdLst/>
            <a:ahLst/>
            <a:cxnLst/>
            <a:rect l="l" t="t" r="r" b="b"/>
            <a:pathLst>
              <a:path w="1828800" h="4800597">
                <a:moveTo>
                  <a:pt x="0" y="4800597"/>
                </a:moveTo>
                <a:lnTo>
                  <a:pt x="1828800" y="4800597"/>
                </a:lnTo>
                <a:lnTo>
                  <a:pt x="1828800" y="0"/>
                </a:lnTo>
                <a:lnTo>
                  <a:pt x="0" y="0"/>
                </a:lnTo>
                <a:lnTo>
                  <a:pt x="0" y="480059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57800" y="2057402"/>
            <a:ext cx="1371600" cy="4800597"/>
          </a:xfrm>
          <a:custGeom>
            <a:avLst/>
            <a:gdLst/>
            <a:ahLst/>
            <a:cxnLst/>
            <a:rect l="l" t="t" r="r" b="b"/>
            <a:pathLst>
              <a:path w="1828800" h="4800597">
                <a:moveTo>
                  <a:pt x="0" y="4800597"/>
                </a:moveTo>
                <a:lnTo>
                  <a:pt x="1828800" y="4800597"/>
                </a:lnTo>
                <a:lnTo>
                  <a:pt x="1828800" y="0"/>
                </a:lnTo>
                <a:lnTo>
                  <a:pt x="0" y="0"/>
                </a:lnTo>
                <a:lnTo>
                  <a:pt x="0" y="4800597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29401" y="2057402"/>
            <a:ext cx="1371599" cy="4800597"/>
          </a:xfrm>
          <a:custGeom>
            <a:avLst/>
            <a:gdLst/>
            <a:ahLst/>
            <a:cxnLst/>
            <a:rect l="l" t="t" r="r" b="b"/>
            <a:pathLst>
              <a:path w="1828799" h="4800597">
                <a:moveTo>
                  <a:pt x="0" y="4800597"/>
                </a:moveTo>
                <a:lnTo>
                  <a:pt x="1828799" y="4800597"/>
                </a:lnTo>
                <a:lnTo>
                  <a:pt x="1828799" y="0"/>
                </a:lnTo>
                <a:lnTo>
                  <a:pt x="0" y="0"/>
                </a:lnTo>
                <a:lnTo>
                  <a:pt x="0" y="4800597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08201" y="0"/>
            <a:ext cx="5944743" cy="62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48906" y="0"/>
            <a:ext cx="353187" cy="627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146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862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578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294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1828799" y="0"/>
                </a:moveTo>
                <a:lnTo>
                  <a:pt x="0" y="0"/>
                </a:lnTo>
                <a:lnTo>
                  <a:pt x="0" y="400113"/>
                </a:lnTo>
                <a:lnTo>
                  <a:pt x="1828799" y="400113"/>
                </a:lnTo>
                <a:lnTo>
                  <a:pt x="1828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3000" y="914402"/>
            <a:ext cx="0" cy="5943597"/>
          </a:xfrm>
          <a:custGeom>
            <a:avLst/>
            <a:gdLst/>
            <a:ahLst/>
            <a:cxnLst/>
            <a:rect l="l" t="t" r="r" b="b"/>
            <a:pathLst>
              <a:path h="5943597">
                <a:moveTo>
                  <a:pt x="0" y="5943597"/>
                </a:moveTo>
                <a:lnTo>
                  <a:pt x="0" y="0"/>
                </a:lnTo>
                <a:lnTo>
                  <a:pt x="0" y="5943597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430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43000" y="888490"/>
            <a:ext cx="1432179" cy="5969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43000" y="873251"/>
            <a:ext cx="1152144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43000" y="914402"/>
            <a:ext cx="1371600" cy="5943599"/>
          </a:xfrm>
          <a:custGeom>
            <a:avLst/>
            <a:gdLst/>
            <a:ahLst/>
            <a:cxnLst/>
            <a:rect l="l" t="t" r="r" b="b"/>
            <a:pathLst>
              <a:path w="1828800" h="5943599">
                <a:moveTo>
                  <a:pt x="1828800" y="0"/>
                </a:moveTo>
                <a:lnTo>
                  <a:pt x="0" y="0"/>
                </a:lnTo>
                <a:lnTo>
                  <a:pt x="0" y="5943596"/>
                </a:lnTo>
                <a:lnTo>
                  <a:pt x="1828800" y="5943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95169" y="888494"/>
            <a:ext cx="1451610" cy="1249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79167" y="873251"/>
            <a:ext cx="1249299" cy="1021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14600" y="914400"/>
            <a:ext cx="1371600" cy="1143000"/>
          </a:xfrm>
          <a:custGeom>
            <a:avLst/>
            <a:gdLst/>
            <a:ahLst/>
            <a:cxnLst/>
            <a:rect l="l" t="t" r="r" b="b"/>
            <a:pathLst>
              <a:path w="1828800" h="1143000">
                <a:moveTo>
                  <a:pt x="0" y="0"/>
                </a:moveTo>
                <a:lnTo>
                  <a:pt x="0" y="1143000"/>
                </a:lnTo>
                <a:lnTo>
                  <a:pt x="1828800" y="11430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66768" y="888494"/>
            <a:ext cx="1451610" cy="1249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50768" y="873251"/>
            <a:ext cx="1249298" cy="1021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86200" y="914400"/>
            <a:ext cx="1371600" cy="1143000"/>
          </a:xfrm>
          <a:custGeom>
            <a:avLst/>
            <a:gdLst/>
            <a:ahLst/>
            <a:cxnLst/>
            <a:rect l="l" t="t" r="r" b="b"/>
            <a:pathLst>
              <a:path w="1828800" h="1143000">
                <a:moveTo>
                  <a:pt x="0" y="0"/>
                </a:moveTo>
                <a:lnTo>
                  <a:pt x="0" y="1143000"/>
                </a:lnTo>
                <a:lnTo>
                  <a:pt x="1828800" y="11430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238369" y="888494"/>
            <a:ext cx="1451610" cy="1249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22368" y="873251"/>
            <a:ext cx="1224152" cy="12649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57800" y="914400"/>
            <a:ext cx="1371600" cy="1143000"/>
          </a:xfrm>
          <a:custGeom>
            <a:avLst/>
            <a:gdLst/>
            <a:ahLst/>
            <a:cxnLst/>
            <a:rect l="l" t="t" r="r" b="b"/>
            <a:pathLst>
              <a:path w="1828800" h="1143000">
                <a:moveTo>
                  <a:pt x="0" y="0"/>
                </a:moveTo>
                <a:lnTo>
                  <a:pt x="0" y="1143000"/>
                </a:lnTo>
                <a:lnTo>
                  <a:pt x="1828800" y="11430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09970" y="888494"/>
            <a:ext cx="1391030" cy="12496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93967" y="873253"/>
            <a:ext cx="1216152" cy="777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29400" y="914400"/>
            <a:ext cx="1371600" cy="1143000"/>
          </a:xfrm>
          <a:custGeom>
            <a:avLst/>
            <a:gdLst/>
            <a:ahLst/>
            <a:cxnLst/>
            <a:rect l="l" t="t" r="r" b="b"/>
            <a:pathLst>
              <a:path w="1828800" h="1143000">
                <a:moveTo>
                  <a:pt x="1828799" y="0"/>
                </a:moveTo>
                <a:lnTo>
                  <a:pt x="0" y="0"/>
                </a:lnTo>
                <a:lnTo>
                  <a:pt x="0" y="1143000"/>
                </a:lnTo>
                <a:lnTo>
                  <a:pt x="1828799" y="1143000"/>
                </a:lnTo>
                <a:lnTo>
                  <a:pt x="182879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14600" y="2057402"/>
            <a:ext cx="5486400" cy="48005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14600" y="2057400"/>
            <a:ext cx="4114800" cy="152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42238" y="99339"/>
            <a:ext cx="5693156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KEN</a:t>
            </a:r>
            <a:r>
              <a:rPr sz="3600" b="1" spc="-9" baseline="3413" dirty="0">
                <a:solidFill>
                  <a:srgbClr val="FFC000"/>
                </a:solidFill>
                <a:latin typeface="Candara"/>
                <a:cs typeface="Candara"/>
              </a:rPr>
              <a:t>A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M</a:t>
            </a:r>
            <a:r>
              <a:rPr sz="3600" b="1" spc="-50" baseline="3413" dirty="0">
                <a:solidFill>
                  <a:srgbClr val="FFC000"/>
                </a:solidFill>
                <a:latin typeface="Candara"/>
                <a:cs typeface="Candara"/>
              </a:rPr>
              <a:t>P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AKAN</a:t>
            </a:r>
            <a:r>
              <a:rPr sz="3600" b="1" spc="14" baseline="3413" dirty="0">
                <a:solidFill>
                  <a:srgbClr val="FFC000"/>
                </a:solidFill>
                <a:latin typeface="Candara"/>
                <a:cs typeface="Candara"/>
              </a:rPr>
              <a:t> 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UNS</a:t>
            </a:r>
            <a:r>
              <a:rPr sz="3600" b="1" spc="4" baseline="3413" dirty="0">
                <a:solidFill>
                  <a:srgbClr val="FFC000"/>
                </a:solidFill>
                <a:latin typeface="Candara"/>
                <a:cs typeface="Candara"/>
              </a:rPr>
              <a:t>U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R</a:t>
            </a:r>
            <a:r>
              <a:rPr sz="3600" b="1" spc="-29" baseline="3413" dirty="0">
                <a:solidFill>
                  <a:srgbClr val="FFC000"/>
                </a:solidFill>
                <a:latin typeface="Candara"/>
                <a:cs typeface="Candara"/>
              </a:rPr>
              <a:t> 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P</a:t>
            </a:r>
            <a:r>
              <a:rPr sz="3600" b="1" spc="-9" baseline="3413" dirty="0">
                <a:solidFill>
                  <a:srgbClr val="FFC000"/>
                </a:solidFill>
                <a:latin typeface="Candara"/>
                <a:cs typeface="Candara"/>
              </a:rPr>
              <a:t>E</a:t>
            </a:r>
            <a:r>
              <a:rPr sz="3600" b="1" spc="-54" baseline="3413" dirty="0">
                <a:solidFill>
                  <a:srgbClr val="FFC000"/>
                </a:solidFill>
                <a:latin typeface="Candara"/>
                <a:cs typeface="Candara"/>
              </a:rPr>
              <a:t>T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A</a:t>
            </a:r>
            <a:r>
              <a:rPr sz="3600" b="1" spc="19" baseline="3413" dirty="0">
                <a:solidFill>
                  <a:srgbClr val="FFC000"/>
                </a:solidFill>
                <a:latin typeface="Candara"/>
                <a:cs typeface="Candara"/>
              </a:rPr>
              <a:t> </a:t>
            </a:r>
            <a:r>
              <a:rPr sz="3600" b="1" spc="-54" baseline="3413" dirty="0">
                <a:solidFill>
                  <a:srgbClr val="FFC000"/>
                </a:solidFill>
                <a:latin typeface="Candara"/>
                <a:cs typeface="Candara"/>
              </a:rPr>
              <a:t>T</a:t>
            </a:r>
            <a:r>
              <a:rPr sz="3600" b="1" spc="-59" baseline="3413" dirty="0">
                <a:solidFill>
                  <a:srgbClr val="FFC000"/>
                </a:solidFill>
                <a:latin typeface="Candara"/>
                <a:cs typeface="Candara"/>
              </a:rPr>
              <a:t>A</a:t>
            </a:r>
            <a:r>
              <a:rPr sz="3600" b="1" spc="-54" baseline="3413" dirty="0">
                <a:solidFill>
                  <a:srgbClr val="FFC000"/>
                </a:solidFill>
                <a:latin typeface="Candara"/>
                <a:cs typeface="Candara"/>
              </a:rPr>
              <a:t>T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A R</a:t>
            </a:r>
            <a:r>
              <a:rPr sz="3600" b="1" spc="-19" baseline="3413" dirty="0">
                <a:solidFill>
                  <a:srgbClr val="FFC000"/>
                </a:solidFill>
                <a:latin typeface="Candara"/>
                <a:cs typeface="Candara"/>
              </a:rPr>
              <a:t>U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ANG DI P</a:t>
            </a:r>
            <a:r>
              <a:rPr sz="3600" b="1" spc="-4" baseline="3413" dirty="0">
                <a:solidFill>
                  <a:srgbClr val="FFC000"/>
                </a:solidFill>
                <a:latin typeface="Candara"/>
                <a:cs typeface="Candara"/>
              </a:rPr>
              <a:t>E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RK</a:t>
            </a:r>
            <a:r>
              <a:rPr sz="3600" b="1" spc="-9" baseline="3413" dirty="0">
                <a:solidFill>
                  <a:srgbClr val="FFC000"/>
                </a:solidFill>
                <a:latin typeface="Candara"/>
                <a:cs typeface="Candara"/>
              </a:rPr>
              <a:t>O</a:t>
            </a:r>
            <a:r>
              <a:rPr sz="3600" b="1" spc="-54" baseline="3413" dirty="0">
                <a:solidFill>
                  <a:srgbClr val="FFC000"/>
                </a:solidFill>
                <a:latin typeface="Candara"/>
                <a:cs typeface="Candara"/>
              </a:rPr>
              <a:t>T</a:t>
            </a:r>
            <a:r>
              <a:rPr sz="3600" b="1" baseline="3413" dirty="0">
                <a:solidFill>
                  <a:srgbClr val="FFC000"/>
                </a:solidFill>
                <a:latin typeface="Candara"/>
                <a:cs typeface="Candara"/>
              </a:rPr>
              <a:t>AAN</a:t>
            </a:r>
            <a:endParaRPr sz="2400">
              <a:solidFill>
                <a:srgbClr val="FFC000"/>
              </a:solidFill>
              <a:latin typeface="Candara"/>
              <a:cs typeface="Candar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7956" y="596267"/>
            <a:ext cx="1050371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UNSUR</a:t>
            </a:r>
            <a:r>
              <a:rPr sz="3000" b="1" spc="-29" baseline="27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PE</a:t>
            </a:r>
            <a:r>
              <a:rPr sz="3000" b="1" spc="-154" baseline="27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4323" y="596267"/>
            <a:ext cx="1281124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3000" b="1" spc="-4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:1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.0</a:t>
            </a:r>
            <a:r>
              <a:rPr sz="3000" b="1" spc="-9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93070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3000" b="1" spc="-4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:5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4861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3000" b="1" spc="-4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:2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36651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3000" b="1" spc="-4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:1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89408" y="978579"/>
            <a:ext cx="949436" cy="4736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760"/>
              </a:lnSpc>
              <a:spcBef>
                <a:spcPts val="88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spc="-34" dirty="0">
                <a:latin typeface="Gill Sans MT"/>
                <a:cs typeface="Gill Sans MT"/>
              </a:rPr>
              <a:t>P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dirty="0">
                <a:latin typeface="Gill Sans MT"/>
                <a:cs typeface="Gill Sans MT"/>
              </a:rPr>
              <a:t>k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dirty="0">
                <a:latin typeface="Gill Sans MT"/>
                <a:cs typeface="Gill Sans MT"/>
              </a:rPr>
              <a:t>n</a:t>
            </a:r>
            <a:endParaRPr sz="1600">
              <a:latin typeface="Gill Sans MT"/>
              <a:cs typeface="Gill Sans MT"/>
            </a:endParaRPr>
          </a:p>
          <a:p>
            <a:pPr marL="254546" marR="269498" algn="ctr">
              <a:lnSpc>
                <a:spcPct val="96638"/>
              </a:lnSpc>
            </a:pPr>
            <a:r>
              <a:rPr sz="1600" dirty="0">
                <a:latin typeface="Gill Sans MT"/>
                <a:cs typeface="Gill Sans MT"/>
              </a:rPr>
              <a:t>te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estris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2055" y="986154"/>
            <a:ext cx="938406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baseline="3413" dirty="0">
                <a:latin typeface="Calibri"/>
                <a:cs typeface="Calibri"/>
              </a:rPr>
              <a:t>SUMBER</a:t>
            </a:r>
            <a:r>
              <a:rPr sz="2400" b="1" spc="-42" baseline="3413" dirty="0">
                <a:latin typeface="Calibri"/>
                <a:cs typeface="Calibri"/>
              </a:rPr>
              <a:t> </a:t>
            </a:r>
            <a:r>
              <a:rPr sz="2400" b="1" baseline="3413" dirty="0">
                <a:latin typeface="Calibri"/>
                <a:cs typeface="Calibri"/>
              </a:rPr>
              <a:t>PE</a:t>
            </a:r>
            <a:r>
              <a:rPr sz="2400" b="1" spc="-114" baseline="3413" dirty="0">
                <a:latin typeface="Calibri"/>
                <a:cs typeface="Calibri"/>
              </a:rPr>
              <a:t>T</a:t>
            </a:r>
            <a:r>
              <a:rPr sz="2400" b="1" baseline="3413" dirty="0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4600" y="914400"/>
            <a:ext cx="1371600" cy="1143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3">
              <a:lnSpc>
                <a:spcPct val="96638"/>
              </a:lnSpc>
              <a:spcBef>
                <a:spcPts val="409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ad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dirty="0">
                <a:latin typeface="Gill Sans MT"/>
                <a:cs typeface="Gill Sans MT"/>
              </a:rPr>
              <a:t>r</a:t>
            </a:r>
            <a:r>
              <a:rPr sz="1600" spc="-1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dirty="0">
                <a:latin typeface="Gill Sans MT"/>
                <a:cs typeface="Gill Sans MT"/>
              </a:rPr>
              <a:t>da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a</a:t>
            </a:r>
            <a:endParaRPr sz="1600">
              <a:latin typeface="Gill Sans MT"/>
              <a:cs typeface="Gill Sans MT"/>
            </a:endParaRPr>
          </a:p>
          <a:p>
            <a:pPr marL="361442" marR="463747" indent="-269748">
              <a:lnSpc>
                <a:spcPct val="100021"/>
              </a:lnSpc>
              <a:spcBef>
                <a:spcPts val="6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Ci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dirty="0">
                <a:latin typeface="Gill Sans MT"/>
                <a:cs typeface="Gill Sans MT"/>
              </a:rPr>
              <a:t>ra</a:t>
            </a:r>
            <a:r>
              <a:rPr sz="1600" spc="6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satelit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dirty="0">
                <a:latin typeface="Gill Sans MT"/>
                <a:cs typeface="Gill Sans MT"/>
              </a:rPr>
              <a:t>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6200" y="914400"/>
            <a:ext cx="1371600" cy="1143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1823" marR="471119" indent="-269748">
              <a:lnSpc>
                <a:spcPct val="100021"/>
              </a:lnSpc>
              <a:spcBef>
                <a:spcPts val="409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spc="-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600" spc="-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etan 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da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6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Radar</a:t>
            </a:r>
            <a:r>
              <a:rPr sz="1600" spc="-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da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57800" y="914400"/>
            <a:ext cx="1371600" cy="1143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2076" marR="475942" indent="-269748">
              <a:lnSpc>
                <a:spcPct val="100021"/>
              </a:lnSpc>
              <a:spcBef>
                <a:spcPts val="409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spc="-34" dirty="0">
                <a:latin typeface="Gill Sans MT"/>
                <a:cs typeface="Gill Sans MT"/>
              </a:rPr>
              <a:t>P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dirty="0">
                <a:latin typeface="Gill Sans MT"/>
                <a:cs typeface="Gill Sans MT"/>
              </a:rPr>
              <a:t>k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dirty="0">
                <a:latin typeface="Gill Sans MT"/>
                <a:cs typeface="Gill Sans MT"/>
              </a:rPr>
              <a:t>n te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estris</a:t>
            </a:r>
            <a:endParaRPr sz="1600">
              <a:latin typeface="Gill Sans MT"/>
              <a:cs typeface="Gill Sans MT"/>
            </a:endParaRPr>
          </a:p>
          <a:p>
            <a:pPr marL="362076" marR="470865" indent="-269748">
              <a:lnSpc>
                <a:spcPct val="100021"/>
              </a:lnSpc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spc="-34" dirty="0">
                <a:latin typeface="Gill Sans MT"/>
                <a:cs typeface="Gill Sans MT"/>
              </a:rPr>
              <a:t>P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t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etan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dirty="0">
                <a:latin typeface="Gill Sans MT"/>
                <a:cs typeface="Gill Sans MT"/>
              </a:rPr>
              <a:t>da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a</a:t>
            </a:r>
            <a:endParaRPr sz="160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290701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25146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8862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2578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6294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08201" y="0"/>
            <a:ext cx="5944743" cy="62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48906" y="0"/>
            <a:ext cx="353187" cy="627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146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862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578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6294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1828799" y="0"/>
                </a:moveTo>
                <a:lnTo>
                  <a:pt x="0" y="0"/>
                </a:lnTo>
                <a:lnTo>
                  <a:pt x="0" y="400113"/>
                </a:lnTo>
                <a:lnTo>
                  <a:pt x="1828799" y="400113"/>
                </a:lnTo>
                <a:lnTo>
                  <a:pt x="1828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430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430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43000" y="888494"/>
            <a:ext cx="1432179" cy="1173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43000" y="873251"/>
            <a:ext cx="1193292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43000" y="914400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0" y="0"/>
                </a:moveTo>
                <a:lnTo>
                  <a:pt x="0" y="1066800"/>
                </a:lnTo>
                <a:lnTo>
                  <a:pt x="1828800" y="1066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495169" y="888494"/>
            <a:ext cx="1451610" cy="1173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79167" y="873253"/>
            <a:ext cx="1442466" cy="777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514600" y="914400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0" y="0"/>
                </a:moveTo>
                <a:lnTo>
                  <a:pt x="0" y="1066800"/>
                </a:lnTo>
                <a:lnTo>
                  <a:pt x="1828800" y="1066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866768" y="888494"/>
            <a:ext cx="1451610" cy="1173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850768" y="873251"/>
            <a:ext cx="1452752" cy="1021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86200" y="914400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0" y="0"/>
                </a:moveTo>
                <a:lnTo>
                  <a:pt x="0" y="1066800"/>
                </a:lnTo>
                <a:lnTo>
                  <a:pt x="1828800" y="1066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238369" y="888494"/>
            <a:ext cx="1451610" cy="1173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22368" y="873251"/>
            <a:ext cx="1452752" cy="12649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257800" y="914400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0" y="0"/>
                </a:moveTo>
                <a:lnTo>
                  <a:pt x="0" y="1066800"/>
                </a:lnTo>
                <a:lnTo>
                  <a:pt x="1828800" y="1066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609970" y="888494"/>
            <a:ext cx="1391030" cy="11734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593967" y="873251"/>
            <a:ext cx="1407033" cy="1264920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29400" y="914400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1828799" y="0"/>
                </a:moveTo>
                <a:lnTo>
                  <a:pt x="0" y="0"/>
                </a:lnTo>
                <a:lnTo>
                  <a:pt x="0" y="1066800"/>
                </a:lnTo>
                <a:lnTo>
                  <a:pt x="1828799" y="1066800"/>
                </a:lnTo>
                <a:lnTo>
                  <a:pt x="182879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43000" y="1955294"/>
            <a:ext cx="1432179" cy="6400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43000" y="1940054"/>
            <a:ext cx="1074420" cy="7772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43000" y="19812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0" y="0"/>
                </a:moveTo>
                <a:lnTo>
                  <a:pt x="0" y="533400"/>
                </a:lnTo>
                <a:lnTo>
                  <a:pt x="1828800" y="533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43000" y="2488694"/>
            <a:ext cx="1432179" cy="6400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43000" y="2473454"/>
            <a:ext cx="973836" cy="7772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43000" y="25146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0" y="0"/>
                </a:moveTo>
                <a:lnTo>
                  <a:pt x="0" y="533400"/>
                </a:lnTo>
                <a:lnTo>
                  <a:pt x="1828800" y="533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495169" y="1955294"/>
            <a:ext cx="1451610" cy="6400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479168" y="1940052"/>
            <a:ext cx="974978" cy="5334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14600" y="19812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0" y="0"/>
                </a:moveTo>
                <a:lnTo>
                  <a:pt x="0" y="533400"/>
                </a:lnTo>
                <a:lnTo>
                  <a:pt x="1828800" y="533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495169" y="2488694"/>
            <a:ext cx="1451610" cy="6400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79168" y="2473452"/>
            <a:ext cx="846962" cy="533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14600" y="25146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0" y="0"/>
                </a:moveTo>
                <a:lnTo>
                  <a:pt x="0" y="533400"/>
                </a:lnTo>
                <a:lnTo>
                  <a:pt x="1828800" y="533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866768" y="1955294"/>
            <a:ext cx="1451610" cy="6400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50766" y="1940052"/>
            <a:ext cx="1271016" cy="5334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886200" y="19812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0" y="0"/>
                </a:moveTo>
                <a:lnTo>
                  <a:pt x="0" y="533400"/>
                </a:lnTo>
                <a:lnTo>
                  <a:pt x="1828800" y="533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66768" y="2488694"/>
            <a:ext cx="1451610" cy="6400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850768" y="2473452"/>
            <a:ext cx="923543" cy="5334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886200" y="25146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0" y="0"/>
                </a:moveTo>
                <a:lnTo>
                  <a:pt x="0" y="533400"/>
                </a:lnTo>
                <a:lnTo>
                  <a:pt x="1828800" y="533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238369" y="1955294"/>
            <a:ext cx="1451610" cy="6400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222367" y="1940052"/>
            <a:ext cx="1346454" cy="5334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257800" y="19812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0" y="0"/>
                </a:moveTo>
                <a:lnTo>
                  <a:pt x="0" y="533400"/>
                </a:lnTo>
                <a:lnTo>
                  <a:pt x="1828800" y="533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238369" y="2488694"/>
            <a:ext cx="1451610" cy="6400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222367" y="2473452"/>
            <a:ext cx="998982" cy="5334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257800" y="25146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0" y="0"/>
                </a:moveTo>
                <a:lnTo>
                  <a:pt x="0" y="533400"/>
                </a:lnTo>
                <a:lnTo>
                  <a:pt x="1828800" y="533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609970" y="1955294"/>
            <a:ext cx="1391030" cy="64007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593968" y="1940052"/>
            <a:ext cx="1194434" cy="5334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629400" y="19812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1828799" y="0"/>
                </a:moveTo>
                <a:lnTo>
                  <a:pt x="0" y="0"/>
                </a:lnTo>
                <a:lnTo>
                  <a:pt x="0" y="533400"/>
                </a:lnTo>
                <a:lnTo>
                  <a:pt x="1828799" y="533400"/>
                </a:lnTo>
                <a:lnTo>
                  <a:pt x="182879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609970" y="2488694"/>
            <a:ext cx="1391030" cy="64007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593967" y="2473452"/>
            <a:ext cx="923544" cy="5334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29400" y="2514600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828800" h="533400">
                <a:moveTo>
                  <a:pt x="1828799" y="0"/>
                </a:moveTo>
                <a:lnTo>
                  <a:pt x="0" y="0"/>
                </a:lnTo>
                <a:lnTo>
                  <a:pt x="0" y="533400"/>
                </a:lnTo>
                <a:lnTo>
                  <a:pt x="1828799" y="533400"/>
                </a:lnTo>
                <a:lnTo>
                  <a:pt x="182879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43000" y="3022093"/>
            <a:ext cx="1432179" cy="140207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143000" y="3006852"/>
            <a:ext cx="1178433" cy="102108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143000" y="3048000"/>
            <a:ext cx="1371600" cy="1295400"/>
          </a:xfrm>
          <a:custGeom>
            <a:avLst/>
            <a:gdLst/>
            <a:ahLst/>
            <a:cxnLst/>
            <a:rect l="l" t="t" r="r" b="b"/>
            <a:pathLst>
              <a:path w="1828800" h="1295400">
                <a:moveTo>
                  <a:pt x="0" y="0"/>
                </a:moveTo>
                <a:lnTo>
                  <a:pt x="0" y="1295400"/>
                </a:lnTo>
                <a:lnTo>
                  <a:pt x="1828800" y="1295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2495169" y="3022093"/>
            <a:ext cx="1451610" cy="14020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2479167" y="3006852"/>
            <a:ext cx="1481328" cy="7772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2514600" y="3048000"/>
            <a:ext cx="1371600" cy="1295400"/>
          </a:xfrm>
          <a:custGeom>
            <a:avLst/>
            <a:gdLst/>
            <a:ahLst/>
            <a:cxnLst/>
            <a:rect l="l" t="t" r="r" b="b"/>
            <a:pathLst>
              <a:path w="1828800" h="1295400">
                <a:moveTo>
                  <a:pt x="0" y="0"/>
                </a:moveTo>
                <a:lnTo>
                  <a:pt x="0" y="1295400"/>
                </a:lnTo>
                <a:lnTo>
                  <a:pt x="1828800" y="1295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3866768" y="3022093"/>
            <a:ext cx="1451610" cy="14020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850768" y="3006852"/>
            <a:ext cx="1481327" cy="10210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3886200" y="3048000"/>
            <a:ext cx="1371600" cy="1295400"/>
          </a:xfrm>
          <a:custGeom>
            <a:avLst/>
            <a:gdLst/>
            <a:ahLst/>
            <a:cxnLst/>
            <a:rect l="l" t="t" r="r" b="b"/>
            <a:pathLst>
              <a:path w="1828800" h="1295400">
                <a:moveTo>
                  <a:pt x="0" y="0"/>
                </a:moveTo>
                <a:lnTo>
                  <a:pt x="0" y="1295400"/>
                </a:lnTo>
                <a:lnTo>
                  <a:pt x="1828800" y="1295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238369" y="3022093"/>
            <a:ext cx="1451610" cy="14020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222368" y="3006852"/>
            <a:ext cx="1481327" cy="12649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5257800" y="3048000"/>
            <a:ext cx="1371600" cy="1295400"/>
          </a:xfrm>
          <a:custGeom>
            <a:avLst/>
            <a:gdLst/>
            <a:ahLst/>
            <a:cxnLst/>
            <a:rect l="l" t="t" r="r" b="b"/>
            <a:pathLst>
              <a:path w="1828800" h="1295400">
                <a:moveTo>
                  <a:pt x="0" y="0"/>
                </a:moveTo>
                <a:lnTo>
                  <a:pt x="0" y="1295400"/>
                </a:lnTo>
                <a:lnTo>
                  <a:pt x="1828800" y="12954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609970" y="3022093"/>
            <a:ext cx="1391030" cy="140207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593967" y="3006852"/>
            <a:ext cx="1407033" cy="150876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629400" y="3048000"/>
            <a:ext cx="1371600" cy="1295400"/>
          </a:xfrm>
          <a:custGeom>
            <a:avLst/>
            <a:gdLst/>
            <a:ahLst/>
            <a:cxnLst/>
            <a:rect l="l" t="t" r="r" b="b"/>
            <a:pathLst>
              <a:path w="1828800" h="1295400">
                <a:moveTo>
                  <a:pt x="1828799" y="0"/>
                </a:moveTo>
                <a:lnTo>
                  <a:pt x="0" y="0"/>
                </a:lnTo>
                <a:lnTo>
                  <a:pt x="0" y="1295400"/>
                </a:lnTo>
                <a:lnTo>
                  <a:pt x="1828799" y="1295400"/>
                </a:lnTo>
                <a:lnTo>
                  <a:pt x="182879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143000" y="4317490"/>
            <a:ext cx="1432179" cy="254050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143000" y="4302252"/>
            <a:ext cx="1178433" cy="10210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1430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800" y="0"/>
                </a:moveTo>
                <a:lnTo>
                  <a:pt x="0" y="0"/>
                </a:lnTo>
                <a:lnTo>
                  <a:pt x="0" y="2514596"/>
                </a:lnTo>
                <a:lnTo>
                  <a:pt x="1828800" y="2514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495169" y="4317490"/>
            <a:ext cx="1451610" cy="254050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479167" y="4302252"/>
            <a:ext cx="1093851" cy="12649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5146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800" y="0"/>
                </a:moveTo>
                <a:lnTo>
                  <a:pt x="0" y="0"/>
                </a:lnTo>
                <a:lnTo>
                  <a:pt x="0" y="2514596"/>
                </a:lnTo>
                <a:lnTo>
                  <a:pt x="1828800" y="2514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3866768" y="4317490"/>
            <a:ext cx="1451610" cy="254050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3850766" y="4302252"/>
            <a:ext cx="1522476" cy="17526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8862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800" y="0"/>
                </a:moveTo>
                <a:lnTo>
                  <a:pt x="0" y="0"/>
                </a:lnTo>
                <a:lnTo>
                  <a:pt x="0" y="2514596"/>
                </a:lnTo>
                <a:lnTo>
                  <a:pt x="1828800" y="2514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238369" y="4317490"/>
            <a:ext cx="1451610" cy="254050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222367" y="4302252"/>
            <a:ext cx="1522476" cy="224028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2578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800" y="0"/>
                </a:moveTo>
                <a:lnTo>
                  <a:pt x="0" y="0"/>
                </a:lnTo>
                <a:lnTo>
                  <a:pt x="0" y="2514596"/>
                </a:lnTo>
                <a:lnTo>
                  <a:pt x="1828800" y="2514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6609970" y="4317490"/>
            <a:ext cx="1391030" cy="254050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593967" y="4302251"/>
            <a:ext cx="1407033" cy="25557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6294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799" y="0"/>
                </a:moveTo>
                <a:lnTo>
                  <a:pt x="0" y="0"/>
                </a:lnTo>
                <a:lnTo>
                  <a:pt x="0" y="2514596"/>
                </a:lnTo>
                <a:lnTo>
                  <a:pt x="1828799" y="2514596"/>
                </a:lnTo>
                <a:lnTo>
                  <a:pt x="1828799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42238" y="99339"/>
            <a:ext cx="5693156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600" b="1" baseline="3413" dirty="0">
                <a:latin typeface="Candara"/>
                <a:cs typeface="Candara"/>
              </a:rPr>
              <a:t>KEN</a:t>
            </a:r>
            <a:r>
              <a:rPr sz="3600" b="1" spc="-9" baseline="3413" dirty="0">
                <a:latin typeface="Candara"/>
                <a:cs typeface="Candara"/>
              </a:rPr>
              <a:t>A</a:t>
            </a:r>
            <a:r>
              <a:rPr sz="3600" b="1" baseline="3413" dirty="0">
                <a:latin typeface="Candara"/>
                <a:cs typeface="Candara"/>
              </a:rPr>
              <a:t>M</a:t>
            </a:r>
            <a:r>
              <a:rPr sz="3600" b="1" spc="-50" baseline="3413" dirty="0">
                <a:latin typeface="Candara"/>
                <a:cs typeface="Candara"/>
              </a:rPr>
              <a:t>P</a:t>
            </a:r>
            <a:r>
              <a:rPr sz="3600" b="1" baseline="3413" dirty="0">
                <a:latin typeface="Candara"/>
                <a:cs typeface="Candara"/>
              </a:rPr>
              <a:t>AKAN</a:t>
            </a:r>
            <a:r>
              <a:rPr sz="3600" b="1" spc="14" baseline="3413" dirty="0">
                <a:latin typeface="Candara"/>
                <a:cs typeface="Candara"/>
              </a:rPr>
              <a:t> </a:t>
            </a:r>
            <a:r>
              <a:rPr sz="3600" b="1" baseline="3413" dirty="0">
                <a:latin typeface="Candara"/>
                <a:cs typeface="Candara"/>
              </a:rPr>
              <a:t>UNS</a:t>
            </a:r>
            <a:r>
              <a:rPr sz="3600" b="1" spc="4" baseline="3413" dirty="0">
                <a:latin typeface="Candara"/>
                <a:cs typeface="Candara"/>
              </a:rPr>
              <a:t>U</a:t>
            </a:r>
            <a:r>
              <a:rPr sz="3600" b="1" baseline="3413" dirty="0">
                <a:latin typeface="Candara"/>
                <a:cs typeface="Candara"/>
              </a:rPr>
              <a:t>R</a:t>
            </a:r>
            <a:r>
              <a:rPr sz="3600" b="1" spc="-29" baseline="3413" dirty="0">
                <a:latin typeface="Candara"/>
                <a:cs typeface="Candara"/>
              </a:rPr>
              <a:t> </a:t>
            </a:r>
            <a:r>
              <a:rPr sz="3600" b="1" baseline="3413" dirty="0">
                <a:latin typeface="Candara"/>
                <a:cs typeface="Candara"/>
              </a:rPr>
              <a:t>P</a:t>
            </a:r>
            <a:r>
              <a:rPr sz="3600" b="1" spc="-9" baseline="3413" dirty="0">
                <a:latin typeface="Candara"/>
                <a:cs typeface="Candara"/>
              </a:rPr>
              <a:t>E</a:t>
            </a:r>
            <a:r>
              <a:rPr sz="3600" b="1" spc="-54" baseline="3413" dirty="0">
                <a:latin typeface="Candara"/>
                <a:cs typeface="Candara"/>
              </a:rPr>
              <a:t>T</a:t>
            </a:r>
            <a:r>
              <a:rPr sz="3600" b="1" baseline="3413" dirty="0">
                <a:latin typeface="Candara"/>
                <a:cs typeface="Candara"/>
              </a:rPr>
              <a:t>A</a:t>
            </a:r>
            <a:r>
              <a:rPr sz="3600" b="1" spc="19" baseline="3413" dirty="0">
                <a:latin typeface="Candara"/>
                <a:cs typeface="Candara"/>
              </a:rPr>
              <a:t> </a:t>
            </a:r>
            <a:r>
              <a:rPr sz="3600" b="1" spc="-54" baseline="3413" dirty="0">
                <a:latin typeface="Candara"/>
                <a:cs typeface="Candara"/>
              </a:rPr>
              <a:t>T</a:t>
            </a:r>
            <a:r>
              <a:rPr sz="3600" b="1" spc="-59" baseline="3413" dirty="0">
                <a:latin typeface="Candara"/>
                <a:cs typeface="Candara"/>
              </a:rPr>
              <a:t>A</a:t>
            </a:r>
            <a:r>
              <a:rPr sz="3600" b="1" spc="-54" baseline="3413" dirty="0">
                <a:latin typeface="Candara"/>
                <a:cs typeface="Candara"/>
              </a:rPr>
              <a:t>T</a:t>
            </a:r>
            <a:r>
              <a:rPr sz="3600" b="1" baseline="3413" dirty="0">
                <a:latin typeface="Candara"/>
                <a:cs typeface="Candara"/>
              </a:rPr>
              <a:t>A R</a:t>
            </a:r>
            <a:r>
              <a:rPr sz="3600" b="1" spc="-19" baseline="3413" dirty="0">
                <a:latin typeface="Candara"/>
                <a:cs typeface="Candara"/>
              </a:rPr>
              <a:t>U</a:t>
            </a:r>
            <a:r>
              <a:rPr sz="3600" b="1" baseline="3413" dirty="0">
                <a:latin typeface="Candara"/>
                <a:cs typeface="Candara"/>
              </a:rPr>
              <a:t>ANG DI P</a:t>
            </a:r>
            <a:r>
              <a:rPr sz="3600" b="1" spc="-4" baseline="3413" dirty="0">
                <a:latin typeface="Candara"/>
                <a:cs typeface="Candara"/>
              </a:rPr>
              <a:t>E</a:t>
            </a:r>
            <a:r>
              <a:rPr sz="3600" b="1" baseline="3413" dirty="0">
                <a:latin typeface="Candara"/>
                <a:cs typeface="Candara"/>
              </a:rPr>
              <a:t>RK</a:t>
            </a:r>
            <a:r>
              <a:rPr sz="3600" b="1" spc="-9" baseline="3413" dirty="0">
                <a:latin typeface="Candara"/>
                <a:cs typeface="Candara"/>
              </a:rPr>
              <a:t>O</a:t>
            </a:r>
            <a:r>
              <a:rPr sz="3600" b="1" spc="-54" baseline="3413" dirty="0">
                <a:latin typeface="Candara"/>
                <a:cs typeface="Candara"/>
              </a:rPr>
              <a:t>T</a:t>
            </a:r>
            <a:r>
              <a:rPr sz="3600" b="1" baseline="3413" dirty="0">
                <a:latin typeface="Candara"/>
                <a:cs typeface="Candara"/>
              </a:rPr>
              <a:t>AAN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17956" y="596267"/>
            <a:ext cx="1050371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UNSUR</a:t>
            </a:r>
            <a:r>
              <a:rPr sz="3000" b="1" spc="-29" baseline="27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PE</a:t>
            </a:r>
            <a:r>
              <a:rPr sz="3000" b="1" spc="-154" baseline="27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574323" y="596267"/>
            <a:ext cx="1281124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3000" b="1" spc="-4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:1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.0</a:t>
            </a:r>
            <a:r>
              <a:rPr sz="3000" b="1" spc="-9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93070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3000" b="1" spc="-4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:5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64861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3000" b="1" spc="-4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:2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736651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SK</a:t>
            </a:r>
            <a:r>
              <a:rPr sz="3000" b="1" spc="-4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:1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spc="4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3000" b="1" baseline="273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89407" y="978579"/>
            <a:ext cx="155411" cy="959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58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91719" y="980338"/>
            <a:ext cx="997302" cy="959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8979">
              <a:lnSpc>
                <a:spcPts val="1750"/>
              </a:lnSpc>
              <a:spcBef>
                <a:spcPts val="87"/>
              </a:spcBef>
            </a:pP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ta</a:t>
            </a:r>
            <a:r>
              <a:rPr sz="1600" spc="-4" dirty="0">
                <a:latin typeface="Gill Sans MT"/>
                <a:cs typeface="Gill Sans MT"/>
              </a:rPr>
              <a:t>/</a:t>
            </a:r>
            <a:r>
              <a:rPr sz="1600" dirty="0">
                <a:latin typeface="Gill Sans MT"/>
                <a:cs typeface="Gill Sans MT"/>
              </a:rPr>
              <a:t>Kab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ct val="96638"/>
              </a:lnSpc>
            </a:pP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dirty="0">
                <a:latin typeface="Gill Sans MT"/>
                <a:cs typeface="Gill Sans MT"/>
              </a:rPr>
              <a:t>ec</a:t>
            </a:r>
            <a:endParaRPr sz="1600">
              <a:latin typeface="Gill Sans MT"/>
              <a:cs typeface="Gill Sans MT"/>
            </a:endParaRPr>
          </a:p>
          <a:p>
            <a:pPr marL="12700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dirty="0">
                <a:latin typeface="Gill Sans MT"/>
                <a:cs typeface="Gill Sans MT"/>
              </a:rPr>
              <a:t>el./Desa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25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W</a:t>
            </a:r>
            <a:r>
              <a:rPr sz="1600" dirty="0">
                <a:latin typeface="Gill Sans MT"/>
                <a:cs typeface="Gill Sans MT"/>
              </a:rPr>
              <a:t>/</a:t>
            </a:r>
            <a:r>
              <a:rPr sz="1600" spc="-154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T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02056" y="986154"/>
            <a:ext cx="98046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spc="4" baseline="3413" dirty="0">
                <a:latin typeface="Calibri"/>
                <a:cs typeface="Calibri"/>
              </a:rPr>
              <a:t>A</a:t>
            </a:r>
            <a:r>
              <a:rPr sz="2400" b="1" baseline="3413" dirty="0">
                <a:latin typeface="Calibri"/>
                <a:cs typeface="Calibri"/>
              </a:rPr>
              <a:t>DM</a:t>
            </a:r>
            <a:r>
              <a:rPr sz="2400" b="1" spc="-4" baseline="3413" dirty="0">
                <a:latin typeface="Calibri"/>
                <a:cs typeface="Calibri"/>
              </a:rPr>
              <a:t>I</a:t>
            </a:r>
            <a:r>
              <a:rPr sz="2400" b="1" baseline="3413" dirty="0">
                <a:latin typeface="Calibri"/>
                <a:cs typeface="Calibri"/>
              </a:rPr>
              <a:t>NI</a:t>
            </a:r>
            <a:r>
              <a:rPr sz="2400" b="1" spc="-9" baseline="3413" dirty="0">
                <a:latin typeface="Calibri"/>
                <a:cs typeface="Calibri"/>
              </a:rPr>
              <a:t>S</a:t>
            </a:r>
            <a:r>
              <a:rPr sz="2400" b="1" baseline="3413" dirty="0">
                <a:latin typeface="Calibri"/>
                <a:cs typeface="Calibri"/>
              </a:rPr>
              <a:t>TR</a:t>
            </a:r>
            <a:r>
              <a:rPr sz="2400" b="1" spc="4" baseline="3413" dirty="0">
                <a:latin typeface="Calibri"/>
                <a:cs typeface="Calibri"/>
              </a:rPr>
              <a:t>A</a:t>
            </a:r>
            <a:r>
              <a:rPr sz="2400" b="1" baseline="3413" dirty="0">
                <a:latin typeface="Calibri"/>
                <a:cs typeface="Calibri"/>
              </a:rPr>
              <a:t>SI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89407" y="2045511"/>
            <a:ext cx="155616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91720" y="2047273"/>
            <a:ext cx="734960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4" dirty="0">
                <a:latin typeface="Gill Sans MT"/>
                <a:cs typeface="Gill Sans MT"/>
              </a:rPr>
              <a:t>0</a:t>
            </a:r>
            <a:r>
              <a:rPr sz="1600" dirty="0">
                <a:latin typeface="Gill Sans MT"/>
                <a:cs typeface="Gill Sans MT"/>
              </a:rPr>
              <a:t>.1</a:t>
            </a:r>
            <a:r>
              <a:rPr sz="1600" spc="-14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–</a:t>
            </a:r>
            <a:r>
              <a:rPr sz="1600" spc="-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0</a:t>
            </a:r>
            <a:r>
              <a:rPr sz="1600" dirty="0">
                <a:latin typeface="Gill Sans MT"/>
                <a:cs typeface="Gill Sans MT"/>
              </a:rPr>
              <a:t>.5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02055" y="2053107"/>
            <a:ext cx="861365" cy="472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403">
              <a:lnSpc>
                <a:spcPts val="1730"/>
              </a:lnSpc>
              <a:spcBef>
                <a:spcPts val="86"/>
              </a:spcBef>
            </a:pPr>
            <a:r>
              <a:rPr sz="2400" b="1" baseline="3413" dirty="0">
                <a:latin typeface="Calibri"/>
                <a:cs typeface="Calibri"/>
              </a:rPr>
              <a:t>KETEL</a:t>
            </a:r>
            <a:r>
              <a:rPr sz="2400" b="1" spc="-4" baseline="3413" dirty="0">
                <a:latin typeface="Calibri"/>
                <a:cs typeface="Calibri"/>
              </a:rPr>
              <a:t>I</a:t>
            </a:r>
            <a:r>
              <a:rPr sz="2400" b="1" baseline="3413" dirty="0">
                <a:latin typeface="Calibri"/>
                <a:cs typeface="Calibri"/>
              </a:rPr>
              <a:t>T</a:t>
            </a:r>
            <a:r>
              <a:rPr sz="2400" b="1" spc="-4" baseline="3413" dirty="0">
                <a:latin typeface="Calibri"/>
                <a:cs typeface="Calibri"/>
              </a:rPr>
              <a:t>I</a:t>
            </a:r>
            <a:r>
              <a:rPr sz="2400" b="1" baseline="3413" dirty="0">
                <a:latin typeface="Calibri"/>
                <a:cs typeface="Calibri"/>
              </a:rPr>
              <a:t>AN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20"/>
              </a:lnSpc>
              <a:spcBef>
                <a:spcPts val="9"/>
              </a:spcBef>
            </a:pPr>
            <a:r>
              <a:rPr sz="2400" b="1" baseline="1706" dirty="0">
                <a:latin typeface="Calibri"/>
                <a:cs typeface="Calibri"/>
              </a:rPr>
              <a:t>HORI</a:t>
            </a:r>
            <a:r>
              <a:rPr sz="2400" b="1" spc="-19" baseline="1706" dirty="0">
                <a:latin typeface="Calibri"/>
                <a:cs typeface="Calibri"/>
              </a:rPr>
              <a:t>Z</a:t>
            </a:r>
            <a:r>
              <a:rPr sz="2400" b="1" baseline="1706" dirty="0">
                <a:latin typeface="Calibri"/>
                <a:cs typeface="Calibri"/>
              </a:rPr>
              <a:t>O</a:t>
            </a:r>
            <a:r>
              <a:rPr sz="2400" b="1" spc="4" baseline="1706" dirty="0">
                <a:latin typeface="Calibri"/>
                <a:cs typeface="Calibri"/>
              </a:rPr>
              <a:t>N</a:t>
            </a:r>
            <a:r>
              <a:rPr sz="2400" b="1" spc="-119" baseline="1706" dirty="0">
                <a:latin typeface="Calibri"/>
                <a:cs typeface="Calibri"/>
              </a:rPr>
              <a:t>T</a:t>
            </a:r>
            <a:r>
              <a:rPr sz="2400" b="1" spc="4" baseline="1706" dirty="0">
                <a:latin typeface="Calibri"/>
                <a:cs typeface="Calibri"/>
              </a:rPr>
              <a:t>A</a:t>
            </a:r>
            <a:r>
              <a:rPr sz="2400" b="1" baseline="1706" dirty="0">
                <a:latin typeface="Calibri"/>
                <a:cs typeface="Calibri"/>
              </a:rPr>
              <a:t>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89407" y="2579160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91718" y="2580919"/>
            <a:ext cx="464009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4" dirty="0">
                <a:latin typeface="Gill Sans MT"/>
                <a:cs typeface="Gill Sans MT"/>
              </a:rPr>
              <a:t>0</a:t>
            </a:r>
            <a:r>
              <a:rPr sz="1600" dirty="0">
                <a:latin typeface="Gill Sans MT"/>
                <a:cs typeface="Gill Sans MT"/>
              </a:rPr>
              <a:t>.15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02055" y="2586735"/>
            <a:ext cx="761262" cy="471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baseline="3413" dirty="0">
                <a:latin typeface="Calibri"/>
                <a:cs typeface="Calibri"/>
              </a:rPr>
              <a:t>KE</a:t>
            </a:r>
            <a:r>
              <a:rPr sz="2400" b="1" spc="4" baseline="3413" dirty="0">
                <a:latin typeface="Calibri"/>
                <a:cs typeface="Calibri"/>
              </a:rPr>
              <a:t>T</a:t>
            </a:r>
            <a:r>
              <a:rPr sz="2400" b="1" baseline="3413" dirty="0">
                <a:latin typeface="Calibri"/>
                <a:cs typeface="Calibri"/>
              </a:rPr>
              <a:t>EL</a:t>
            </a:r>
            <a:r>
              <a:rPr sz="2400" b="1" spc="-4" baseline="3413" dirty="0">
                <a:latin typeface="Calibri"/>
                <a:cs typeface="Calibri"/>
              </a:rPr>
              <a:t>I</a:t>
            </a:r>
            <a:r>
              <a:rPr sz="2400" b="1" baseline="3413" dirty="0">
                <a:latin typeface="Calibri"/>
                <a:cs typeface="Calibri"/>
              </a:rPr>
              <a:t>TIAN</a:t>
            </a:r>
            <a:endParaRPr sz="1600">
              <a:latin typeface="Calibri"/>
              <a:cs typeface="Calibri"/>
            </a:endParaRPr>
          </a:p>
          <a:p>
            <a:pPr marL="12700" marR="30403">
              <a:lnSpc>
                <a:spcPts val="1920"/>
              </a:lnSpc>
              <a:spcBef>
                <a:spcPts val="9"/>
              </a:spcBef>
            </a:pPr>
            <a:r>
              <a:rPr sz="2400" b="1" baseline="1706" dirty="0">
                <a:latin typeface="Calibri"/>
                <a:cs typeface="Calibri"/>
              </a:rPr>
              <a:t>V</a:t>
            </a:r>
            <a:r>
              <a:rPr sz="2400" b="1" spc="4" baseline="1706" dirty="0">
                <a:latin typeface="Calibri"/>
                <a:cs typeface="Calibri"/>
              </a:rPr>
              <a:t>E</a:t>
            </a:r>
            <a:r>
              <a:rPr sz="2400" b="1" spc="-9" baseline="1706" dirty="0">
                <a:latin typeface="Calibri"/>
                <a:cs typeface="Calibri"/>
              </a:rPr>
              <a:t>R</a:t>
            </a:r>
            <a:r>
              <a:rPr sz="2400" b="1" baseline="1706" dirty="0">
                <a:latin typeface="Calibri"/>
                <a:cs typeface="Calibri"/>
              </a:rPr>
              <a:t>TIKAL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89407" y="3112558"/>
            <a:ext cx="155616" cy="1203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73">
              <a:lnSpc>
                <a:spcPts val="1730"/>
              </a:lnSpc>
              <a:spcBef>
                <a:spcPts val="86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endParaRPr sz="1600">
              <a:solidFill>
                <a:schemeClr val="bg1"/>
              </a:solidFill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58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endParaRPr sz="1600">
              <a:solidFill>
                <a:schemeClr val="bg1"/>
              </a:solidFill>
              <a:latin typeface="Wingdings"/>
              <a:cs typeface="Wingdings"/>
            </a:endParaRPr>
          </a:p>
          <a:p>
            <a:pPr marL="12700" marR="273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endParaRPr sz="1600">
              <a:solidFill>
                <a:schemeClr val="bg1"/>
              </a:solidFill>
              <a:latin typeface="Wingdings"/>
              <a:cs typeface="Wingdings"/>
            </a:endParaRPr>
          </a:p>
          <a:p>
            <a:pPr marL="12700" marR="273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endParaRPr sz="1600">
              <a:solidFill>
                <a:schemeClr val="bg1"/>
              </a:solidFill>
              <a:latin typeface="Wingdings"/>
              <a:cs typeface="Wingdings"/>
            </a:endParaRPr>
          </a:p>
          <a:p>
            <a:pPr marL="12700" marR="273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endParaRPr sz="1600">
              <a:solidFill>
                <a:schemeClr val="bg1"/>
              </a:solidFill>
              <a:latin typeface="Wingdings"/>
              <a:cs typeface="Wingding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91720" y="3114317"/>
            <a:ext cx="1021768" cy="1203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su</a:t>
            </a:r>
            <a:r>
              <a:rPr sz="1600" spc="9" dirty="0">
                <a:solidFill>
                  <a:schemeClr val="bg1"/>
                </a:solidFill>
                <a:latin typeface="Gill Sans MT"/>
                <a:cs typeface="Gill Sans MT"/>
              </a:rPr>
              <a:t>p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e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rb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4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12700" marR="53007">
              <a:lnSpc>
                <a:spcPct val="100021"/>
              </a:lnSpc>
            </a:pP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1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 Batas</a:t>
            </a:r>
            <a:r>
              <a:rPr sz="1600" spc="25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sub</a:t>
            </a:r>
            <a:r>
              <a:rPr sz="1600" spc="-12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4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 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p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e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r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sil 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a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n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g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un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an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02055" y="3120135"/>
            <a:ext cx="964238" cy="7160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spc="4" baseline="3413" dirty="0">
                <a:solidFill>
                  <a:schemeClr val="bg1"/>
                </a:solidFill>
                <a:latin typeface="Calibri"/>
                <a:cs typeface="Calibri"/>
              </a:rPr>
              <a:t>K</a:t>
            </a:r>
            <a:r>
              <a:rPr sz="2400" b="1" baseline="3413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400" b="1" spc="4" baseline="3413" dirty="0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400" b="1" baseline="3413" dirty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400" b="1" spc="-109" baseline="3413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spc="4" baseline="3413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baseline="3413" dirty="0">
                <a:solidFill>
                  <a:schemeClr val="bg1"/>
                </a:solidFill>
                <a:latin typeface="Calibri"/>
                <a:cs typeface="Calibri"/>
              </a:rPr>
              <a:t>K</a:t>
            </a:r>
            <a:r>
              <a:rPr sz="2400" b="1" spc="4" baseline="3413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baseline="3413" dirty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30403">
              <a:lnSpc>
                <a:spcPts val="1920"/>
              </a:lnSpc>
              <a:spcBef>
                <a:spcPts val="9"/>
              </a:spcBef>
            </a:pPr>
            <a:r>
              <a:rPr sz="2400" b="1" spc="-4" baseline="1706" dirty="0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400" b="1" spc="-114" baseline="1706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119" baseline="1706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400" b="1" baseline="1706" dirty="0">
                <a:solidFill>
                  <a:schemeClr val="bg1"/>
                </a:solidFill>
                <a:latin typeface="Calibri"/>
                <a:cs typeface="Calibri"/>
              </a:rPr>
              <a:t>AS</a:t>
            </a:r>
            <a:r>
              <a:rPr sz="2400" b="1" spc="-16" baseline="1706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spc="4" baseline="1706" dirty="0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400" b="1" spc="-29" baseline="1706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400" b="1" baseline="1706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400" b="1" spc="4" baseline="1706" dirty="0">
                <a:solidFill>
                  <a:schemeClr val="bg1"/>
                </a:solidFill>
                <a:latin typeface="Calibri"/>
                <a:cs typeface="Calibri"/>
              </a:rPr>
              <a:t>K</a:t>
            </a:r>
            <a:r>
              <a:rPr sz="2400" b="1" baseline="1706" dirty="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30403">
              <a:lnSpc>
                <a:spcPts val="1920"/>
              </a:lnSpc>
            </a:pPr>
            <a:r>
              <a:rPr sz="2400" b="1" spc="-4" baseline="1706" dirty="0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400" b="1" spc="4" baseline="1706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baseline="1706" dirty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400" b="1" spc="4" baseline="1706" dirty="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400" b="1" baseline="1706" dirty="0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400" b="1" spc="4" baseline="1706" dirty="0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400" b="1" baseline="1706" dirty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73845" y="4408212"/>
            <a:ext cx="831524" cy="9617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6685" algn="ctr">
              <a:lnSpc>
                <a:spcPts val="1760"/>
              </a:lnSpc>
              <a:spcBef>
                <a:spcPts val="88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6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254546" marR="177253" algn="ctr">
              <a:lnSpc>
                <a:spcPct val="96638"/>
              </a:lnSpc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in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282448" indent="-269748">
              <a:lnSpc>
                <a:spcPct val="100021"/>
              </a:lnSpc>
              <a:spcBef>
                <a:spcPts val="65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6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 </a:t>
            </a:r>
            <a:r>
              <a:rPr sz="1600" spc="-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sial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45731" y="4408212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48042" y="4409971"/>
            <a:ext cx="1056366" cy="14476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50"/>
              </a:lnSpc>
              <a:spcBef>
                <a:spcPts val="87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>
              <a:lnSpc>
                <a:spcPct val="100021"/>
              </a:lnSpc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in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 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 </a:t>
            </a:r>
            <a:r>
              <a:rPr sz="1600" spc="-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sial 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600" spc="-4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sar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 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17522" y="4408212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19834" y="4409973"/>
            <a:ext cx="1055423" cy="19356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50"/>
              </a:lnSpc>
              <a:spcBef>
                <a:spcPts val="87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>
              <a:lnSpc>
                <a:spcPct val="100021"/>
              </a:lnSpc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in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 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 </a:t>
            </a:r>
            <a:r>
              <a:rPr sz="1600" spc="-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sial Ba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6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sar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 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Ba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  <a:spcBef>
                <a:spcPts val="65"/>
              </a:spcBef>
            </a:pP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hun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ian</a:t>
            </a:r>
            <a:r>
              <a:rPr sz="1600" spc="-4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6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f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al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89407" y="4408212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1720" y="4409973"/>
            <a:ext cx="1055423" cy="24232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50"/>
              </a:lnSpc>
              <a:spcBef>
                <a:spcPts val="87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>
              <a:lnSpc>
                <a:spcPct val="100021"/>
              </a:lnSpc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in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 Ba</a:t>
            </a:r>
            <a:r>
              <a:rPr sz="16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 </a:t>
            </a:r>
            <a:r>
              <a:rPr sz="1600" spc="-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sial Ba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600" spc="-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sar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 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 marR="235192">
              <a:lnSpc>
                <a:spcPct val="100021"/>
              </a:lnSpc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Ba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 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hun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ian</a:t>
            </a:r>
            <a:r>
              <a:rPr sz="1600" spc="-4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6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f</a:t>
            </a:r>
            <a:r>
              <a:rPr sz="16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al Ba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 k</a:t>
            </a:r>
            <a:r>
              <a:rPr sz="16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ampun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02055" y="4415792"/>
            <a:ext cx="964238" cy="7161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spc="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K</a:t>
            </a:r>
            <a:r>
              <a:rPr sz="2400"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</a:t>
            </a:r>
            <a:r>
              <a:rPr sz="2400" b="1" spc="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NA</a:t>
            </a:r>
            <a:r>
              <a:rPr sz="2400"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</a:t>
            </a:r>
            <a:r>
              <a:rPr sz="2400" b="1" spc="-109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</a:t>
            </a:r>
            <a:r>
              <a:rPr sz="2400" b="1" spc="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sz="2400"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K</a:t>
            </a:r>
            <a:r>
              <a:rPr sz="2400" b="1" spc="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sz="2400"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12700" marR="30403">
              <a:lnSpc>
                <a:spcPts val="1920"/>
              </a:lnSpc>
              <a:spcBef>
                <a:spcPts val="9"/>
              </a:spcBef>
            </a:pPr>
            <a:r>
              <a:rPr sz="2400" b="1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FU</a:t>
            </a:r>
            <a:r>
              <a:rPr sz="2400" b="1" spc="4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</a:t>
            </a:r>
            <a:r>
              <a:rPr sz="2400" b="1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GSI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12700" marR="30403">
              <a:lnSpc>
                <a:spcPts val="1925"/>
              </a:lnSpc>
            </a:pPr>
            <a:r>
              <a:rPr sz="2400" b="1" spc="-4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</a:t>
            </a:r>
            <a:r>
              <a:rPr sz="2400" b="1" spc="4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sz="2400" b="1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</a:t>
            </a:r>
            <a:r>
              <a:rPr sz="2400" b="1" spc="4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G</a:t>
            </a:r>
            <a:r>
              <a:rPr sz="2400" b="1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U</a:t>
            </a:r>
            <a:r>
              <a:rPr sz="2400" b="1" spc="4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NA</a:t>
            </a:r>
            <a:r>
              <a:rPr sz="2400" b="1" baseline="170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45731" y="4896273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7522" y="4896273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89407" y="4896273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45731" y="5383955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17522" y="5383955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89407" y="5383955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17522" y="5871582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9407" y="5871582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89407" y="6359567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4600" y="914400"/>
            <a:ext cx="1371600" cy="1066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3">
              <a:lnSpc>
                <a:spcPct val="96638"/>
              </a:lnSpc>
              <a:spcBef>
                <a:spcPts val="409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ta</a:t>
            </a:r>
            <a:r>
              <a:rPr sz="1600" spc="-4" dirty="0">
                <a:latin typeface="Gill Sans MT"/>
                <a:cs typeface="Gill Sans MT"/>
              </a:rPr>
              <a:t>/</a:t>
            </a:r>
            <a:r>
              <a:rPr sz="1600" dirty="0">
                <a:latin typeface="Gill Sans MT"/>
                <a:cs typeface="Gill Sans MT"/>
              </a:rPr>
              <a:t>Kab</a:t>
            </a:r>
            <a:endParaRPr sz="1600">
              <a:latin typeface="Gill Sans MT"/>
              <a:cs typeface="Gill Sans MT"/>
            </a:endParaRPr>
          </a:p>
          <a:p>
            <a:pPr marL="91693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dirty="0">
                <a:latin typeface="Gill Sans MT"/>
                <a:cs typeface="Gill Sans MT"/>
              </a:rPr>
              <a:t>ec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86200" y="914400"/>
            <a:ext cx="1371600" cy="1066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075">
              <a:lnSpc>
                <a:spcPct val="96638"/>
              </a:lnSpc>
              <a:spcBef>
                <a:spcPts val="409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ta</a:t>
            </a:r>
            <a:r>
              <a:rPr sz="1600" spc="-4" dirty="0">
                <a:latin typeface="Gill Sans MT"/>
                <a:cs typeface="Gill Sans MT"/>
              </a:rPr>
              <a:t>/</a:t>
            </a:r>
            <a:r>
              <a:rPr sz="1600" dirty="0">
                <a:latin typeface="Gill Sans MT"/>
                <a:cs typeface="Gill Sans MT"/>
              </a:rPr>
              <a:t>Kab</a:t>
            </a:r>
            <a:endParaRPr sz="1600"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34" dirty="0">
                <a:latin typeface="Gill Sans MT"/>
                <a:cs typeface="Gill Sans MT"/>
              </a:rPr>
              <a:t>c</a:t>
            </a:r>
            <a:r>
              <a:rPr sz="160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dirty="0">
                <a:latin typeface="Gill Sans MT"/>
                <a:cs typeface="Gill Sans MT"/>
              </a:rPr>
              <a:t>el./Desa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7800" y="914400"/>
            <a:ext cx="1371600" cy="1066800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pPr marL="92328">
              <a:lnSpc>
                <a:spcPct val="96638"/>
              </a:lnSpc>
              <a:spcBef>
                <a:spcPts val="409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ta</a:t>
            </a:r>
            <a:r>
              <a:rPr sz="1600" spc="-4" dirty="0">
                <a:latin typeface="Gill Sans MT"/>
                <a:cs typeface="Gill Sans MT"/>
              </a:rPr>
              <a:t>/</a:t>
            </a:r>
            <a:r>
              <a:rPr sz="1600" dirty="0">
                <a:latin typeface="Gill Sans MT"/>
                <a:cs typeface="Gill Sans MT"/>
              </a:rPr>
              <a:t>Kab</a:t>
            </a:r>
            <a:endParaRPr sz="16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dirty="0">
                <a:latin typeface="Gill Sans MT"/>
                <a:cs typeface="Gill Sans MT"/>
              </a:rPr>
              <a:t>ec</a:t>
            </a:r>
            <a:endParaRPr sz="16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dirty="0">
                <a:latin typeface="Gill Sans MT"/>
                <a:cs typeface="Gill Sans MT"/>
              </a:rPr>
              <a:t>el./Desa</a:t>
            </a:r>
            <a:endParaRPr sz="16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Batas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D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dirty="0">
                <a:latin typeface="Gill Sans MT"/>
                <a:cs typeface="Gill Sans MT"/>
              </a:rPr>
              <a:t>sun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4600" y="1981200"/>
            <a:ext cx="1371600" cy="53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3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2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Gill Sans MT"/>
                <a:cs typeface="Gill Sans MT"/>
              </a:rPr>
              <a:t>1</a:t>
            </a:r>
            <a:r>
              <a:rPr sz="1600" spc="-2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–</a:t>
            </a:r>
            <a:r>
              <a:rPr sz="1600" spc="-2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5</a:t>
            </a:r>
            <a:r>
              <a:rPr sz="1600" spc="-7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86200" y="1981200"/>
            <a:ext cx="1371600" cy="53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075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29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0</a:t>
            </a:r>
            <a:r>
              <a:rPr sz="1600" dirty="0">
                <a:latin typeface="Gill Sans MT"/>
                <a:cs typeface="Gill Sans MT"/>
              </a:rPr>
              <a:t>.5</a:t>
            </a:r>
            <a:r>
              <a:rPr sz="1600" spc="-14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–</a:t>
            </a:r>
            <a:r>
              <a:rPr sz="1600" spc="-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2</a:t>
            </a:r>
            <a:r>
              <a:rPr sz="1600" dirty="0">
                <a:latin typeface="Gill Sans MT"/>
                <a:cs typeface="Gill Sans MT"/>
              </a:rPr>
              <a:t>.50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7800" y="1981200"/>
            <a:ext cx="1371600" cy="53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328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29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0</a:t>
            </a:r>
            <a:r>
              <a:rPr sz="1600" dirty="0">
                <a:latin typeface="Gill Sans MT"/>
                <a:cs typeface="Gill Sans MT"/>
              </a:rPr>
              <a:t>.25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–</a:t>
            </a:r>
            <a:r>
              <a:rPr sz="1600" spc="-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1</a:t>
            </a:r>
            <a:r>
              <a:rPr sz="1600" dirty="0">
                <a:latin typeface="Gill Sans MT"/>
                <a:cs typeface="Gill Sans MT"/>
              </a:rPr>
              <a:t>.25</a:t>
            </a:r>
            <a:r>
              <a:rPr sz="1600" spc="-32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14600" y="2514600"/>
            <a:ext cx="1371600" cy="53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3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1</a:t>
            </a:r>
            <a:r>
              <a:rPr sz="1600" dirty="0">
                <a:latin typeface="Gill Sans MT"/>
                <a:cs typeface="Gill Sans MT"/>
              </a:rPr>
              <a:t>.5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6200" y="2514600"/>
            <a:ext cx="1371600" cy="53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075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0</a:t>
            </a:r>
            <a:r>
              <a:rPr sz="1600" dirty="0">
                <a:latin typeface="Gill Sans MT"/>
                <a:cs typeface="Gill Sans MT"/>
              </a:rPr>
              <a:t>.75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57800" y="2514600"/>
            <a:ext cx="1371600" cy="53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328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17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0</a:t>
            </a:r>
            <a:r>
              <a:rPr sz="1600" dirty="0">
                <a:latin typeface="Gill Sans MT"/>
                <a:cs typeface="Gill Sans MT"/>
              </a:rPr>
              <a:t>.3</a:t>
            </a:r>
            <a:r>
              <a:rPr sz="1600" spc="9" dirty="0">
                <a:latin typeface="Gill Sans MT"/>
                <a:cs typeface="Gill Sans MT"/>
              </a:rPr>
              <a:t>7</a:t>
            </a:r>
            <a:r>
              <a:rPr sz="1600" dirty="0">
                <a:latin typeface="Gill Sans MT"/>
                <a:cs typeface="Gill Sans MT"/>
              </a:rPr>
              <a:t>5</a:t>
            </a:r>
            <a:r>
              <a:rPr sz="1600" spc="-4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4600" y="3048000"/>
            <a:ext cx="1371600" cy="1295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3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17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su</a:t>
            </a:r>
            <a:r>
              <a:rPr sz="1600" spc="9" dirty="0">
                <a:solidFill>
                  <a:schemeClr val="bg1"/>
                </a:solidFill>
                <a:latin typeface="Gill Sans MT"/>
                <a:cs typeface="Gill Sans MT"/>
              </a:rPr>
              <a:t>p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e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rb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4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91693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29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1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6200" y="3048000"/>
            <a:ext cx="1371600" cy="1295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075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17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su</a:t>
            </a:r>
            <a:r>
              <a:rPr sz="1600" spc="9" dirty="0">
                <a:solidFill>
                  <a:schemeClr val="bg1"/>
                </a:solidFill>
                <a:latin typeface="Gill Sans MT"/>
                <a:cs typeface="Gill Sans MT"/>
              </a:rPr>
              <a:t>p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e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rb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4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29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1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17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sub</a:t>
            </a:r>
            <a:r>
              <a:rPr sz="1600" spc="-12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4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57800" y="3048000"/>
            <a:ext cx="1371600" cy="1295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328">
              <a:lnSpc>
                <a:spcPct val="96638"/>
              </a:lnSpc>
              <a:spcBef>
                <a:spcPts val="414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17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su</a:t>
            </a:r>
            <a:r>
              <a:rPr sz="1600" spc="9" dirty="0">
                <a:solidFill>
                  <a:schemeClr val="bg1"/>
                </a:solidFill>
                <a:latin typeface="Gill Sans MT"/>
                <a:cs typeface="Gill Sans MT"/>
              </a:rPr>
              <a:t>p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e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rb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4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29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1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17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sub</a:t>
            </a:r>
            <a:r>
              <a:rPr sz="1600" spc="-12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b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l</a:t>
            </a:r>
            <a:r>
              <a:rPr sz="1600" spc="-4" dirty="0">
                <a:solidFill>
                  <a:schemeClr val="bg1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k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600" dirty="0">
                <a:solidFill>
                  <a:schemeClr val="bg1"/>
                </a:solidFill>
                <a:latin typeface="Wingdings"/>
                <a:cs typeface="Wingdings"/>
              </a:rPr>
              <a:t>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117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Batas</a:t>
            </a:r>
            <a:r>
              <a:rPr sz="1600" spc="-9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p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e</a:t>
            </a:r>
            <a:r>
              <a:rPr sz="1600" spc="4" dirty="0">
                <a:solidFill>
                  <a:schemeClr val="bg1"/>
                </a:solidFill>
                <a:latin typeface="Gill Sans MT"/>
                <a:cs typeface="Gill Sans MT"/>
              </a:rPr>
              <a:t>r</a:t>
            </a:r>
            <a:r>
              <a:rPr sz="1600" dirty="0">
                <a:solidFill>
                  <a:schemeClr val="bg1"/>
                </a:solidFill>
                <a:latin typeface="Gill Sans MT"/>
                <a:cs typeface="Gill Sans MT"/>
              </a:rPr>
              <a:t>sil</a:t>
            </a:r>
            <a:endParaRPr sz="160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9735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7200" y="4114800"/>
            <a:ext cx="4876800" cy="1447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/>
              <a:t>SEKILAS GIS DALAM TATA RUANG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835221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25146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862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578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294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201" y="0"/>
            <a:ext cx="5944743" cy="62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48906" y="0"/>
            <a:ext cx="353187" cy="627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146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862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578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294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1828799" y="0"/>
                </a:moveTo>
                <a:lnTo>
                  <a:pt x="0" y="0"/>
                </a:lnTo>
                <a:lnTo>
                  <a:pt x="0" y="400113"/>
                </a:lnTo>
                <a:lnTo>
                  <a:pt x="1828799" y="400113"/>
                </a:lnTo>
                <a:lnTo>
                  <a:pt x="1828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43000" y="4343402"/>
            <a:ext cx="0" cy="2514597"/>
          </a:xfrm>
          <a:custGeom>
            <a:avLst/>
            <a:gdLst/>
            <a:ahLst/>
            <a:cxnLst/>
            <a:rect l="l" t="t" r="r" b="b"/>
            <a:pathLst>
              <a:path h="2514597">
                <a:moveTo>
                  <a:pt x="0" y="2514597"/>
                </a:moveTo>
                <a:lnTo>
                  <a:pt x="0" y="0"/>
                </a:lnTo>
                <a:lnTo>
                  <a:pt x="0" y="2514597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430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100"/>
          </a:p>
        </p:txBody>
      </p:sp>
      <p:sp>
        <p:nvSpPr>
          <p:cNvPr id="41" name="object 41"/>
          <p:cNvSpPr/>
          <p:nvPr/>
        </p:nvSpPr>
        <p:spPr>
          <a:xfrm>
            <a:off x="1143000" y="888494"/>
            <a:ext cx="1432179" cy="3535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43000" y="873251"/>
            <a:ext cx="1341882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43000" y="914400"/>
            <a:ext cx="1371600" cy="3429000"/>
          </a:xfrm>
          <a:custGeom>
            <a:avLst/>
            <a:gdLst/>
            <a:ahLst/>
            <a:cxnLst/>
            <a:rect l="l" t="t" r="r" b="b"/>
            <a:pathLst>
              <a:path w="1828800" h="3429000">
                <a:moveTo>
                  <a:pt x="0" y="0"/>
                </a:moveTo>
                <a:lnTo>
                  <a:pt x="0" y="3429000"/>
                </a:lnTo>
                <a:lnTo>
                  <a:pt x="1828800" y="34290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43000" y="4317490"/>
            <a:ext cx="1432179" cy="25405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43000" y="4302252"/>
            <a:ext cx="908685" cy="7772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430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800" y="0"/>
                </a:moveTo>
                <a:lnTo>
                  <a:pt x="0" y="0"/>
                </a:lnTo>
                <a:lnTo>
                  <a:pt x="0" y="2514596"/>
                </a:lnTo>
                <a:lnTo>
                  <a:pt x="1828800" y="2514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95169" y="888494"/>
            <a:ext cx="1451610" cy="35356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79167" y="873253"/>
            <a:ext cx="1495044" cy="19964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14600" y="914400"/>
            <a:ext cx="1371600" cy="3429000"/>
          </a:xfrm>
          <a:custGeom>
            <a:avLst/>
            <a:gdLst/>
            <a:ahLst/>
            <a:cxnLst/>
            <a:rect l="l" t="t" r="r" b="b"/>
            <a:pathLst>
              <a:path w="1828800" h="3429000">
                <a:moveTo>
                  <a:pt x="0" y="0"/>
                </a:moveTo>
                <a:lnTo>
                  <a:pt x="0" y="3429000"/>
                </a:lnTo>
                <a:lnTo>
                  <a:pt x="1828800" y="34290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95169" y="4317490"/>
            <a:ext cx="1451610" cy="25405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479167" y="4302252"/>
            <a:ext cx="1500759" cy="10210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146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800" y="0"/>
                </a:moveTo>
                <a:lnTo>
                  <a:pt x="0" y="0"/>
                </a:lnTo>
                <a:lnTo>
                  <a:pt x="0" y="2514596"/>
                </a:lnTo>
                <a:lnTo>
                  <a:pt x="1828800" y="2514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66768" y="888494"/>
            <a:ext cx="1451610" cy="35356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50766" y="873251"/>
            <a:ext cx="1512189" cy="24841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886200" y="914400"/>
            <a:ext cx="1371600" cy="3429000"/>
          </a:xfrm>
          <a:custGeom>
            <a:avLst/>
            <a:gdLst/>
            <a:ahLst/>
            <a:cxnLst/>
            <a:rect l="l" t="t" r="r" b="b"/>
            <a:pathLst>
              <a:path w="1828800" h="3429000">
                <a:moveTo>
                  <a:pt x="0" y="0"/>
                </a:moveTo>
                <a:lnTo>
                  <a:pt x="0" y="3429000"/>
                </a:lnTo>
                <a:lnTo>
                  <a:pt x="1828800" y="34290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66768" y="4317490"/>
            <a:ext cx="1451610" cy="25405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50766" y="4302252"/>
            <a:ext cx="1500759" cy="15087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862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800" y="0"/>
                </a:moveTo>
                <a:lnTo>
                  <a:pt x="0" y="0"/>
                </a:lnTo>
                <a:lnTo>
                  <a:pt x="0" y="2514596"/>
                </a:lnTo>
                <a:lnTo>
                  <a:pt x="1828800" y="2514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38369" y="888494"/>
            <a:ext cx="1451610" cy="35356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22367" y="873251"/>
            <a:ext cx="1512189" cy="2971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257800" y="914400"/>
            <a:ext cx="1371600" cy="3429000"/>
          </a:xfrm>
          <a:custGeom>
            <a:avLst/>
            <a:gdLst/>
            <a:ahLst/>
            <a:cxnLst/>
            <a:rect l="l" t="t" r="r" b="b"/>
            <a:pathLst>
              <a:path w="1828800" h="3429000">
                <a:moveTo>
                  <a:pt x="0" y="0"/>
                </a:moveTo>
                <a:lnTo>
                  <a:pt x="0" y="3429000"/>
                </a:lnTo>
                <a:lnTo>
                  <a:pt x="1828800" y="34290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38369" y="4317490"/>
            <a:ext cx="1451610" cy="25405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22368" y="4302254"/>
            <a:ext cx="1500758" cy="19964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2578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800" y="0"/>
                </a:moveTo>
                <a:lnTo>
                  <a:pt x="0" y="0"/>
                </a:lnTo>
                <a:lnTo>
                  <a:pt x="0" y="2514596"/>
                </a:lnTo>
                <a:lnTo>
                  <a:pt x="1828800" y="2514596"/>
                </a:lnTo>
                <a:lnTo>
                  <a:pt x="182880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609970" y="888494"/>
            <a:ext cx="1391030" cy="35356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593967" y="873253"/>
            <a:ext cx="1407033" cy="34594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629400" y="914400"/>
            <a:ext cx="1371600" cy="3429000"/>
          </a:xfrm>
          <a:custGeom>
            <a:avLst/>
            <a:gdLst/>
            <a:ahLst/>
            <a:cxnLst/>
            <a:rect l="l" t="t" r="r" b="b"/>
            <a:pathLst>
              <a:path w="1828800" h="3429000">
                <a:moveTo>
                  <a:pt x="1828799" y="0"/>
                </a:moveTo>
                <a:lnTo>
                  <a:pt x="0" y="0"/>
                </a:lnTo>
                <a:lnTo>
                  <a:pt x="0" y="3429000"/>
                </a:lnTo>
                <a:lnTo>
                  <a:pt x="1828799" y="3429000"/>
                </a:lnTo>
                <a:lnTo>
                  <a:pt x="182879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09970" y="4317490"/>
            <a:ext cx="1391030" cy="25405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593967" y="4302250"/>
            <a:ext cx="1407033" cy="24841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29400" y="4343402"/>
            <a:ext cx="1371600" cy="2514599"/>
          </a:xfrm>
          <a:custGeom>
            <a:avLst/>
            <a:gdLst/>
            <a:ahLst/>
            <a:cxnLst/>
            <a:rect l="l" t="t" r="r" b="b"/>
            <a:pathLst>
              <a:path w="1828800" h="2514599">
                <a:moveTo>
                  <a:pt x="1828799" y="0"/>
                </a:moveTo>
                <a:lnTo>
                  <a:pt x="0" y="0"/>
                </a:lnTo>
                <a:lnTo>
                  <a:pt x="0" y="2514596"/>
                </a:lnTo>
                <a:lnTo>
                  <a:pt x="1828799" y="2514596"/>
                </a:lnTo>
                <a:lnTo>
                  <a:pt x="1828799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742238" y="99338"/>
            <a:ext cx="7096962" cy="4149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KEN</a:t>
            </a:r>
            <a:r>
              <a:rPr sz="3200" b="1" spc="-9" baseline="3413" dirty="0">
                <a:solidFill>
                  <a:schemeClr val="bg1"/>
                </a:solidFill>
                <a:latin typeface="Candara"/>
                <a:cs typeface="Candara"/>
              </a:rPr>
              <a:t>A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M</a:t>
            </a:r>
            <a:r>
              <a:rPr sz="3200" b="1" spc="-50" baseline="3413" dirty="0">
                <a:solidFill>
                  <a:schemeClr val="bg1"/>
                </a:solidFill>
                <a:latin typeface="Candara"/>
                <a:cs typeface="Candara"/>
              </a:rPr>
              <a:t>P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AKAN</a:t>
            </a:r>
            <a:r>
              <a:rPr sz="3200" b="1" spc="14" baseline="3413" dirty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UNS</a:t>
            </a:r>
            <a:r>
              <a:rPr sz="3200" b="1" spc="4" baseline="3413" dirty="0">
                <a:solidFill>
                  <a:schemeClr val="bg1"/>
                </a:solidFill>
                <a:latin typeface="Candara"/>
                <a:cs typeface="Candara"/>
              </a:rPr>
              <a:t>U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R</a:t>
            </a:r>
            <a:r>
              <a:rPr sz="3200" b="1" spc="-29" baseline="3413" dirty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P</a:t>
            </a:r>
            <a:r>
              <a:rPr sz="3200" b="1" spc="-9" baseline="3413" dirty="0">
                <a:solidFill>
                  <a:schemeClr val="bg1"/>
                </a:solidFill>
                <a:latin typeface="Candara"/>
                <a:cs typeface="Candara"/>
              </a:rPr>
              <a:t>E</a:t>
            </a:r>
            <a:r>
              <a:rPr sz="3200" b="1" spc="-54" baseline="3413" dirty="0">
                <a:solidFill>
                  <a:schemeClr val="bg1"/>
                </a:solidFill>
                <a:latin typeface="Candara"/>
                <a:cs typeface="Candara"/>
              </a:rPr>
              <a:t>T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</a:t>
            </a:r>
            <a:r>
              <a:rPr sz="3200" b="1" spc="19" baseline="3413" dirty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sz="3200" b="1" spc="-54" baseline="3413" dirty="0">
                <a:solidFill>
                  <a:schemeClr val="bg1"/>
                </a:solidFill>
                <a:latin typeface="Candara"/>
                <a:cs typeface="Candara"/>
              </a:rPr>
              <a:t>T</a:t>
            </a:r>
            <a:r>
              <a:rPr sz="3200" b="1" spc="-59" baseline="3413" dirty="0">
                <a:solidFill>
                  <a:schemeClr val="bg1"/>
                </a:solidFill>
                <a:latin typeface="Candara"/>
                <a:cs typeface="Candara"/>
              </a:rPr>
              <a:t>A</a:t>
            </a:r>
            <a:r>
              <a:rPr sz="3200" b="1" spc="-54" baseline="3413" dirty="0">
                <a:solidFill>
                  <a:schemeClr val="bg1"/>
                </a:solidFill>
                <a:latin typeface="Candara"/>
                <a:cs typeface="Candara"/>
              </a:rPr>
              <a:t>T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 R</a:t>
            </a:r>
            <a:r>
              <a:rPr sz="3200" b="1" spc="-19" baseline="3413" dirty="0">
                <a:solidFill>
                  <a:schemeClr val="bg1"/>
                </a:solidFill>
                <a:latin typeface="Candara"/>
                <a:cs typeface="Candara"/>
              </a:rPr>
              <a:t>U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ANG DI P</a:t>
            </a:r>
            <a:r>
              <a:rPr sz="3200" b="1" spc="-4" baseline="3413" dirty="0">
                <a:solidFill>
                  <a:schemeClr val="bg1"/>
                </a:solidFill>
                <a:latin typeface="Candara"/>
                <a:cs typeface="Candara"/>
              </a:rPr>
              <a:t>E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RK</a:t>
            </a:r>
            <a:r>
              <a:rPr sz="3200" b="1" spc="-9" baseline="3413" dirty="0">
                <a:solidFill>
                  <a:schemeClr val="bg1"/>
                </a:solidFill>
                <a:latin typeface="Candara"/>
                <a:cs typeface="Candara"/>
              </a:rPr>
              <a:t>O</a:t>
            </a:r>
            <a:r>
              <a:rPr sz="3200" b="1" spc="-54" baseline="3413" dirty="0">
                <a:solidFill>
                  <a:schemeClr val="bg1"/>
                </a:solidFill>
                <a:latin typeface="Candara"/>
                <a:cs typeface="Candara"/>
              </a:rPr>
              <a:t>T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AAN</a:t>
            </a:r>
            <a:endParaRPr sz="2000">
              <a:solidFill>
                <a:schemeClr val="bg1"/>
              </a:solidFill>
              <a:latin typeface="Candara"/>
              <a:cs typeface="Candar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17956" y="596267"/>
            <a:ext cx="1050371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UNSUR</a:t>
            </a:r>
            <a:r>
              <a:rPr sz="2000" b="1" spc="-29" baseline="27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PE</a:t>
            </a:r>
            <a:r>
              <a:rPr sz="2000" b="1" spc="-154" baseline="27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74323" y="596267"/>
            <a:ext cx="1281124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SKALA 1:10.000</a:t>
            </a:r>
            <a:endParaRPr sz="2000" b="1" baseline="273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93070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SKALA 1:5.000</a:t>
            </a:r>
            <a:endParaRPr sz="2000" b="1" baseline="273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64861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SKALA 1:2.500</a:t>
            </a:r>
            <a:endParaRPr sz="2000" b="1" baseline="273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36651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SKALA 1:1.000</a:t>
            </a:r>
            <a:endParaRPr sz="2000" b="1" baseline="273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89407" y="978579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91720" y="980338"/>
            <a:ext cx="1046164" cy="31548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50"/>
              </a:lnSpc>
              <a:spcBef>
                <a:spcPts val="87"/>
              </a:spcBef>
            </a:pP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e</a:t>
            </a:r>
            <a:r>
              <a:rPr sz="1200" spc="9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as</a:t>
            </a:r>
            <a:endParaRPr sz="1200">
              <a:latin typeface="Gill Sans MT"/>
              <a:cs typeface="Gill Sans MT"/>
            </a:endParaRPr>
          </a:p>
          <a:p>
            <a:pPr marL="12700" marR="22904">
              <a:lnSpc>
                <a:spcPct val="100021"/>
              </a:lnSpc>
            </a:pPr>
            <a:r>
              <a:rPr sz="1200" spc="4" dirty="0">
                <a:latin typeface="Gill Sans MT"/>
                <a:cs typeface="Gill Sans MT"/>
              </a:rPr>
              <a:t>h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4" dirty="0">
                <a:latin typeface="Gill Sans MT"/>
                <a:cs typeface="Gill Sans MT"/>
              </a:rPr>
              <a:t>mb</a:t>
            </a:r>
            <a:r>
              <a:rPr sz="1200" dirty="0">
                <a:latin typeface="Gill Sans MT"/>
                <a:cs typeface="Gill Sans MT"/>
              </a:rPr>
              <a:t>atan</a:t>
            </a:r>
            <a:r>
              <a:rPr sz="1200" spc="-42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 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in</a:t>
            </a:r>
            <a:r>
              <a:rPr sz="1200" spc="-23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40m</a:t>
            </a:r>
            <a:r>
              <a:rPr sz="1200" dirty="0">
                <a:latin typeface="Gill Sans MT"/>
                <a:cs typeface="Gill Sans MT"/>
              </a:rPr>
              <a:t>)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21"/>
              </a:lnSpc>
            </a:pP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39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teri (lebar </a:t>
            </a:r>
            <a:r>
              <a:rPr sz="1200" spc="9" dirty="0">
                <a:latin typeface="Gill Sans MT"/>
                <a:cs typeface="Gill Sans MT"/>
              </a:rPr>
              <a:t>2</a:t>
            </a:r>
            <a:r>
              <a:rPr sz="1200" dirty="0">
                <a:latin typeface="Gill Sans MT"/>
                <a:cs typeface="Gill Sans MT"/>
              </a:rPr>
              <a:t>0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–40</a:t>
            </a:r>
            <a:r>
              <a:rPr sz="1200" dirty="0">
                <a:latin typeface="Gill Sans MT"/>
                <a:cs typeface="Gill Sans MT"/>
              </a:rPr>
              <a:t>m) 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spc="-44" dirty="0">
                <a:latin typeface="Gill Sans MT"/>
                <a:cs typeface="Gill Sans MT"/>
              </a:rPr>
              <a:t>k</a:t>
            </a:r>
            <a:r>
              <a:rPr sz="1200" spc="-4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le</a:t>
            </a:r>
            <a:r>
              <a:rPr sz="1200" spc="4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t</a:t>
            </a:r>
            <a:r>
              <a:rPr sz="1200" spc="-9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r 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</a:t>
            </a:r>
            <a:r>
              <a:rPr sz="1200" spc="-32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1</a:t>
            </a:r>
            <a:r>
              <a:rPr sz="1200" spc="9" dirty="0">
                <a:latin typeface="Gill Sans MT"/>
                <a:cs typeface="Gill Sans MT"/>
              </a:rPr>
              <a:t>5</a:t>
            </a:r>
            <a:r>
              <a:rPr sz="1200" spc="4" dirty="0">
                <a:latin typeface="Gill Sans MT"/>
                <a:cs typeface="Gill Sans MT"/>
              </a:rPr>
              <a:t>–20m)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l</a:t>
            </a:r>
            <a:r>
              <a:rPr sz="1200" spc="-4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k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l</a:t>
            </a:r>
            <a:r>
              <a:rPr sz="1200" spc="-1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 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in</a:t>
            </a:r>
            <a:r>
              <a:rPr sz="1200" spc="-23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1</a:t>
            </a:r>
            <a:r>
              <a:rPr sz="1200" spc="9" dirty="0">
                <a:latin typeface="Gill Sans MT"/>
                <a:cs typeface="Gill Sans MT"/>
              </a:rPr>
              <a:t>0</a:t>
            </a:r>
            <a:r>
              <a:rPr sz="1200" spc="4" dirty="0">
                <a:latin typeface="Gill Sans MT"/>
                <a:cs typeface="Gill Sans MT"/>
              </a:rPr>
              <a:t>–15m) </a:t>
            </a:r>
            <a:r>
              <a:rPr sz="1200" spc="-4" dirty="0">
                <a:latin typeface="Gill Sans MT"/>
                <a:cs typeface="Gill Sans MT"/>
              </a:rPr>
              <a:t>J</a:t>
            </a:r>
            <a:r>
              <a:rPr sz="1200" dirty="0">
                <a:latin typeface="Gill Sans MT"/>
                <a:cs typeface="Gill Sans MT"/>
              </a:rPr>
              <a:t>alan</a:t>
            </a:r>
            <a:r>
              <a:rPr sz="1200" spc="-9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lin</a:t>
            </a:r>
            <a:r>
              <a:rPr sz="1200" spc="4" dirty="0">
                <a:latin typeface="Gill Sans MT"/>
                <a:cs typeface="Gill Sans MT"/>
              </a:rPr>
              <a:t>g</a:t>
            </a:r>
            <a:r>
              <a:rPr sz="1200" dirty="0">
                <a:latin typeface="Gill Sans MT"/>
                <a:cs typeface="Gill Sans MT"/>
              </a:rPr>
              <a:t>k</a:t>
            </a:r>
            <a:r>
              <a:rPr sz="1200" spc="9" dirty="0">
                <a:latin typeface="Gill Sans MT"/>
                <a:cs typeface="Gill Sans MT"/>
              </a:rPr>
              <a:t>u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g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 (lebar</a:t>
            </a:r>
            <a:r>
              <a:rPr sz="1200" spc="-24" dirty="0">
                <a:latin typeface="Gill Sans MT"/>
                <a:cs typeface="Gill Sans MT"/>
              </a:rPr>
              <a:t> </a:t>
            </a:r>
            <a:r>
              <a:rPr sz="1200" spc="9" dirty="0">
                <a:latin typeface="Gill Sans MT"/>
                <a:cs typeface="Gill Sans MT"/>
              </a:rPr>
              <a:t>6</a:t>
            </a:r>
            <a:r>
              <a:rPr sz="1200" spc="4" dirty="0">
                <a:latin typeface="Gill Sans MT"/>
                <a:cs typeface="Gill Sans MT"/>
              </a:rPr>
              <a:t>–10</a:t>
            </a:r>
            <a:r>
              <a:rPr sz="1200" dirty="0">
                <a:latin typeface="Gill Sans MT"/>
                <a:cs typeface="Gill Sans MT"/>
              </a:rPr>
              <a:t>m) </a:t>
            </a:r>
            <a:r>
              <a:rPr sz="1200" spc="-4" dirty="0">
                <a:latin typeface="Gill Sans MT"/>
                <a:cs typeface="Gill Sans MT"/>
              </a:rPr>
              <a:t>G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g</a:t>
            </a:r>
            <a:r>
              <a:rPr sz="1200" spc="-8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</a:t>
            </a:r>
            <a:r>
              <a:rPr sz="1200" spc="-32" dirty="0">
                <a:latin typeface="Gill Sans MT"/>
                <a:cs typeface="Gill Sans MT"/>
              </a:rPr>
              <a:t> </a:t>
            </a:r>
            <a:r>
              <a:rPr sz="1200" spc="14" dirty="0">
                <a:latin typeface="Gill Sans MT"/>
                <a:cs typeface="Gill Sans MT"/>
              </a:rPr>
              <a:t>1</a:t>
            </a:r>
            <a:r>
              <a:rPr sz="1200" dirty="0">
                <a:latin typeface="Gill Sans MT"/>
                <a:cs typeface="Gill Sans MT"/>
              </a:rPr>
              <a:t>–</a:t>
            </a:r>
            <a:endParaRPr sz="1200"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</a:pPr>
            <a:r>
              <a:rPr sz="1200" spc="4" dirty="0">
                <a:latin typeface="Gill Sans MT"/>
                <a:cs typeface="Gill Sans MT"/>
              </a:rPr>
              <a:t>3m)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2055" y="986154"/>
            <a:ext cx="112769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b="1" spc="-34" baseline="3413" dirty="0">
                <a:latin typeface="Calibri"/>
                <a:cs typeface="Calibri"/>
              </a:rPr>
              <a:t>J</a:t>
            </a:r>
            <a:r>
              <a:rPr b="1" spc="4" baseline="3413" dirty="0">
                <a:latin typeface="Calibri"/>
                <a:cs typeface="Calibri"/>
              </a:rPr>
              <a:t>A</a:t>
            </a:r>
            <a:r>
              <a:rPr b="1" baseline="3413" dirty="0">
                <a:latin typeface="Calibri"/>
                <a:cs typeface="Calibri"/>
              </a:rPr>
              <a:t>RING</a:t>
            </a:r>
            <a:r>
              <a:rPr b="1" spc="4" baseline="3413" dirty="0">
                <a:latin typeface="Calibri"/>
                <a:cs typeface="Calibri"/>
              </a:rPr>
              <a:t>A</a:t>
            </a:r>
            <a:r>
              <a:rPr b="1" baseline="3413" dirty="0">
                <a:latin typeface="Calibri"/>
                <a:cs typeface="Calibri"/>
              </a:rPr>
              <a:t>N</a:t>
            </a:r>
            <a:r>
              <a:rPr b="1" spc="-69" baseline="3413" dirty="0">
                <a:latin typeface="Calibri"/>
                <a:cs typeface="Calibri"/>
              </a:rPr>
              <a:t> </a:t>
            </a:r>
            <a:r>
              <a:rPr b="1" spc="-34" baseline="3413" dirty="0">
                <a:latin typeface="Calibri"/>
                <a:cs typeface="Calibri"/>
              </a:rPr>
              <a:t>J</a:t>
            </a:r>
            <a:r>
              <a:rPr b="1" spc="4" baseline="3413" dirty="0">
                <a:latin typeface="Calibri"/>
                <a:cs typeface="Calibri"/>
              </a:rPr>
              <a:t>A</a:t>
            </a:r>
            <a:r>
              <a:rPr b="1" baseline="3413" dirty="0">
                <a:latin typeface="Calibri"/>
                <a:cs typeface="Calibri"/>
              </a:rPr>
              <a:t>LAN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89407" y="1710099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89407" y="2198160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89407" y="2685840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9407" y="3173520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89407" y="3661452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3846" y="4408212"/>
            <a:ext cx="1237191" cy="7179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60"/>
              </a:lnSpc>
              <a:spcBef>
                <a:spcPts val="88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</a:t>
            </a:r>
            <a:r>
              <a:rPr sz="1200" spc="4" dirty="0">
                <a:latin typeface="Gill Sans MT"/>
                <a:cs typeface="Gill Sans MT"/>
              </a:rPr>
              <a:t>un</a:t>
            </a:r>
            <a:r>
              <a:rPr sz="1200" dirty="0">
                <a:latin typeface="Gill Sans MT"/>
                <a:cs typeface="Gill Sans MT"/>
              </a:rPr>
              <a:t>g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i</a:t>
            </a:r>
            <a:endParaRPr sz="1200">
              <a:latin typeface="Gill Sans MT"/>
              <a:cs typeface="Gill Sans MT"/>
            </a:endParaRPr>
          </a:p>
          <a:p>
            <a:pPr marL="282448" indent="-269748">
              <a:lnSpc>
                <a:spcPct val="100118"/>
              </a:lnSpc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 </a:t>
            </a:r>
            <a:r>
              <a:rPr sz="1200" spc="4" dirty="0">
                <a:latin typeface="Gill Sans MT"/>
                <a:cs typeface="Gill Sans MT"/>
              </a:rPr>
              <a:t>p</a:t>
            </a:r>
            <a:r>
              <a:rPr sz="1200" dirty="0">
                <a:latin typeface="Gill Sans MT"/>
                <a:cs typeface="Gill Sans MT"/>
              </a:rPr>
              <a:t>ri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er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45732" y="4408212"/>
            <a:ext cx="1243207" cy="1205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667">
              <a:lnSpc>
                <a:spcPts val="1760"/>
              </a:lnSpc>
              <a:spcBef>
                <a:spcPts val="88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</a:t>
            </a:r>
            <a:r>
              <a:rPr sz="1200" spc="4" dirty="0">
                <a:latin typeface="Gill Sans MT"/>
                <a:cs typeface="Gill Sans MT"/>
              </a:rPr>
              <a:t>un</a:t>
            </a:r>
            <a:r>
              <a:rPr sz="1200" dirty="0">
                <a:latin typeface="Gill Sans MT"/>
                <a:cs typeface="Gill Sans MT"/>
              </a:rPr>
              <a:t>g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i</a:t>
            </a:r>
            <a:endParaRPr sz="1200">
              <a:latin typeface="Gill Sans MT"/>
              <a:cs typeface="Gill Sans MT"/>
            </a:endParaRPr>
          </a:p>
          <a:p>
            <a:pPr marL="282448" marR="8021" indent="-269748">
              <a:lnSpc>
                <a:spcPct val="100118"/>
              </a:lnSpc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 </a:t>
            </a:r>
            <a:r>
              <a:rPr sz="1200" spc="4" dirty="0">
                <a:latin typeface="Gill Sans MT"/>
                <a:cs typeface="Gill Sans MT"/>
              </a:rPr>
              <a:t>p</a:t>
            </a:r>
            <a:r>
              <a:rPr sz="1200" dirty="0">
                <a:latin typeface="Gill Sans MT"/>
                <a:cs typeface="Gill Sans MT"/>
              </a:rPr>
              <a:t>ri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er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ts val="1855"/>
              </a:lnSpc>
              <a:spcBef>
                <a:spcPts val="92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</a:t>
            </a:r>
            <a:endParaRPr sz="1200">
              <a:latin typeface="Gill Sans MT"/>
              <a:cs typeface="Gill Sans MT"/>
            </a:endParaRPr>
          </a:p>
          <a:p>
            <a:pPr marL="282448" marR="30667">
              <a:lnSpc>
                <a:spcPct val="96638"/>
              </a:lnSpc>
            </a:pPr>
            <a:r>
              <a:rPr sz="1200" dirty="0">
                <a:latin typeface="Gill Sans MT"/>
                <a:cs typeface="Gill Sans MT"/>
              </a:rPr>
              <a:t>sek</a:t>
            </a:r>
            <a:r>
              <a:rPr sz="1200" spc="9" dirty="0">
                <a:latin typeface="Gill Sans MT"/>
                <a:cs typeface="Gill Sans MT"/>
              </a:rPr>
              <a:t>u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e</a:t>
            </a:r>
            <a:r>
              <a:rPr sz="1200" dirty="0">
                <a:latin typeface="Gill Sans MT"/>
                <a:cs typeface="Gill Sans MT"/>
              </a:rPr>
              <a:t>r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17523" y="4408214"/>
            <a:ext cx="1243207" cy="16932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667">
              <a:lnSpc>
                <a:spcPts val="1760"/>
              </a:lnSpc>
              <a:spcBef>
                <a:spcPts val="88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</a:t>
            </a:r>
            <a:r>
              <a:rPr sz="1200" spc="4" dirty="0">
                <a:latin typeface="Gill Sans MT"/>
                <a:cs typeface="Gill Sans MT"/>
              </a:rPr>
              <a:t>un</a:t>
            </a:r>
            <a:r>
              <a:rPr sz="1200" dirty="0">
                <a:latin typeface="Gill Sans MT"/>
                <a:cs typeface="Gill Sans MT"/>
              </a:rPr>
              <a:t>g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i</a:t>
            </a:r>
            <a:endParaRPr sz="1200">
              <a:latin typeface="Gill Sans MT"/>
              <a:cs typeface="Gill Sans MT"/>
            </a:endParaRPr>
          </a:p>
          <a:p>
            <a:pPr marL="282448" marR="8021" indent="-269748">
              <a:lnSpc>
                <a:spcPct val="100118"/>
              </a:lnSpc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 </a:t>
            </a:r>
            <a:r>
              <a:rPr sz="1200" spc="4" dirty="0">
                <a:latin typeface="Gill Sans MT"/>
                <a:cs typeface="Gill Sans MT"/>
              </a:rPr>
              <a:t>p</a:t>
            </a:r>
            <a:r>
              <a:rPr sz="1200" dirty="0">
                <a:latin typeface="Gill Sans MT"/>
                <a:cs typeface="Gill Sans MT"/>
              </a:rPr>
              <a:t>ri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er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ts val="1855"/>
              </a:lnSpc>
              <a:spcBef>
                <a:spcPts val="92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</a:t>
            </a:r>
            <a:endParaRPr sz="1200">
              <a:latin typeface="Gill Sans MT"/>
              <a:cs typeface="Gill Sans MT"/>
            </a:endParaRPr>
          </a:p>
          <a:p>
            <a:pPr marL="282448" marR="30667">
              <a:lnSpc>
                <a:spcPct val="96638"/>
              </a:lnSpc>
            </a:pPr>
            <a:r>
              <a:rPr sz="1200" dirty="0">
                <a:latin typeface="Gill Sans MT"/>
                <a:cs typeface="Gill Sans MT"/>
              </a:rPr>
              <a:t>sek</a:t>
            </a:r>
            <a:r>
              <a:rPr sz="1200" spc="9" dirty="0">
                <a:latin typeface="Gill Sans MT"/>
                <a:cs typeface="Gill Sans MT"/>
              </a:rPr>
              <a:t>u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e</a:t>
            </a:r>
            <a:r>
              <a:rPr sz="1200" dirty="0">
                <a:latin typeface="Gill Sans MT"/>
                <a:cs typeface="Gill Sans MT"/>
              </a:rPr>
              <a:t>r</a:t>
            </a:r>
            <a:endParaRPr sz="1200">
              <a:latin typeface="Gill Sans MT"/>
              <a:cs typeface="Gill Sans MT"/>
            </a:endParaRPr>
          </a:p>
          <a:p>
            <a:pPr marL="282448" marR="8021" indent="-269748">
              <a:lnSpc>
                <a:spcPct val="100021"/>
              </a:lnSpc>
              <a:spcBef>
                <a:spcPts val="65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 tersier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9407" y="4408214"/>
            <a:ext cx="1554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58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91720" y="4409973"/>
            <a:ext cx="1040698" cy="21794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403">
              <a:lnSpc>
                <a:spcPts val="1750"/>
              </a:lnSpc>
              <a:spcBef>
                <a:spcPts val="87"/>
              </a:spcBef>
            </a:pPr>
            <a:r>
              <a:rPr sz="1200" dirty="0">
                <a:latin typeface="Gill Sans MT"/>
                <a:cs typeface="Gill Sans MT"/>
              </a:rPr>
              <a:t>S</a:t>
            </a:r>
            <a:r>
              <a:rPr sz="1200" spc="4" dirty="0">
                <a:latin typeface="Gill Sans MT"/>
                <a:cs typeface="Gill Sans MT"/>
              </a:rPr>
              <a:t>un</a:t>
            </a:r>
            <a:r>
              <a:rPr sz="1200" dirty="0">
                <a:latin typeface="Gill Sans MT"/>
                <a:cs typeface="Gill Sans MT"/>
              </a:rPr>
              <a:t>g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i</a:t>
            </a:r>
            <a:endParaRPr sz="1200">
              <a:latin typeface="Gill Sans MT"/>
              <a:cs typeface="Gill Sans MT"/>
            </a:endParaRPr>
          </a:p>
          <a:p>
            <a:pPr marL="12700" marR="7757">
              <a:lnSpc>
                <a:spcPct val="100118"/>
              </a:lnSpc>
            </a:pP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 </a:t>
            </a:r>
            <a:r>
              <a:rPr sz="1200" spc="4" dirty="0">
                <a:latin typeface="Gill Sans MT"/>
                <a:cs typeface="Gill Sans MT"/>
              </a:rPr>
              <a:t>p</a:t>
            </a:r>
            <a:r>
              <a:rPr sz="1200" dirty="0">
                <a:latin typeface="Gill Sans MT"/>
                <a:cs typeface="Gill Sans MT"/>
              </a:rPr>
              <a:t>ri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er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ts val="1855"/>
              </a:lnSpc>
              <a:spcBef>
                <a:spcPts val="92"/>
              </a:spcBef>
            </a:pP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</a:t>
            </a:r>
            <a:endParaRPr sz="1200">
              <a:latin typeface="Gill Sans MT"/>
              <a:cs typeface="Gill Sans MT"/>
            </a:endParaRPr>
          </a:p>
          <a:p>
            <a:pPr marL="12700" marR="30403">
              <a:lnSpc>
                <a:spcPct val="96638"/>
              </a:lnSpc>
            </a:pPr>
            <a:r>
              <a:rPr sz="1200" dirty="0">
                <a:latin typeface="Gill Sans MT"/>
                <a:cs typeface="Gill Sans MT"/>
              </a:rPr>
              <a:t>sek</a:t>
            </a:r>
            <a:r>
              <a:rPr sz="1200" spc="9" dirty="0">
                <a:latin typeface="Gill Sans MT"/>
                <a:cs typeface="Gill Sans MT"/>
              </a:rPr>
              <a:t>u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e</a:t>
            </a:r>
            <a:r>
              <a:rPr sz="1200" dirty="0">
                <a:latin typeface="Gill Sans MT"/>
                <a:cs typeface="Gill Sans MT"/>
              </a:rPr>
              <a:t>r</a:t>
            </a:r>
            <a:endParaRPr sz="1200">
              <a:latin typeface="Gill Sans MT"/>
              <a:cs typeface="Gill Sans MT"/>
            </a:endParaRPr>
          </a:p>
          <a:p>
            <a:pPr marL="12700" marR="7757">
              <a:lnSpc>
                <a:spcPct val="100021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Sal</a:t>
            </a:r>
            <a:r>
              <a:rPr sz="1200" spc="4" dirty="0">
                <a:latin typeface="Gill Sans MT"/>
                <a:cs typeface="Gill Sans MT"/>
              </a:rPr>
              <a:t>u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r>
              <a:rPr sz="1200" spc="-31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ai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ase tersier</a:t>
            </a:r>
            <a:endParaRPr sz="1200">
              <a:latin typeface="Gill Sans MT"/>
              <a:cs typeface="Gill Sans MT"/>
            </a:endParaRPr>
          </a:p>
          <a:p>
            <a:pPr marL="12700" marR="30403">
              <a:lnSpc>
                <a:spcPct val="96638"/>
              </a:lnSpc>
            </a:pPr>
            <a:r>
              <a:rPr sz="1200" dirty="0">
                <a:latin typeface="Gill Sans MT"/>
                <a:cs typeface="Gill Sans MT"/>
              </a:rPr>
              <a:t>Salu</a:t>
            </a:r>
            <a:r>
              <a:rPr sz="1200" spc="4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an</a:t>
            </a:r>
            <a:r>
              <a:rPr sz="1200" spc="-7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tepi</a:t>
            </a:r>
            <a:endParaRPr sz="1200">
              <a:latin typeface="Gill Sans MT"/>
              <a:cs typeface="Gill Sans MT"/>
            </a:endParaRPr>
          </a:p>
          <a:p>
            <a:pPr marL="12700" marR="30403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jalan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2055" y="4415790"/>
            <a:ext cx="695147" cy="471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0403">
              <a:lnSpc>
                <a:spcPts val="1725"/>
              </a:lnSpc>
              <a:spcBef>
                <a:spcPts val="86"/>
              </a:spcBef>
            </a:pPr>
            <a:r>
              <a:rPr sz="1400" b="1" baseline="3413" dirty="0">
                <a:latin typeface="Calibri"/>
                <a:cs typeface="Calibri"/>
              </a:rPr>
              <a:t>SU</a:t>
            </a:r>
            <a:r>
              <a:rPr sz="1400" b="1" spc="4" baseline="3413" dirty="0">
                <a:latin typeface="Calibri"/>
                <a:cs typeface="Calibri"/>
              </a:rPr>
              <a:t>N</a:t>
            </a:r>
            <a:r>
              <a:rPr sz="1400" b="1" baseline="3413" dirty="0">
                <a:latin typeface="Calibri"/>
                <a:cs typeface="Calibri"/>
              </a:rPr>
              <a:t>G</a:t>
            </a:r>
            <a:r>
              <a:rPr sz="1400" b="1" spc="4" baseline="3413" dirty="0">
                <a:latin typeface="Calibri"/>
                <a:cs typeface="Calibri"/>
              </a:rPr>
              <a:t>A</a:t>
            </a:r>
            <a:r>
              <a:rPr sz="1400" b="1" baseline="3413" dirty="0">
                <a:latin typeface="Calibri"/>
                <a:cs typeface="Calibri"/>
              </a:rPr>
              <a:t>I</a:t>
            </a:r>
            <a:r>
              <a:rPr sz="1400" b="1" spc="-37" baseline="3413" dirty="0">
                <a:latin typeface="Calibri"/>
                <a:cs typeface="Calibri"/>
              </a:rPr>
              <a:t> </a:t>
            </a:r>
            <a:r>
              <a:rPr sz="1400" b="1" baseline="3413" dirty="0">
                <a:latin typeface="Calibri"/>
                <a:cs typeface="Calibri"/>
              </a:rPr>
              <a:t>/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920"/>
              </a:lnSpc>
              <a:spcBef>
                <a:spcPts val="9"/>
              </a:spcBef>
            </a:pPr>
            <a:r>
              <a:rPr sz="1400" b="1" baseline="1706" dirty="0">
                <a:latin typeface="Calibri"/>
                <a:cs typeface="Calibri"/>
              </a:rPr>
              <a:t>DR</a:t>
            </a:r>
            <a:r>
              <a:rPr sz="1400" b="1" spc="4" baseline="1706" dirty="0">
                <a:latin typeface="Calibri"/>
                <a:cs typeface="Calibri"/>
              </a:rPr>
              <a:t>A</a:t>
            </a:r>
            <a:r>
              <a:rPr sz="1400" b="1" spc="-4" baseline="1706" dirty="0">
                <a:latin typeface="Calibri"/>
                <a:cs typeface="Calibri"/>
              </a:rPr>
              <a:t>I</a:t>
            </a:r>
            <a:r>
              <a:rPr sz="1400" b="1" baseline="1706" dirty="0">
                <a:latin typeface="Calibri"/>
                <a:cs typeface="Calibri"/>
              </a:rPr>
              <a:t>N</a:t>
            </a:r>
            <a:r>
              <a:rPr sz="1400" b="1" spc="9" baseline="1706" dirty="0">
                <a:latin typeface="Calibri"/>
                <a:cs typeface="Calibri"/>
              </a:rPr>
              <a:t>A</a:t>
            </a:r>
            <a:r>
              <a:rPr sz="1400" b="1" baseline="1706" dirty="0">
                <a:latin typeface="Calibri"/>
                <a:cs typeface="Calibri"/>
              </a:rPr>
              <a:t>SE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9407" y="5140115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89407" y="5627744"/>
            <a:ext cx="155411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9407" y="6115480"/>
            <a:ext cx="155616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4600" y="914400"/>
            <a:ext cx="1371600" cy="3429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1442" marR="108077" indent="-269748">
              <a:lnSpc>
                <a:spcPct val="100021"/>
              </a:lnSpc>
              <a:spcBef>
                <a:spcPts val="409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e</a:t>
            </a:r>
            <a:r>
              <a:rPr sz="1200" spc="9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as </a:t>
            </a:r>
            <a:r>
              <a:rPr sz="1200" spc="4" dirty="0">
                <a:latin typeface="Gill Sans MT"/>
                <a:cs typeface="Gill Sans MT"/>
              </a:rPr>
              <a:t>h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4" dirty="0">
                <a:latin typeface="Gill Sans MT"/>
                <a:cs typeface="Gill Sans MT"/>
              </a:rPr>
              <a:t>mb</a:t>
            </a:r>
            <a:r>
              <a:rPr sz="1200" dirty="0">
                <a:latin typeface="Gill Sans MT"/>
                <a:cs typeface="Gill Sans MT"/>
              </a:rPr>
              <a:t>atan</a:t>
            </a:r>
            <a:r>
              <a:rPr sz="1200" spc="-42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 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in</a:t>
            </a:r>
            <a:r>
              <a:rPr sz="1200" spc="-23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40m</a:t>
            </a:r>
            <a:r>
              <a:rPr sz="1200" dirty="0">
                <a:latin typeface="Gill Sans MT"/>
                <a:cs typeface="Gill Sans MT"/>
              </a:rPr>
              <a:t>)</a:t>
            </a:r>
            <a:endParaRPr sz="1200">
              <a:latin typeface="Gill Sans MT"/>
              <a:cs typeface="Gill Sans MT"/>
            </a:endParaRPr>
          </a:p>
          <a:p>
            <a:pPr marL="91693">
              <a:lnSpc>
                <a:spcPct val="96638"/>
              </a:lnSpc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39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teri</a:t>
            </a:r>
            <a:endParaRPr sz="1200">
              <a:latin typeface="Gill Sans MT"/>
              <a:cs typeface="Gill Sans MT"/>
            </a:endParaRPr>
          </a:p>
          <a:p>
            <a:pPr marL="361442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(lebar</a:t>
            </a:r>
            <a:r>
              <a:rPr sz="1200" spc="-24" dirty="0">
                <a:latin typeface="Gill Sans MT"/>
                <a:cs typeface="Gill Sans MT"/>
              </a:rPr>
              <a:t> </a:t>
            </a:r>
            <a:r>
              <a:rPr sz="1200" spc="9" dirty="0">
                <a:latin typeface="Gill Sans MT"/>
                <a:cs typeface="Gill Sans MT"/>
              </a:rPr>
              <a:t>2</a:t>
            </a:r>
            <a:r>
              <a:rPr sz="1200" dirty="0">
                <a:latin typeface="Gill Sans MT"/>
                <a:cs typeface="Gill Sans MT"/>
              </a:rPr>
              <a:t>0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–40</a:t>
            </a:r>
            <a:r>
              <a:rPr sz="1200" dirty="0">
                <a:latin typeface="Gill Sans MT"/>
                <a:cs typeface="Gill Sans MT"/>
              </a:rPr>
              <a:t>m)</a:t>
            </a:r>
            <a:endParaRPr sz="1200">
              <a:latin typeface="Gill Sans MT"/>
              <a:cs typeface="Gill Sans MT"/>
            </a:endParaRPr>
          </a:p>
          <a:p>
            <a:pPr marL="91693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spc="-44" dirty="0">
                <a:latin typeface="Gill Sans MT"/>
                <a:cs typeface="Gill Sans MT"/>
              </a:rPr>
              <a:t>k</a:t>
            </a:r>
            <a:r>
              <a:rPr sz="1200" spc="-4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le</a:t>
            </a:r>
            <a:r>
              <a:rPr sz="1200" spc="4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t</a:t>
            </a:r>
            <a:r>
              <a:rPr sz="1200" spc="-9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r</a:t>
            </a:r>
            <a:endParaRPr sz="1200">
              <a:latin typeface="Gill Sans MT"/>
              <a:cs typeface="Gill Sans MT"/>
            </a:endParaRPr>
          </a:p>
          <a:p>
            <a:pPr marL="361442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</a:t>
            </a:r>
            <a:r>
              <a:rPr sz="1200" spc="-32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1</a:t>
            </a:r>
            <a:r>
              <a:rPr sz="1200" spc="14" dirty="0">
                <a:latin typeface="Gill Sans MT"/>
                <a:cs typeface="Gill Sans MT"/>
              </a:rPr>
              <a:t>5</a:t>
            </a:r>
            <a:r>
              <a:rPr sz="1200" spc="4" dirty="0">
                <a:latin typeface="Gill Sans MT"/>
                <a:cs typeface="Gill Sans MT"/>
              </a:rPr>
              <a:t>–20m)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6200" y="914400"/>
            <a:ext cx="1371600" cy="3429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1823" marR="107696" indent="-269748">
              <a:lnSpc>
                <a:spcPct val="100021"/>
              </a:lnSpc>
              <a:spcBef>
                <a:spcPts val="409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e</a:t>
            </a:r>
            <a:r>
              <a:rPr sz="1200" spc="9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as </a:t>
            </a:r>
            <a:r>
              <a:rPr sz="1200" spc="4" dirty="0">
                <a:latin typeface="Gill Sans MT"/>
                <a:cs typeface="Gill Sans MT"/>
              </a:rPr>
              <a:t>h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4" dirty="0">
                <a:latin typeface="Gill Sans MT"/>
                <a:cs typeface="Gill Sans MT"/>
              </a:rPr>
              <a:t>mb</a:t>
            </a:r>
            <a:r>
              <a:rPr sz="1200" dirty="0">
                <a:latin typeface="Gill Sans MT"/>
                <a:cs typeface="Gill Sans MT"/>
              </a:rPr>
              <a:t>atan</a:t>
            </a:r>
            <a:r>
              <a:rPr sz="1200" spc="-42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 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in</a:t>
            </a:r>
            <a:r>
              <a:rPr sz="1200" spc="-23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40m</a:t>
            </a:r>
            <a:r>
              <a:rPr sz="1200" dirty="0">
                <a:latin typeface="Gill Sans MT"/>
                <a:cs typeface="Gill Sans MT"/>
              </a:rPr>
              <a:t>)</a:t>
            </a:r>
            <a:endParaRPr sz="1200"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39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teri</a:t>
            </a:r>
            <a:endParaRPr sz="1200">
              <a:latin typeface="Gill Sans MT"/>
              <a:cs typeface="Gill Sans MT"/>
            </a:endParaRPr>
          </a:p>
          <a:p>
            <a:pPr marL="361823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(lebar</a:t>
            </a:r>
            <a:r>
              <a:rPr sz="1200" spc="-24" dirty="0">
                <a:latin typeface="Gill Sans MT"/>
                <a:cs typeface="Gill Sans MT"/>
              </a:rPr>
              <a:t> </a:t>
            </a:r>
            <a:r>
              <a:rPr sz="1200" spc="9" dirty="0">
                <a:latin typeface="Gill Sans MT"/>
                <a:cs typeface="Gill Sans MT"/>
              </a:rPr>
              <a:t>2</a:t>
            </a:r>
            <a:r>
              <a:rPr sz="1200" dirty="0">
                <a:latin typeface="Gill Sans MT"/>
                <a:cs typeface="Gill Sans MT"/>
              </a:rPr>
              <a:t>0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–40</a:t>
            </a:r>
            <a:r>
              <a:rPr sz="1200" dirty="0">
                <a:latin typeface="Gill Sans MT"/>
                <a:cs typeface="Gill Sans MT"/>
              </a:rPr>
              <a:t>m)</a:t>
            </a:r>
            <a:endParaRPr sz="1200"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spc="-44" dirty="0">
                <a:latin typeface="Gill Sans MT"/>
                <a:cs typeface="Gill Sans MT"/>
              </a:rPr>
              <a:t>k</a:t>
            </a:r>
            <a:r>
              <a:rPr sz="1200" spc="-4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le</a:t>
            </a:r>
            <a:r>
              <a:rPr sz="1200" spc="4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t</a:t>
            </a:r>
            <a:r>
              <a:rPr sz="1200" spc="-9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r</a:t>
            </a:r>
            <a:endParaRPr sz="1200">
              <a:latin typeface="Gill Sans MT"/>
              <a:cs typeface="Gill Sans MT"/>
            </a:endParaRPr>
          </a:p>
          <a:p>
            <a:pPr marL="361823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</a:t>
            </a:r>
            <a:r>
              <a:rPr sz="1200" spc="-32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1</a:t>
            </a:r>
            <a:r>
              <a:rPr sz="1200" spc="9" dirty="0">
                <a:latin typeface="Gill Sans MT"/>
                <a:cs typeface="Gill Sans MT"/>
              </a:rPr>
              <a:t>5–</a:t>
            </a:r>
            <a:r>
              <a:rPr sz="1200" spc="4" dirty="0">
                <a:latin typeface="Gill Sans MT"/>
                <a:cs typeface="Gill Sans MT"/>
              </a:rPr>
              <a:t>20m)</a:t>
            </a:r>
            <a:endParaRPr sz="1200">
              <a:latin typeface="Gill Sans MT"/>
              <a:cs typeface="Gill Sans MT"/>
            </a:endParaRPr>
          </a:p>
          <a:p>
            <a:pPr marL="361823" marR="84791" indent="-269748">
              <a:lnSpc>
                <a:spcPct val="100021"/>
              </a:lnSpc>
              <a:spcBef>
                <a:spcPts val="65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l</a:t>
            </a:r>
            <a:r>
              <a:rPr sz="1200" spc="-4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k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l</a:t>
            </a:r>
            <a:r>
              <a:rPr sz="1200" spc="-1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 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in</a:t>
            </a:r>
            <a:r>
              <a:rPr sz="1200" spc="-23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1</a:t>
            </a:r>
            <a:r>
              <a:rPr sz="1200" spc="9" dirty="0">
                <a:latin typeface="Gill Sans MT"/>
                <a:cs typeface="Gill Sans MT"/>
              </a:rPr>
              <a:t>0</a:t>
            </a:r>
            <a:r>
              <a:rPr sz="1200" spc="4" dirty="0">
                <a:latin typeface="Gill Sans MT"/>
                <a:cs typeface="Gill Sans MT"/>
              </a:rPr>
              <a:t>–15m)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57800" y="914400"/>
            <a:ext cx="1371600" cy="3429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2076" marR="107442" indent="-269748">
              <a:lnSpc>
                <a:spcPct val="100021"/>
              </a:lnSpc>
              <a:spcBef>
                <a:spcPts val="409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e</a:t>
            </a:r>
            <a:r>
              <a:rPr sz="1200" spc="9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as </a:t>
            </a:r>
            <a:r>
              <a:rPr sz="1200" spc="4" dirty="0">
                <a:latin typeface="Gill Sans MT"/>
                <a:cs typeface="Gill Sans MT"/>
              </a:rPr>
              <a:t>h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4" dirty="0">
                <a:latin typeface="Gill Sans MT"/>
                <a:cs typeface="Gill Sans MT"/>
              </a:rPr>
              <a:t>mb</a:t>
            </a:r>
            <a:r>
              <a:rPr sz="1200" dirty="0">
                <a:latin typeface="Gill Sans MT"/>
                <a:cs typeface="Gill Sans MT"/>
              </a:rPr>
              <a:t>atan</a:t>
            </a:r>
            <a:r>
              <a:rPr sz="1200" spc="-42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 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in</a:t>
            </a:r>
            <a:r>
              <a:rPr sz="1200" spc="-23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40m</a:t>
            </a:r>
            <a:r>
              <a:rPr sz="1200" dirty="0">
                <a:latin typeface="Gill Sans MT"/>
                <a:cs typeface="Gill Sans MT"/>
              </a:rPr>
              <a:t>)</a:t>
            </a:r>
            <a:endParaRPr sz="12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a</a:t>
            </a:r>
            <a:r>
              <a:rPr sz="1200" spc="39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teri</a:t>
            </a:r>
            <a:endParaRPr sz="1200">
              <a:latin typeface="Gill Sans MT"/>
              <a:cs typeface="Gill Sans MT"/>
            </a:endParaRPr>
          </a:p>
          <a:p>
            <a:pPr marL="362076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(lebar</a:t>
            </a:r>
            <a:r>
              <a:rPr sz="1200" spc="-24" dirty="0">
                <a:latin typeface="Gill Sans MT"/>
                <a:cs typeface="Gill Sans MT"/>
              </a:rPr>
              <a:t> </a:t>
            </a:r>
            <a:r>
              <a:rPr sz="1200" spc="9" dirty="0">
                <a:latin typeface="Gill Sans MT"/>
                <a:cs typeface="Gill Sans MT"/>
              </a:rPr>
              <a:t>2</a:t>
            </a:r>
            <a:r>
              <a:rPr sz="1200" dirty="0">
                <a:latin typeface="Gill Sans MT"/>
                <a:cs typeface="Gill Sans MT"/>
              </a:rPr>
              <a:t>0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–40</a:t>
            </a:r>
            <a:r>
              <a:rPr sz="1200" dirty="0">
                <a:latin typeface="Gill Sans MT"/>
                <a:cs typeface="Gill Sans MT"/>
              </a:rPr>
              <a:t>m)</a:t>
            </a:r>
            <a:endParaRPr sz="12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spc="-44" dirty="0">
                <a:latin typeface="Gill Sans MT"/>
                <a:cs typeface="Gill Sans MT"/>
              </a:rPr>
              <a:t>k</a:t>
            </a:r>
            <a:r>
              <a:rPr sz="1200" spc="-4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le</a:t>
            </a:r>
            <a:r>
              <a:rPr sz="1200" spc="4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t</a:t>
            </a:r>
            <a:r>
              <a:rPr sz="1200" spc="-9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r</a:t>
            </a:r>
            <a:endParaRPr sz="1200">
              <a:latin typeface="Gill Sans MT"/>
              <a:cs typeface="Gill Sans MT"/>
            </a:endParaRPr>
          </a:p>
          <a:p>
            <a:pPr marL="362076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</a:t>
            </a:r>
            <a:r>
              <a:rPr sz="1200" spc="-32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1</a:t>
            </a:r>
            <a:r>
              <a:rPr sz="1200" spc="9" dirty="0">
                <a:latin typeface="Gill Sans MT"/>
                <a:cs typeface="Gill Sans MT"/>
              </a:rPr>
              <a:t>5</a:t>
            </a:r>
            <a:r>
              <a:rPr sz="1200" spc="4" dirty="0">
                <a:latin typeface="Gill Sans MT"/>
                <a:cs typeface="Gill Sans MT"/>
              </a:rPr>
              <a:t>–20m)</a:t>
            </a:r>
            <a:endParaRPr sz="1200">
              <a:latin typeface="Gill Sans MT"/>
              <a:cs typeface="Gill Sans MT"/>
            </a:endParaRPr>
          </a:p>
          <a:p>
            <a:pPr marL="362076" marR="84537" indent="-269748">
              <a:lnSpc>
                <a:spcPct val="100021"/>
              </a:lnSpc>
              <a:spcBef>
                <a:spcPts val="65"/>
              </a:spcBef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Gill Sans MT"/>
                <a:cs typeface="Gill Sans MT"/>
              </a:rPr>
              <a:t>Jalan</a:t>
            </a:r>
            <a:r>
              <a:rPr sz="1200" spc="-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l</a:t>
            </a:r>
            <a:r>
              <a:rPr sz="1200" spc="-4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k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l</a:t>
            </a:r>
            <a:r>
              <a:rPr sz="1200" spc="-1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(le</a:t>
            </a:r>
            <a:r>
              <a:rPr sz="1200" spc="4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ar </a:t>
            </a:r>
            <a:r>
              <a:rPr sz="1200" spc="4" dirty="0">
                <a:latin typeface="Gill Sans MT"/>
                <a:cs typeface="Gill Sans MT"/>
              </a:rPr>
              <a:t>m</a:t>
            </a:r>
            <a:r>
              <a:rPr sz="1200" dirty="0">
                <a:latin typeface="Gill Sans MT"/>
                <a:cs typeface="Gill Sans MT"/>
              </a:rPr>
              <a:t>in</a:t>
            </a:r>
            <a:r>
              <a:rPr sz="1200" spc="-23" dirty="0">
                <a:latin typeface="Gill Sans MT"/>
                <a:cs typeface="Gill Sans MT"/>
              </a:rPr>
              <a:t> </a:t>
            </a:r>
            <a:r>
              <a:rPr sz="1200" spc="4" dirty="0">
                <a:latin typeface="Gill Sans MT"/>
                <a:cs typeface="Gill Sans MT"/>
              </a:rPr>
              <a:t>1</a:t>
            </a:r>
            <a:r>
              <a:rPr sz="1200" spc="9" dirty="0">
                <a:latin typeface="Gill Sans MT"/>
                <a:cs typeface="Gill Sans MT"/>
              </a:rPr>
              <a:t>0</a:t>
            </a:r>
            <a:r>
              <a:rPr sz="1200" spc="4" dirty="0">
                <a:latin typeface="Gill Sans MT"/>
                <a:cs typeface="Gill Sans MT"/>
              </a:rPr>
              <a:t>–15m)</a:t>
            </a:r>
            <a:endParaRPr sz="12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</a:pPr>
            <a:r>
              <a:rPr sz="1200" dirty="0">
                <a:latin typeface="Wingdings"/>
                <a:cs typeface="Wingdings"/>
              </a:rPr>
              <a:t>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spc="-4" dirty="0">
                <a:latin typeface="Gill Sans MT"/>
                <a:cs typeface="Gill Sans MT"/>
              </a:rPr>
              <a:t>J</a:t>
            </a:r>
            <a:r>
              <a:rPr sz="1200" dirty="0">
                <a:latin typeface="Gill Sans MT"/>
                <a:cs typeface="Gill Sans MT"/>
              </a:rPr>
              <a:t>alan</a:t>
            </a:r>
            <a:r>
              <a:rPr sz="1200" spc="-9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lin</a:t>
            </a:r>
            <a:r>
              <a:rPr sz="1200" spc="4" dirty="0">
                <a:latin typeface="Gill Sans MT"/>
                <a:cs typeface="Gill Sans MT"/>
              </a:rPr>
              <a:t>g</a:t>
            </a:r>
            <a:r>
              <a:rPr sz="1200" dirty="0">
                <a:latin typeface="Gill Sans MT"/>
                <a:cs typeface="Gill Sans MT"/>
              </a:rPr>
              <a:t>k</a:t>
            </a:r>
            <a:r>
              <a:rPr sz="1200" spc="9" dirty="0">
                <a:latin typeface="Gill Sans MT"/>
                <a:cs typeface="Gill Sans MT"/>
              </a:rPr>
              <a:t>u</a:t>
            </a:r>
            <a:r>
              <a:rPr sz="1200" spc="4" dirty="0">
                <a:latin typeface="Gill Sans MT"/>
                <a:cs typeface="Gill Sans MT"/>
              </a:rPr>
              <a:t>n</a:t>
            </a:r>
            <a:r>
              <a:rPr sz="1200" dirty="0">
                <a:latin typeface="Gill Sans MT"/>
                <a:cs typeface="Gill Sans MT"/>
              </a:rPr>
              <a:t>g</a:t>
            </a:r>
            <a:r>
              <a:rPr sz="1200" spc="4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n</a:t>
            </a:r>
            <a:endParaRPr sz="1200">
              <a:latin typeface="Gill Sans MT"/>
              <a:cs typeface="Gill Sans MT"/>
            </a:endParaRPr>
          </a:p>
          <a:p>
            <a:pPr marL="334152" marR="275246" algn="ctr">
              <a:lnSpc>
                <a:spcPct val="96638"/>
              </a:lnSpc>
              <a:spcBef>
                <a:spcPts val="65"/>
              </a:spcBef>
            </a:pPr>
            <a:r>
              <a:rPr sz="1200" dirty="0">
                <a:latin typeface="Gill Sans MT"/>
                <a:cs typeface="Gill Sans MT"/>
              </a:rPr>
              <a:t>(lebar</a:t>
            </a:r>
            <a:r>
              <a:rPr sz="1200" spc="-24" dirty="0">
                <a:latin typeface="Gill Sans MT"/>
                <a:cs typeface="Gill Sans MT"/>
              </a:rPr>
              <a:t> </a:t>
            </a:r>
            <a:r>
              <a:rPr sz="1200" spc="9" dirty="0">
                <a:latin typeface="Gill Sans MT"/>
                <a:cs typeface="Gill Sans MT"/>
              </a:rPr>
              <a:t>6</a:t>
            </a:r>
            <a:r>
              <a:rPr sz="1200" spc="4" dirty="0">
                <a:latin typeface="Gill Sans MT"/>
                <a:cs typeface="Gill Sans MT"/>
              </a:rPr>
              <a:t>–10</a:t>
            </a:r>
            <a:r>
              <a:rPr sz="1200" dirty="0">
                <a:latin typeface="Gill Sans MT"/>
                <a:cs typeface="Gill Sans MT"/>
              </a:rPr>
              <a:t>m)</a:t>
            </a:r>
            <a:endParaRPr sz="120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74304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1608201" y="0"/>
            <a:ext cx="5944743" cy="62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48906" y="0"/>
            <a:ext cx="353187" cy="627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79167" y="514289"/>
            <a:ext cx="1513903" cy="445802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862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578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294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1828799" y="0"/>
                </a:moveTo>
                <a:lnTo>
                  <a:pt x="0" y="0"/>
                </a:lnTo>
                <a:lnTo>
                  <a:pt x="0" y="400113"/>
                </a:lnTo>
                <a:lnTo>
                  <a:pt x="1828799" y="400113"/>
                </a:lnTo>
                <a:lnTo>
                  <a:pt x="1828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43000" y="514288"/>
            <a:ext cx="1371600" cy="400113"/>
          </a:xfrm>
          <a:custGeom>
            <a:avLst/>
            <a:gdLst/>
            <a:ahLst/>
            <a:cxnLst/>
            <a:rect l="l" t="t" r="r" b="b"/>
            <a:pathLst>
              <a:path w="1828800" h="400113">
                <a:moveTo>
                  <a:pt x="0" y="400113"/>
                </a:moveTo>
                <a:lnTo>
                  <a:pt x="1828800" y="400113"/>
                </a:lnTo>
                <a:lnTo>
                  <a:pt x="18288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400"/>
          </a:p>
        </p:txBody>
      </p:sp>
      <p:sp>
        <p:nvSpPr>
          <p:cNvPr id="43" name="object 43"/>
          <p:cNvSpPr/>
          <p:nvPr/>
        </p:nvSpPr>
        <p:spPr>
          <a:xfrm>
            <a:off x="1143000" y="3403091"/>
            <a:ext cx="1432179" cy="1935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143000" y="3387852"/>
            <a:ext cx="961263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143000" y="3429000"/>
            <a:ext cx="13716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0" y="0"/>
                </a:moveTo>
                <a:lnTo>
                  <a:pt x="0" y="1828800"/>
                </a:lnTo>
                <a:lnTo>
                  <a:pt x="1828800" y="1828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143000" y="888494"/>
            <a:ext cx="1432179" cy="1173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3000" y="873251"/>
            <a:ext cx="1065276" cy="533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43000" y="871389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0" y="0"/>
                </a:moveTo>
                <a:lnTo>
                  <a:pt x="0" y="1066800"/>
                </a:lnTo>
                <a:lnTo>
                  <a:pt x="1828800" y="1066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43000" y="1955294"/>
            <a:ext cx="1432179" cy="15544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43001" y="1940052"/>
            <a:ext cx="1383029" cy="533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43000" y="1981200"/>
            <a:ext cx="1371600" cy="1447800"/>
          </a:xfrm>
          <a:custGeom>
            <a:avLst/>
            <a:gdLst/>
            <a:ahLst/>
            <a:cxnLst/>
            <a:rect l="l" t="t" r="r" b="b"/>
            <a:pathLst>
              <a:path w="1828800" h="1447800">
                <a:moveTo>
                  <a:pt x="0" y="0"/>
                </a:moveTo>
                <a:lnTo>
                  <a:pt x="0" y="1447800"/>
                </a:lnTo>
                <a:lnTo>
                  <a:pt x="1828800" y="1447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495169" y="3403091"/>
            <a:ext cx="1451610" cy="1935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479167" y="3387852"/>
            <a:ext cx="1348740" cy="533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514600" y="3429000"/>
            <a:ext cx="13716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0" y="0"/>
                </a:moveTo>
                <a:lnTo>
                  <a:pt x="0" y="1828800"/>
                </a:lnTo>
                <a:lnTo>
                  <a:pt x="1828800" y="1828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495169" y="888494"/>
            <a:ext cx="1451610" cy="1173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79167" y="873253"/>
            <a:ext cx="937260" cy="777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14600" y="871389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0" y="0"/>
                </a:moveTo>
                <a:lnTo>
                  <a:pt x="0" y="1066800"/>
                </a:lnTo>
                <a:lnTo>
                  <a:pt x="1828800" y="1066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95169" y="1955294"/>
            <a:ext cx="1451610" cy="1554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479168" y="1940054"/>
            <a:ext cx="1313306" cy="7772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514600" y="1981200"/>
            <a:ext cx="1371600" cy="1447800"/>
          </a:xfrm>
          <a:custGeom>
            <a:avLst/>
            <a:gdLst/>
            <a:ahLst/>
            <a:cxnLst/>
            <a:rect l="l" t="t" r="r" b="b"/>
            <a:pathLst>
              <a:path w="1828800" h="1447800">
                <a:moveTo>
                  <a:pt x="0" y="0"/>
                </a:moveTo>
                <a:lnTo>
                  <a:pt x="0" y="1447800"/>
                </a:lnTo>
                <a:lnTo>
                  <a:pt x="1828800" y="1447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866768" y="3403091"/>
            <a:ext cx="1451610" cy="1935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850768" y="3387852"/>
            <a:ext cx="1354454" cy="10210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886200" y="3429000"/>
            <a:ext cx="13716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0" y="0"/>
                </a:moveTo>
                <a:lnTo>
                  <a:pt x="0" y="1828800"/>
                </a:lnTo>
                <a:lnTo>
                  <a:pt x="1828800" y="1828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866768" y="888494"/>
            <a:ext cx="1451610" cy="1173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850768" y="873251"/>
            <a:ext cx="937259" cy="10210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886200" y="871389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0" y="0"/>
                </a:moveTo>
                <a:lnTo>
                  <a:pt x="0" y="1066800"/>
                </a:lnTo>
                <a:lnTo>
                  <a:pt x="1828800" y="1066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866768" y="1955294"/>
            <a:ext cx="1451610" cy="1554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850766" y="1940052"/>
            <a:ext cx="1460754" cy="10210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886200" y="1981200"/>
            <a:ext cx="1371600" cy="1447800"/>
          </a:xfrm>
          <a:custGeom>
            <a:avLst/>
            <a:gdLst/>
            <a:ahLst/>
            <a:cxnLst/>
            <a:rect l="l" t="t" r="r" b="b"/>
            <a:pathLst>
              <a:path w="1828800" h="1447800">
                <a:moveTo>
                  <a:pt x="0" y="0"/>
                </a:moveTo>
                <a:lnTo>
                  <a:pt x="0" y="1447800"/>
                </a:lnTo>
                <a:lnTo>
                  <a:pt x="1828800" y="1447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238369" y="3403091"/>
            <a:ext cx="1451610" cy="1935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222367" y="3387852"/>
            <a:ext cx="1354455" cy="15087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257800" y="3429000"/>
            <a:ext cx="13716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0" y="0"/>
                </a:moveTo>
                <a:lnTo>
                  <a:pt x="0" y="1828800"/>
                </a:lnTo>
                <a:lnTo>
                  <a:pt x="1828800" y="1828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238369" y="888494"/>
            <a:ext cx="1451610" cy="1173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22368" y="873251"/>
            <a:ext cx="937259" cy="12649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257800" y="871389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0" y="0"/>
                </a:moveTo>
                <a:lnTo>
                  <a:pt x="0" y="1066800"/>
                </a:lnTo>
                <a:lnTo>
                  <a:pt x="1828800" y="1066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38369" y="1955294"/>
            <a:ext cx="1451610" cy="1554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222367" y="1940052"/>
            <a:ext cx="1460754" cy="12649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257800" y="1981200"/>
            <a:ext cx="1371600" cy="1447800"/>
          </a:xfrm>
          <a:custGeom>
            <a:avLst/>
            <a:gdLst/>
            <a:ahLst/>
            <a:cxnLst/>
            <a:rect l="l" t="t" r="r" b="b"/>
            <a:pathLst>
              <a:path w="1828800" h="1447800">
                <a:moveTo>
                  <a:pt x="0" y="0"/>
                </a:moveTo>
                <a:lnTo>
                  <a:pt x="0" y="1447800"/>
                </a:lnTo>
                <a:lnTo>
                  <a:pt x="1828800" y="1447800"/>
                </a:lnTo>
                <a:lnTo>
                  <a:pt x="1828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609970" y="3403091"/>
            <a:ext cx="1391030" cy="19354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93968" y="3387854"/>
            <a:ext cx="1361312" cy="19964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629400" y="3429000"/>
            <a:ext cx="13716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1828799" y="0"/>
                </a:moveTo>
                <a:lnTo>
                  <a:pt x="0" y="0"/>
                </a:lnTo>
                <a:lnTo>
                  <a:pt x="0" y="1828800"/>
                </a:lnTo>
                <a:lnTo>
                  <a:pt x="1828799" y="1828800"/>
                </a:lnTo>
                <a:lnTo>
                  <a:pt x="1828799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609970" y="888494"/>
            <a:ext cx="1391030" cy="117347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593968" y="873251"/>
            <a:ext cx="937259" cy="12649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29400" y="914400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1828799" y="0"/>
                </a:moveTo>
                <a:lnTo>
                  <a:pt x="0" y="0"/>
                </a:lnTo>
                <a:lnTo>
                  <a:pt x="0" y="1066800"/>
                </a:lnTo>
                <a:lnTo>
                  <a:pt x="1828799" y="1066800"/>
                </a:lnTo>
                <a:lnTo>
                  <a:pt x="1828799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09970" y="1955294"/>
            <a:ext cx="1391030" cy="155447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593967" y="1940052"/>
            <a:ext cx="1407033" cy="15087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629400" y="1981200"/>
            <a:ext cx="1371600" cy="1447800"/>
          </a:xfrm>
          <a:custGeom>
            <a:avLst/>
            <a:gdLst/>
            <a:ahLst/>
            <a:cxnLst/>
            <a:rect l="l" t="t" r="r" b="b"/>
            <a:pathLst>
              <a:path w="1828800" h="1447800">
                <a:moveTo>
                  <a:pt x="1828799" y="0"/>
                </a:moveTo>
                <a:lnTo>
                  <a:pt x="0" y="0"/>
                </a:lnTo>
                <a:lnTo>
                  <a:pt x="0" y="1447800"/>
                </a:lnTo>
                <a:lnTo>
                  <a:pt x="1828799" y="1447800"/>
                </a:lnTo>
                <a:lnTo>
                  <a:pt x="182879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143000" y="5231890"/>
            <a:ext cx="1432179" cy="16261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143000" y="5216652"/>
            <a:ext cx="516636" cy="5334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143000" y="5257802"/>
            <a:ext cx="1371600" cy="1600199"/>
          </a:xfrm>
          <a:custGeom>
            <a:avLst/>
            <a:gdLst/>
            <a:ahLst/>
            <a:cxnLst/>
            <a:rect l="l" t="t" r="r" b="b"/>
            <a:pathLst>
              <a:path w="1828800" h="1600199">
                <a:moveTo>
                  <a:pt x="1828800" y="0"/>
                </a:moveTo>
                <a:lnTo>
                  <a:pt x="0" y="0"/>
                </a:lnTo>
                <a:lnTo>
                  <a:pt x="0" y="1600197"/>
                </a:lnTo>
                <a:lnTo>
                  <a:pt x="1828800" y="1600197"/>
                </a:lnTo>
                <a:lnTo>
                  <a:pt x="182880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495169" y="5231890"/>
            <a:ext cx="1451610" cy="162610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479167" y="5216652"/>
            <a:ext cx="1449324" cy="5334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514600" y="5257802"/>
            <a:ext cx="1371600" cy="1600199"/>
          </a:xfrm>
          <a:custGeom>
            <a:avLst/>
            <a:gdLst/>
            <a:ahLst/>
            <a:cxnLst/>
            <a:rect l="l" t="t" r="r" b="b"/>
            <a:pathLst>
              <a:path w="1828800" h="1600199">
                <a:moveTo>
                  <a:pt x="1828800" y="0"/>
                </a:moveTo>
                <a:lnTo>
                  <a:pt x="0" y="0"/>
                </a:lnTo>
                <a:lnTo>
                  <a:pt x="0" y="1600197"/>
                </a:lnTo>
                <a:lnTo>
                  <a:pt x="1828800" y="1600197"/>
                </a:lnTo>
                <a:lnTo>
                  <a:pt x="182880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866768" y="5231890"/>
            <a:ext cx="1451610" cy="162610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850768" y="5216652"/>
            <a:ext cx="1449323" cy="10210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886200" y="5257802"/>
            <a:ext cx="1371600" cy="1600199"/>
          </a:xfrm>
          <a:custGeom>
            <a:avLst/>
            <a:gdLst/>
            <a:ahLst/>
            <a:cxnLst/>
            <a:rect l="l" t="t" r="r" b="b"/>
            <a:pathLst>
              <a:path w="1828800" h="1600199">
                <a:moveTo>
                  <a:pt x="1828800" y="0"/>
                </a:moveTo>
                <a:lnTo>
                  <a:pt x="0" y="0"/>
                </a:lnTo>
                <a:lnTo>
                  <a:pt x="0" y="1600197"/>
                </a:lnTo>
                <a:lnTo>
                  <a:pt x="1828800" y="1600197"/>
                </a:lnTo>
                <a:lnTo>
                  <a:pt x="182880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238369" y="5231890"/>
            <a:ext cx="1451610" cy="162610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222368" y="5216652"/>
            <a:ext cx="1449323" cy="12649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5257800" y="5257802"/>
            <a:ext cx="1371600" cy="1600199"/>
          </a:xfrm>
          <a:custGeom>
            <a:avLst/>
            <a:gdLst/>
            <a:ahLst/>
            <a:cxnLst/>
            <a:rect l="l" t="t" r="r" b="b"/>
            <a:pathLst>
              <a:path w="1828800" h="1600199">
                <a:moveTo>
                  <a:pt x="1828800" y="0"/>
                </a:moveTo>
                <a:lnTo>
                  <a:pt x="0" y="0"/>
                </a:lnTo>
                <a:lnTo>
                  <a:pt x="0" y="1600197"/>
                </a:lnTo>
                <a:lnTo>
                  <a:pt x="1828800" y="1600197"/>
                </a:lnTo>
                <a:lnTo>
                  <a:pt x="182880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609970" y="5231890"/>
            <a:ext cx="1391030" cy="162610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593967" y="5216651"/>
            <a:ext cx="1407033" cy="164134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629400" y="5257802"/>
            <a:ext cx="1371600" cy="1600199"/>
          </a:xfrm>
          <a:custGeom>
            <a:avLst/>
            <a:gdLst/>
            <a:ahLst/>
            <a:cxnLst/>
            <a:rect l="l" t="t" r="r" b="b"/>
            <a:pathLst>
              <a:path w="1828800" h="1600199">
                <a:moveTo>
                  <a:pt x="1828799" y="0"/>
                </a:moveTo>
                <a:lnTo>
                  <a:pt x="0" y="0"/>
                </a:lnTo>
                <a:lnTo>
                  <a:pt x="0" y="1600197"/>
                </a:lnTo>
                <a:lnTo>
                  <a:pt x="1828799" y="1600197"/>
                </a:lnTo>
                <a:lnTo>
                  <a:pt x="1828799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42238" y="264591"/>
            <a:ext cx="7020762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KEN</a:t>
            </a:r>
            <a:r>
              <a:rPr sz="3200" b="1" spc="-9" baseline="3413" dirty="0">
                <a:solidFill>
                  <a:schemeClr val="bg1"/>
                </a:solidFill>
                <a:latin typeface="Candara"/>
                <a:cs typeface="Candara"/>
              </a:rPr>
              <a:t>A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M</a:t>
            </a:r>
            <a:r>
              <a:rPr sz="3200" b="1" spc="-50" baseline="3413" dirty="0">
                <a:solidFill>
                  <a:schemeClr val="bg1"/>
                </a:solidFill>
                <a:latin typeface="Candara"/>
                <a:cs typeface="Candara"/>
              </a:rPr>
              <a:t>P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AKAN</a:t>
            </a:r>
            <a:r>
              <a:rPr sz="3200" b="1" spc="14" baseline="3413" dirty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UNS</a:t>
            </a:r>
            <a:r>
              <a:rPr sz="3200" b="1" spc="4" baseline="3413" dirty="0">
                <a:solidFill>
                  <a:schemeClr val="bg1"/>
                </a:solidFill>
                <a:latin typeface="Candara"/>
                <a:cs typeface="Candara"/>
              </a:rPr>
              <a:t>U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R</a:t>
            </a:r>
            <a:r>
              <a:rPr sz="3200" b="1" spc="-29" baseline="3413" dirty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P</a:t>
            </a:r>
            <a:r>
              <a:rPr sz="3200" b="1" spc="-9" baseline="3413" dirty="0">
                <a:solidFill>
                  <a:schemeClr val="bg1"/>
                </a:solidFill>
                <a:latin typeface="Candara"/>
                <a:cs typeface="Candara"/>
              </a:rPr>
              <a:t>E</a:t>
            </a:r>
            <a:r>
              <a:rPr sz="3200" b="1" spc="-54" baseline="3413" dirty="0">
                <a:solidFill>
                  <a:schemeClr val="bg1"/>
                </a:solidFill>
                <a:latin typeface="Candara"/>
                <a:cs typeface="Candara"/>
              </a:rPr>
              <a:t>T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</a:t>
            </a:r>
            <a:r>
              <a:rPr sz="3200" b="1" spc="19" baseline="3413" dirty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sz="3200" b="1" spc="-54" baseline="3413" dirty="0">
                <a:solidFill>
                  <a:schemeClr val="bg1"/>
                </a:solidFill>
                <a:latin typeface="Candara"/>
                <a:cs typeface="Candara"/>
              </a:rPr>
              <a:t>T</a:t>
            </a:r>
            <a:r>
              <a:rPr sz="3200" b="1" spc="-59" baseline="3413" dirty="0">
                <a:solidFill>
                  <a:schemeClr val="bg1"/>
                </a:solidFill>
                <a:latin typeface="Candara"/>
                <a:cs typeface="Candara"/>
              </a:rPr>
              <a:t>A</a:t>
            </a:r>
            <a:r>
              <a:rPr sz="3200" b="1" spc="-54" baseline="3413" dirty="0">
                <a:solidFill>
                  <a:schemeClr val="bg1"/>
                </a:solidFill>
                <a:latin typeface="Candara"/>
                <a:cs typeface="Candara"/>
              </a:rPr>
              <a:t>T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 R</a:t>
            </a:r>
            <a:r>
              <a:rPr sz="3200" b="1" spc="-19" baseline="3413" dirty="0">
                <a:solidFill>
                  <a:schemeClr val="bg1"/>
                </a:solidFill>
                <a:latin typeface="Candara"/>
                <a:cs typeface="Candara"/>
              </a:rPr>
              <a:t>U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ANG DI P</a:t>
            </a:r>
            <a:r>
              <a:rPr sz="3200" b="1" spc="-4" baseline="3413" dirty="0">
                <a:solidFill>
                  <a:schemeClr val="bg1"/>
                </a:solidFill>
                <a:latin typeface="Candara"/>
                <a:cs typeface="Candara"/>
              </a:rPr>
              <a:t>E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RK</a:t>
            </a:r>
            <a:r>
              <a:rPr sz="3200" b="1" spc="-9" baseline="3413" dirty="0">
                <a:solidFill>
                  <a:schemeClr val="bg1"/>
                </a:solidFill>
                <a:latin typeface="Candara"/>
                <a:cs typeface="Candara"/>
              </a:rPr>
              <a:t>O</a:t>
            </a:r>
            <a:r>
              <a:rPr sz="3200" b="1" spc="-54" baseline="3413" dirty="0">
                <a:solidFill>
                  <a:schemeClr val="bg1"/>
                </a:solidFill>
                <a:latin typeface="Candara"/>
                <a:cs typeface="Candara"/>
              </a:rPr>
              <a:t>T</a:t>
            </a:r>
            <a:r>
              <a:rPr sz="3200" b="1" baseline="3413" dirty="0">
                <a:solidFill>
                  <a:schemeClr val="bg1"/>
                </a:solidFill>
                <a:latin typeface="Candara"/>
                <a:cs typeface="Candara"/>
              </a:rPr>
              <a:t>AAN</a:t>
            </a:r>
            <a:endParaRPr sz="2000">
              <a:solidFill>
                <a:schemeClr val="bg1"/>
              </a:solidFill>
              <a:latin typeface="Candara"/>
              <a:cs typeface="Candar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17956" y="596267"/>
            <a:ext cx="1050371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UNSUR</a:t>
            </a:r>
            <a:r>
              <a:rPr sz="2000" b="1" spc="-29" baseline="27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PE</a:t>
            </a:r>
            <a:r>
              <a:rPr sz="2000" b="1" spc="-154" baseline="27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05076" y="608587"/>
            <a:ext cx="1281124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SKALA 1:10.000</a:t>
            </a:r>
            <a:endParaRPr sz="2000" b="1" baseline="273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93070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SKALA 1:5.000</a:t>
            </a:r>
            <a:endParaRPr sz="2000" b="1" baseline="273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64861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SKALA 1:2.500</a:t>
            </a:r>
            <a:endParaRPr sz="2000" b="1" baseline="273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36651" y="596267"/>
            <a:ext cx="1186256" cy="2799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  <a:spcBef>
                <a:spcPts val="107"/>
              </a:spcBef>
            </a:pPr>
            <a:r>
              <a:rPr sz="2000" b="1" baseline="2730" dirty="0">
                <a:solidFill>
                  <a:srgbClr val="FFFFFF"/>
                </a:solidFill>
                <a:latin typeface="Calibri"/>
                <a:cs typeface="Calibri"/>
              </a:rPr>
              <a:t>SKALA 1:1.000</a:t>
            </a:r>
            <a:endParaRPr sz="2000" b="1" baseline="273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89407" y="978579"/>
            <a:ext cx="155411" cy="959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58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latin typeface="Wingdings"/>
                <a:cs typeface="Wingdings"/>
              </a:rPr>
              <a:t>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91720" y="980338"/>
            <a:ext cx="895817" cy="959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750"/>
              </a:lnSpc>
              <a:spcBef>
                <a:spcPts val="87"/>
              </a:spcBef>
            </a:pP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E</a:t>
            </a:r>
            <a:r>
              <a:rPr sz="1400" dirty="0">
                <a:latin typeface="Gill Sans MT"/>
                <a:cs typeface="Gill Sans MT"/>
              </a:rPr>
              <a:t>T</a:t>
            </a:r>
            <a:endParaRPr sz="1400">
              <a:latin typeface="Gill Sans MT"/>
              <a:cs typeface="Gill Sans MT"/>
            </a:endParaRPr>
          </a:p>
          <a:p>
            <a:pPr marL="12700" marR="61183" algn="just">
              <a:lnSpc>
                <a:spcPct val="100021"/>
              </a:lnSpc>
            </a:pP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T 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M 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R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02056" y="986154"/>
            <a:ext cx="8516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b="1" baseline="3413" dirty="0">
                <a:latin typeface="Calibri"/>
                <a:cs typeface="Calibri"/>
              </a:rPr>
              <a:t>KEL</a:t>
            </a:r>
            <a:r>
              <a:rPr b="1" spc="-4" baseline="3413" dirty="0">
                <a:latin typeface="Calibri"/>
                <a:cs typeface="Calibri"/>
              </a:rPr>
              <a:t>I</a:t>
            </a:r>
            <a:r>
              <a:rPr b="1" spc="-9" baseline="3413" dirty="0">
                <a:latin typeface="Calibri"/>
                <a:cs typeface="Calibri"/>
              </a:rPr>
              <a:t>S</a:t>
            </a:r>
            <a:r>
              <a:rPr b="1" baseline="3413" dirty="0">
                <a:latin typeface="Calibri"/>
                <a:cs typeface="Calibri"/>
              </a:rPr>
              <a:t>TRIK</a:t>
            </a:r>
            <a:r>
              <a:rPr b="1" spc="4" baseline="3413" dirty="0">
                <a:latin typeface="Calibri"/>
                <a:cs typeface="Calibri"/>
              </a:rPr>
              <a:t>A</a:t>
            </a:r>
            <a:r>
              <a:rPr b="1" baseline="3413" dirty="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89407" y="2045511"/>
            <a:ext cx="155616" cy="12036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  <a:p>
            <a:pPr marL="12700" marR="273">
              <a:lnSpc>
                <a:spcPct val="92488"/>
              </a:lnSpc>
              <a:spcBef>
                <a:spcPts val="58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  <a:p>
            <a:pPr marL="12700" marR="273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  <a:p>
            <a:pPr marL="12700" marR="273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  <a:p>
            <a:pPr marL="12700" marR="273">
              <a:lnSpc>
                <a:spcPct val="92488"/>
              </a:lnSpc>
              <a:spcBef>
                <a:spcPts val="145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1720" y="2047273"/>
            <a:ext cx="1021993" cy="12036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50"/>
              </a:lnSpc>
              <a:spcBef>
                <a:spcPts val="87"/>
              </a:spcBef>
            </a:pPr>
            <a:r>
              <a:rPr sz="1200" spc="-2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200" spc="-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200" spc="-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w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r>
              <a:rPr sz="1200" spc="-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2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>
              <a:lnSpc>
                <a:spcPct val="100021"/>
              </a:lnSpc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Ka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2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 Ka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2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sek</a:t>
            </a:r>
            <a:r>
              <a:rPr sz="12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 Ka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2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tersier Ka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2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ela</a:t>
            </a:r>
            <a:r>
              <a:rPr sz="12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02056" y="2053107"/>
            <a:ext cx="1170379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TELE</a:t>
            </a:r>
            <a:r>
              <a:rPr b="1" spc="-75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K</a:t>
            </a:r>
            <a:r>
              <a:rPr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</a:t>
            </a:r>
            <a:r>
              <a:rPr b="1" spc="-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</a:t>
            </a:r>
            <a:r>
              <a:rPr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UNIKASI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89407" y="3493814"/>
            <a:ext cx="1554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58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91720" y="3495571"/>
            <a:ext cx="895817" cy="16915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8002">
              <a:lnSpc>
                <a:spcPts val="1750"/>
              </a:lnSpc>
              <a:spcBef>
                <a:spcPts val="87"/>
              </a:spcBef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tr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smisi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 marR="9882">
              <a:lnSpc>
                <a:spcPct val="100021"/>
              </a:lnSpc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is</a:t>
            </a:r>
            <a:r>
              <a:rPr sz="12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bu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>
              <a:lnSpc>
                <a:spcPct val="100021"/>
              </a:lnSpc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is</a:t>
            </a:r>
            <a:r>
              <a:rPr sz="12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bu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 sek</a:t>
            </a:r>
            <a:r>
              <a:rPr sz="12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 Sa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mbun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gan Ru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ah</a:t>
            </a:r>
            <a:r>
              <a:rPr sz="1200" spc="-18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-20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02055" y="3501390"/>
            <a:ext cx="747656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b="1" spc="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b="1" spc="-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</a:t>
            </a:r>
            <a:r>
              <a:rPr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</a:t>
            </a:r>
            <a:r>
              <a:rPr b="1" spc="-12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</a:t>
            </a:r>
            <a:r>
              <a:rPr b="1" spc="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</a:t>
            </a:r>
            <a:r>
              <a:rPr b="1" spc="-9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</a:t>
            </a:r>
            <a:r>
              <a:rPr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</a:t>
            </a:r>
            <a:r>
              <a:rPr b="1" spc="-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</a:t>
            </a:r>
            <a:r>
              <a:rPr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H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89407" y="4225332"/>
            <a:ext cx="15541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89407" y="4713146"/>
            <a:ext cx="155616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3847" y="5322995"/>
            <a:ext cx="1191592" cy="229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</a:t>
            </a:r>
            <a:r>
              <a:rPr sz="14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45732" y="5322993"/>
            <a:ext cx="1191592" cy="7174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</a:t>
            </a:r>
            <a:r>
              <a:rPr sz="14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282448" marR="513130" indent="-269748">
              <a:lnSpc>
                <a:spcPct val="100021"/>
              </a:lnSpc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 sek</a:t>
            </a:r>
            <a:r>
              <a:rPr sz="14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17523" y="5322993"/>
            <a:ext cx="1191592" cy="961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</a:t>
            </a:r>
            <a:r>
              <a:rPr sz="12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282448" marR="513130" indent="-269748">
              <a:lnSpc>
                <a:spcPct val="100021"/>
              </a:lnSpc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 sek</a:t>
            </a:r>
            <a:r>
              <a:rPr sz="12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 marR="16415">
              <a:lnSpc>
                <a:spcPct val="96638"/>
              </a:lnSpc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</a:t>
            </a:r>
            <a:r>
              <a:rPr sz="12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tersier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89407" y="5322995"/>
            <a:ext cx="155411" cy="4718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53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91720" y="5324752"/>
            <a:ext cx="989083" cy="1447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</a:t>
            </a:r>
            <a:r>
              <a:rPr sz="12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 marR="512866">
              <a:lnSpc>
                <a:spcPct val="100021"/>
              </a:lnSpc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 sek</a:t>
            </a:r>
            <a:r>
              <a:rPr sz="12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12700" marR="24172">
              <a:lnSpc>
                <a:spcPct val="100021"/>
              </a:lnSpc>
            </a:pP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</a:t>
            </a:r>
            <a:r>
              <a:rPr sz="12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tersier Pi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2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as 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ela</a:t>
            </a:r>
            <a:r>
              <a:rPr sz="12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g</a:t>
            </a:r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endParaRPr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2055" y="5330573"/>
            <a:ext cx="303273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000"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G</a:t>
            </a:r>
            <a:r>
              <a:rPr sz="2000" b="1" spc="4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sz="2000" b="1" baseline="34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89407" y="6054462"/>
            <a:ext cx="155411" cy="4722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58"/>
              </a:spcBef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4600" y="914400"/>
            <a:ext cx="1371600" cy="1066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3">
              <a:lnSpc>
                <a:spcPct val="96638"/>
              </a:lnSpc>
              <a:spcBef>
                <a:spcPts val="409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E</a:t>
            </a:r>
            <a:r>
              <a:rPr sz="1400" dirty="0">
                <a:latin typeface="Gill Sans MT"/>
                <a:cs typeface="Gill Sans MT"/>
              </a:rPr>
              <a:t>T</a:t>
            </a:r>
            <a:endParaRPr sz="1400">
              <a:latin typeface="Gill Sans MT"/>
              <a:cs typeface="Gill Sans MT"/>
            </a:endParaRPr>
          </a:p>
          <a:p>
            <a:pPr marL="91693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T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86200" y="914400"/>
            <a:ext cx="1371600" cy="1066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075">
              <a:lnSpc>
                <a:spcPct val="96638"/>
              </a:lnSpc>
              <a:spcBef>
                <a:spcPts val="409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E</a:t>
            </a:r>
            <a:r>
              <a:rPr sz="1400" dirty="0">
                <a:latin typeface="Gill Sans MT"/>
                <a:cs typeface="Gill Sans MT"/>
              </a:rPr>
              <a:t>T</a:t>
            </a:r>
            <a:endParaRPr sz="1400"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T</a:t>
            </a:r>
            <a:endParaRPr sz="1400"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M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7800" y="914400"/>
            <a:ext cx="1371600" cy="1066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328">
              <a:lnSpc>
                <a:spcPct val="96638"/>
              </a:lnSpc>
              <a:spcBef>
                <a:spcPts val="409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E</a:t>
            </a:r>
            <a:r>
              <a:rPr sz="1400" dirty="0">
                <a:latin typeface="Gill Sans MT"/>
                <a:cs typeface="Gill Sans MT"/>
              </a:rPr>
              <a:t>T</a:t>
            </a:r>
            <a:endParaRPr sz="14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T</a:t>
            </a:r>
            <a:endParaRPr sz="14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M</a:t>
            </a:r>
            <a:endParaRPr sz="1400"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latin typeface="Wingdings"/>
                <a:cs typeface="Wingdings"/>
              </a:rPr>
              <a:t>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117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Gill Sans MT"/>
                <a:cs typeface="Gill Sans MT"/>
              </a:rPr>
              <a:t>SU</a:t>
            </a:r>
            <a:r>
              <a:rPr sz="1400" spc="-4" dirty="0">
                <a:latin typeface="Gill Sans MT"/>
                <a:cs typeface="Gill Sans MT"/>
              </a:rPr>
              <a:t>T</a:t>
            </a:r>
            <a:r>
              <a:rPr sz="1400" dirty="0">
                <a:latin typeface="Gill Sans MT"/>
                <a:cs typeface="Gill Sans MT"/>
              </a:rPr>
              <a:t>R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14600" y="1981200"/>
            <a:ext cx="1371600" cy="144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3">
              <a:lnSpc>
                <a:spcPct val="96638"/>
              </a:lnSpc>
              <a:spcBef>
                <a:spcPts val="414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2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-2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spc="-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400" spc="-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w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r>
              <a:rPr sz="1400" spc="-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91693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Ka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4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6200" y="1981200"/>
            <a:ext cx="1371600" cy="144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075">
              <a:lnSpc>
                <a:spcPct val="96638"/>
              </a:lnSpc>
              <a:spcBef>
                <a:spcPts val="414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2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-2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spc="-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400" spc="-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w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r>
              <a:rPr sz="1400" spc="-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Ka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4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92075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Ka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4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sek</a:t>
            </a:r>
            <a:r>
              <a:rPr sz="14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57800" y="1981200"/>
            <a:ext cx="1371600" cy="144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328">
              <a:lnSpc>
                <a:spcPct val="96638"/>
              </a:lnSpc>
              <a:spcBef>
                <a:spcPts val="414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2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-2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spc="-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o</a:t>
            </a:r>
            <a:r>
              <a:rPr sz="1400" spc="-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w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r>
              <a:rPr sz="1400" spc="-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spc="-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Ka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4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Ka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4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sek</a:t>
            </a:r>
            <a:r>
              <a:rPr sz="14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92328">
              <a:lnSpc>
                <a:spcPct val="96638"/>
              </a:lnSpc>
              <a:spcBef>
                <a:spcPts val="6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Ka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el</a:t>
            </a:r>
            <a:r>
              <a:rPr sz="1400" spc="-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tersier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4600" y="3429000"/>
            <a:ext cx="1371600" cy="182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3">
              <a:lnSpc>
                <a:spcPct val="96638"/>
              </a:lnSpc>
              <a:spcBef>
                <a:spcPts val="41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tr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smisi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6200" y="3429000"/>
            <a:ext cx="1371600" cy="182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075">
              <a:lnSpc>
                <a:spcPct val="96638"/>
              </a:lnSpc>
              <a:spcBef>
                <a:spcPts val="41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tr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smisi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361823" marR="295135" indent="-269748">
              <a:lnSpc>
                <a:spcPct val="100021"/>
              </a:lnSpc>
              <a:spcBef>
                <a:spcPts val="6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is</a:t>
            </a:r>
            <a:r>
              <a:rPr sz="14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bu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57800" y="3429000"/>
            <a:ext cx="1371600" cy="182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328">
              <a:lnSpc>
                <a:spcPct val="96638"/>
              </a:lnSpc>
              <a:spcBef>
                <a:spcPts val="41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tr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an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smisi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362076" marR="294881" indent="-269748">
              <a:lnSpc>
                <a:spcPct val="100021"/>
              </a:lnSpc>
              <a:spcBef>
                <a:spcPts val="65"/>
              </a:spcBef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is</a:t>
            </a:r>
            <a:r>
              <a:rPr sz="14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bu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m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  <a:p>
            <a:pPr marL="362076" marR="294881" indent="-269748">
              <a:lnSpc>
                <a:spcPct val="100021"/>
              </a:lnSpc>
            </a:pP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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spc="1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p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a</a:t>
            </a:r>
            <a:r>
              <a:rPr sz="1400" spc="-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 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is</a:t>
            </a:r>
            <a:r>
              <a:rPr sz="1400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t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ri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bu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si sek</a:t>
            </a:r>
            <a:r>
              <a:rPr sz="14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u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n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d</a:t>
            </a:r>
            <a:r>
              <a:rPr sz="1400" spc="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e</a:t>
            </a:r>
            <a:r>
              <a: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rPr>
              <a:t>r</a:t>
            </a:r>
            <a:endParaRPr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08599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7200" y="4114800"/>
            <a:ext cx="4876800" cy="1447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/>
              <a:t>SISTEM INFORMASI DALAM PENGAMBILAN KEPUTUSAN TERKAIT TATA RUANG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796418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032" y="685800"/>
            <a:ext cx="5140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cs typeface="Arial" charset="0"/>
              </a:rPr>
              <a:t>Pengantar</a:t>
            </a:r>
            <a:r>
              <a:rPr lang="en-US" sz="1600" b="1" dirty="0">
                <a:cs typeface="Arial" charset="0"/>
              </a:rPr>
              <a:t> / </a:t>
            </a:r>
            <a:r>
              <a:rPr lang="en-US" sz="1600" b="1" dirty="0" err="1">
                <a:cs typeface="Arial" charset="0"/>
              </a:rPr>
              <a:t>Definisi</a:t>
            </a:r>
            <a:r>
              <a:rPr lang="en-US" sz="1600" b="1" dirty="0">
                <a:cs typeface="Arial" charset="0"/>
              </a:rPr>
              <a:t> </a:t>
            </a:r>
            <a:r>
              <a:rPr lang="en-US" sz="1600" b="1" dirty="0" err="1">
                <a:cs typeface="Arial" charset="0"/>
              </a:rPr>
              <a:t>Awal</a:t>
            </a:r>
            <a:endParaRPr lang="en-US" sz="1600" b="1" i="1" dirty="0">
              <a:ea typeface="Arial" charset="0"/>
              <a:cs typeface="Arial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834927" y="6492875"/>
            <a:ext cx="346292" cy="365125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22082"/>
            <a:fld id="{C19B4508-DD3E-4747-9769-10B5C944A715}" type="slidenum">
              <a:rPr lang="en-US" sz="1000" b="1" smtClean="0">
                <a:solidFill>
                  <a:schemeClr val="tx1"/>
                </a:solidFill>
              </a:rPr>
              <a:pPr algn="ctr" defTabSz="422082"/>
              <a:t>33</a:t>
            </a:fld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12834" y="1190509"/>
            <a:ext cx="3200926" cy="1471411"/>
          </a:xfrm>
          <a:gradFill flip="none" rotWithShape="1">
            <a:gsLst>
              <a:gs pos="0">
                <a:schemeClr val="accent1">
                  <a:shade val="30000"/>
                  <a:satMod val="115000"/>
                  <a:alpha val="90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175" lvl="1" indent="0" algn="just">
              <a:buNone/>
            </a:pPr>
            <a:r>
              <a:rPr lang="en-US" sz="1800" dirty="0" err="1">
                <a:solidFill>
                  <a:srgbClr val="FFFF00"/>
                </a:solidFill>
              </a:rPr>
              <a:t>Standar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adalah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sesuatu</a:t>
            </a:r>
            <a:r>
              <a:rPr lang="en-US" sz="1800" dirty="0">
                <a:solidFill>
                  <a:schemeClr val="tx1"/>
                </a:solidFill>
              </a:rPr>
              <a:t> yang </a:t>
            </a:r>
            <a:r>
              <a:rPr lang="en-US" sz="1800" dirty="0" err="1">
                <a:solidFill>
                  <a:schemeClr val="tx1"/>
                </a:solidFill>
              </a:rPr>
              <a:t>dianggap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tetap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nilainya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sehingga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dapat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dipakai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sebagai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ukuran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nilai</a:t>
            </a:r>
            <a:endParaRPr lang="en-US" sz="1800" i="1" dirty="0">
              <a:solidFill>
                <a:schemeClr val="tx1"/>
              </a:solidFill>
            </a:endParaRPr>
          </a:p>
          <a:p>
            <a:pPr marL="3175" lvl="1" indent="0" algn="just">
              <a:buNone/>
            </a:pPr>
            <a:endParaRPr lang="en-US" sz="1400" i="1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821561" y="3227765"/>
            <a:ext cx="4732367" cy="82283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90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indent="0" algn="just" fontAlgn="auto">
              <a:spcAft>
                <a:spcPts val="0"/>
              </a:spcAft>
              <a:buFont typeface="Arial"/>
              <a:buNone/>
            </a:pPr>
            <a:r>
              <a:rPr lang="en-US" sz="1800" i="1" dirty="0" err="1"/>
              <a:t>Attribut</a:t>
            </a:r>
            <a:r>
              <a:rPr lang="en-US" sz="1800" i="1" dirty="0"/>
              <a:t> </a:t>
            </a:r>
            <a:r>
              <a:rPr lang="en-US" sz="1800" i="1" dirty="0" err="1"/>
              <a:t>Tabel</a:t>
            </a:r>
            <a:r>
              <a:rPr lang="en-US" sz="1800" i="1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C000"/>
                </a:solidFill>
              </a:rPr>
              <a:t>data tabular </a:t>
            </a:r>
            <a:r>
              <a:rPr lang="en-US" sz="1800" dirty="0"/>
              <a:t>yang </a:t>
            </a:r>
            <a:r>
              <a:rPr lang="en-US" sz="1800" dirty="0" err="1">
                <a:solidFill>
                  <a:srgbClr val="FFC000"/>
                </a:solidFill>
              </a:rPr>
              <a:t>terikat</a:t>
            </a:r>
            <a:r>
              <a:rPr lang="en-US" sz="1800" dirty="0"/>
              <a:t> data </a:t>
            </a:r>
            <a:r>
              <a:rPr lang="en-US" sz="1800" dirty="0" err="1"/>
              <a:t>lainnya</a:t>
            </a:r>
            <a:r>
              <a:rPr lang="en-US" sz="1800" dirty="0"/>
              <a:t> </a:t>
            </a:r>
            <a:r>
              <a:rPr lang="en-US" sz="1800" dirty="0" err="1"/>
              <a:t>berdasarkan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C000"/>
                </a:solidFill>
              </a:rPr>
              <a:t>kode</a:t>
            </a:r>
            <a:r>
              <a:rPr lang="en-US" sz="1800" dirty="0"/>
              <a:t> id </a:t>
            </a:r>
            <a:r>
              <a:rPr lang="en-US" sz="1800" dirty="0" err="1">
                <a:solidFill>
                  <a:srgbClr val="FFC000"/>
                </a:solidFill>
              </a:rPr>
              <a:t>unik</a:t>
            </a:r>
            <a:r>
              <a:rPr lang="en-US" sz="1800" dirty="0"/>
              <a:t> </a:t>
            </a:r>
            <a:r>
              <a:rPr lang="en-US" sz="1800" dirty="0" err="1"/>
              <a:t>tertentu</a:t>
            </a:r>
            <a:r>
              <a:rPr lang="en-US" sz="1800" dirty="0"/>
              <a:t> </a:t>
            </a:r>
            <a:endParaRPr lang="en-US" sz="1800" i="1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12834" y="4410245"/>
            <a:ext cx="3200926" cy="147141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90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indent="0" algn="just" fontAlgn="auto">
              <a:spcAft>
                <a:spcPts val="0"/>
              </a:spcAft>
              <a:buFont typeface="Arial"/>
              <a:buNone/>
            </a:pPr>
            <a:r>
              <a:rPr lang="en-US" sz="1600" dirty="0"/>
              <a:t>Basis data </a:t>
            </a:r>
            <a:r>
              <a:rPr lang="en-US" sz="1600" dirty="0" err="1"/>
              <a:t>merupakan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kumpulan</a:t>
            </a:r>
            <a:r>
              <a:rPr lang="en-US" sz="1600" dirty="0"/>
              <a:t> data yang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diakses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secara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rgbClr val="FFC000"/>
                </a:solidFill>
              </a:rPr>
              <a:t>langsung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/>
              <a:t>baik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jaringan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rgbClr val="FFC000"/>
                </a:solidFill>
              </a:rPr>
              <a:t>lokal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jaringan</a:t>
            </a:r>
            <a:r>
              <a:rPr lang="en-US" sz="1600" dirty="0"/>
              <a:t> yang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tampak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C000"/>
                </a:solidFill>
              </a:rPr>
              <a:t>(</a:t>
            </a:r>
            <a:r>
              <a:rPr lang="en-US" sz="1600" i="1" dirty="0">
                <a:solidFill>
                  <a:srgbClr val="FFC000"/>
                </a:solidFill>
              </a:rPr>
              <a:t>cloud data base</a:t>
            </a:r>
            <a:r>
              <a:rPr lang="en-US" sz="1600" dirty="0">
                <a:solidFill>
                  <a:srgbClr val="FFC000"/>
                </a:solidFill>
              </a:rPr>
              <a:t>)</a:t>
            </a:r>
          </a:p>
          <a:p>
            <a:pPr marL="3175" lvl="1" indent="0" algn="just" fontAlgn="auto">
              <a:spcAft>
                <a:spcPts val="0"/>
              </a:spcAft>
              <a:buFont typeface="Arial"/>
              <a:buNone/>
            </a:pPr>
            <a:endParaRPr lang="en-US" sz="14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403993" y="2868118"/>
            <a:ext cx="818609" cy="1352945"/>
            <a:chOff x="1790160" y="2244778"/>
            <a:chExt cx="2923505" cy="3444498"/>
          </a:xfrm>
          <a:solidFill>
            <a:srgbClr val="1F5479"/>
          </a:solidFill>
        </p:grpSpPr>
        <p:sp>
          <p:nvSpPr>
            <p:cNvPr id="8" name="Can 7"/>
            <p:cNvSpPr/>
            <p:nvPr/>
          </p:nvSpPr>
          <p:spPr>
            <a:xfrm>
              <a:off x="1790160" y="4524815"/>
              <a:ext cx="2923505" cy="1164461"/>
            </a:xfrm>
            <a:prstGeom prst="ca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Can 8"/>
            <p:cNvSpPr/>
            <p:nvPr/>
          </p:nvSpPr>
          <p:spPr>
            <a:xfrm>
              <a:off x="2058038" y="4214403"/>
              <a:ext cx="2387279" cy="532496"/>
            </a:xfrm>
            <a:prstGeom prst="can">
              <a:avLst/>
            </a:prstGeom>
            <a:solidFill>
              <a:srgbClr val="FFC82E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Can 9"/>
            <p:cNvSpPr/>
            <p:nvPr/>
          </p:nvSpPr>
          <p:spPr>
            <a:xfrm>
              <a:off x="1790160" y="3370117"/>
              <a:ext cx="2923505" cy="1197113"/>
            </a:xfrm>
            <a:prstGeom prst="ca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dBase</a:t>
              </a:r>
            </a:p>
          </p:txBody>
        </p:sp>
        <p:sp>
          <p:nvSpPr>
            <p:cNvPr id="11" name="Can 10"/>
            <p:cNvSpPr/>
            <p:nvPr/>
          </p:nvSpPr>
          <p:spPr>
            <a:xfrm>
              <a:off x="2058036" y="3002772"/>
              <a:ext cx="2387279" cy="532496"/>
            </a:xfrm>
            <a:prstGeom prst="can">
              <a:avLst/>
            </a:prstGeom>
            <a:solidFill>
              <a:srgbClr val="FFC82E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an 11"/>
            <p:cNvSpPr/>
            <p:nvPr/>
          </p:nvSpPr>
          <p:spPr>
            <a:xfrm>
              <a:off x="1790160" y="2244778"/>
              <a:ext cx="2923505" cy="1164461"/>
            </a:xfrm>
            <a:prstGeom prst="ca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9774"/>
          <a:stretch/>
        </p:blipFill>
        <p:spPr>
          <a:xfrm>
            <a:off x="3821561" y="4410245"/>
            <a:ext cx="4732367" cy="204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471" b="24590"/>
          <a:stretch/>
        </p:blipFill>
        <p:spPr>
          <a:xfrm>
            <a:off x="3821560" y="1191717"/>
            <a:ext cx="4732366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83671"/>
      </p:ext>
    </p:extLst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742" y="755362"/>
            <a:ext cx="6110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Arial" charset="0"/>
              </a:rPr>
              <a:t>Yang </a:t>
            </a:r>
            <a:r>
              <a:rPr lang="en-US" sz="1600" b="1" dirty="0" err="1">
                <a:cs typeface="Arial" charset="0"/>
              </a:rPr>
              <a:t>Perlu</a:t>
            </a:r>
            <a:r>
              <a:rPr lang="en-US" sz="1600" b="1" dirty="0">
                <a:cs typeface="Arial" charset="0"/>
              </a:rPr>
              <a:t> </a:t>
            </a:r>
            <a:r>
              <a:rPr lang="en-US" sz="1600" b="1" dirty="0" err="1">
                <a:cs typeface="Arial" charset="0"/>
              </a:rPr>
              <a:t>Diperhatikan</a:t>
            </a:r>
            <a:r>
              <a:rPr lang="en-US" sz="1600" b="1" dirty="0">
                <a:cs typeface="Arial" charset="0"/>
              </a:rPr>
              <a:t> </a:t>
            </a:r>
            <a:r>
              <a:rPr lang="en-US" sz="1600" b="1" dirty="0" err="1">
                <a:cs typeface="Arial" charset="0"/>
              </a:rPr>
              <a:t>dalam</a:t>
            </a:r>
            <a:r>
              <a:rPr lang="en-US" sz="1600" b="1" dirty="0">
                <a:cs typeface="Arial" charset="0"/>
              </a:rPr>
              <a:t> </a:t>
            </a:r>
            <a:r>
              <a:rPr lang="en-US" sz="1600" b="1" dirty="0" err="1">
                <a:cs typeface="Arial" charset="0"/>
              </a:rPr>
              <a:t>Menyusun</a:t>
            </a:r>
            <a:r>
              <a:rPr lang="en-US" sz="1600" b="1" dirty="0">
                <a:cs typeface="Arial" charset="0"/>
              </a:rPr>
              <a:t> </a:t>
            </a:r>
            <a:r>
              <a:rPr lang="en-US" sz="1600" b="1" dirty="0" err="1">
                <a:cs typeface="Arial" charset="0"/>
              </a:rPr>
              <a:t>Standar</a:t>
            </a:r>
            <a:r>
              <a:rPr lang="en-US" sz="1600" b="1" dirty="0">
                <a:cs typeface="Arial" charset="0"/>
              </a:rPr>
              <a:t> </a:t>
            </a:r>
            <a:r>
              <a:rPr lang="en-US" sz="1600" b="1" dirty="0" err="1">
                <a:cs typeface="Arial" charset="0"/>
              </a:rPr>
              <a:t>dan</a:t>
            </a:r>
            <a:r>
              <a:rPr lang="en-US" sz="1600" b="1" dirty="0">
                <a:cs typeface="Arial" charset="0"/>
              </a:rPr>
              <a:t> Basis Data</a:t>
            </a:r>
            <a:endParaRPr lang="en-US" sz="1600" b="1" i="1" dirty="0">
              <a:ea typeface="Arial" charset="0"/>
              <a:cs typeface="Arial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834927" y="6492875"/>
            <a:ext cx="346292" cy="365125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22082"/>
            <a:fld id="{C19B4508-DD3E-4747-9769-10B5C944A715}" type="slidenum">
              <a:rPr lang="en-US" sz="1000" b="1" smtClean="0">
                <a:solidFill>
                  <a:schemeClr val="tx1"/>
                </a:solidFill>
              </a:rPr>
              <a:pPr algn="ctr" defTabSz="422082"/>
              <a:t>34</a:t>
            </a:fld>
            <a:endParaRPr lang="en-US" sz="1000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53001" y="1531985"/>
            <a:ext cx="3355770" cy="4423952"/>
            <a:chOff x="5393337" y="958489"/>
            <a:chExt cx="3355770" cy="3317964"/>
          </a:xfrm>
        </p:grpSpPr>
        <p:grpSp>
          <p:nvGrpSpPr>
            <p:cNvPr id="27" name="Group 26"/>
            <p:cNvGrpSpPr/>
            <p:nvPr/>
          </p:nvGrpSpPr>
          <p:grpSpPr>
            <a:xfrm rot="2700000">
              <a:off x="5412240" y="939586"/>
              <a:ext cx="3317964" cy="3355770"/>
              <a:chOff x="2140791" y="1011919"/>
              <a:chExt cx="3509278" cy="3549263"/>
            </a:xfrm>
            <a:solidFill>
              <a:srgbClr val="92D050"/>
            </a:solidFill>
          </p:grpSpPr>
          <p:sp>
            <p:nvSpPr>
              <p:cNvPr id="28" name="Bent Arrow 27"/>
              <p:cNvSpPr/>
              <p:nvPr/>
            </p:nvSpPr>
            <p:spPr>
              <a:xfrm>
                <a:off x="2213740" y="1011919"/>
                <a:ext cx="1615440" cy="1615440"/>
              </a:xfrm>
              <a:prstGeom prst="bentArrow">
                <a:avLst>
                  <a:gd name="adj1" fmla="val 15102"/>
                  <a:gd name="adj2" fmla="val 15785"/>
                  <a:gd name="adj3" fmla="val 24999"/>
                  <a:gd name="adj4" fmla="val 73294"/>
                </a:avLst>
              </a:prstGeom>
              <a:gradFill flip="none" rotWithShape="1">
                <a:gsLst>
                  <a:gs pos="0">
                    <a:srgbClr val="4A9B82">
                      <a:shade val="30000"/>
                      <a:satMod val="115000"/>
                    </a:srgbClr>
                  </a:gs>
                  <a:gs pos="50000">
                    <a:srgbClr val="4A9B82">
                      <a:shade val="67500"/>
                      <a:satMod val="115000"/>
                    </a:srgbClr>
                  </a:gs>
                  <a:gs pos="100000">
                    <a:srgbClr val="4A9B8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Bent Arrow 28"/>
              <p:cNvSpPr/>
              <p:nvPr/>
            </p:nvSpPr>
            <p:spPr>
              <a:xfrm rot="5400000">
                <a:off x="4034629" y="1116867"/>
                <a:ext cx="1615440" cy="1615440"/>
              </a:xfrm>
              <a:prstGeom prst="bentArrow">
                <a:avLst>
                  <a:gd name="adj1" fmla="val 15102"/>
                  <a:gd name="adj2" fmla="val 15785"/>
                  <a:gd name="adj3" fmla="val 24999"/>
                  <a:gd name="adj4" fmla="val 73294"/>
                </a:avLst>
              </a:prstGeom>
              <a:gradFill flip="none" rotWithShape="1">
                <a:gsLst>
                  <a:gs pos="0">
                    <a:srgbClr val="4A9B82">
                      <a:shade val="30000"/>
                      <a:satMod val="115000"/>
                    </a:srgbClr>
                  </a:gs>
                  <a:gs pos="50000">
                    <a:srgbClr val="4A9B82">
                      <a:shade val="67500"/>
                      <a:satMod val="115000"/>
                    </a:srgbClr>
                  </a:gs>
                  <a:gs pos="100000">
                    <a:srgbClr val="4A9B8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ent Arrow 29"/>
              <p:cNvSpPr/>
              <p:nvPr/>
            </p:nvSpPr>
            <p:spPr>
              <a:xfrm rot="10800000">
                <a:off x="3945331" y="2945742"/>
                <a:ext cx="1615440" cy="1615440"/>
              </a:xfrm>
              <a:prstGeom prst="bentArrow">
                <a:avLst>
                  <a:gd name="adj1" fmla="val 15102"/>
                  <a:gd name="adj2" fmla="val 15785"/>
                  <a:gd name="adj3" fmla="val 24999"/>
                  <a:gd name="adj4" fmla="val 73294"/>
                </a:avLst>
              </a:prstGeom>
              <a:gradFill flip="none" rotWithShape="1">
                <a:gsLst>
                  <a:gs pos="0">
                    <a:srgbClr val="4A9B82">
                      <a:shade val="30000"/>
                      <a:satMod val="115000"/>
                    </a:srgbClr>
                  </a:gs>
                  <a:gs pos="50000">
                    <a:srgbClr val="4A9B82">
                      <a:shade val="67500"/>
                      <a:satMod val="115000"/>
                    </a:srgbClr>
                  </a:gs>
                  <a:gs pos="100000">
                    <a:srgbClr val="4A9B8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Bent Arrow 30"/>
              <p:cNvSpPr/>
              <p:nvPr/>
            </p:nvSpPr>
            <p:spPr>
              <a:xfrm rot="16200000">
                <a:off x="2140791" y="2817687"/>
                <a:ext cx="1615440" cy="1615440"/>
              </a:xfrm>
              <a:prstGeom prst="bentArrow">
                <a:avLst>
                  <a:gd name="adj1" fmla="val 15102"/>
                  <a:gd name="adj2" fmla="val 15785"/>
                  <a:gd name="adj3" fmla="val 24999"/>
                  <a:gd name="adj4" fmla="val 73294"/>
                </a:avLst>
              </a:prstGeom>
              <a:gradFill flip="none" rotWithShape="1">
                <a:gsLst>
                  <a:gs pos="0">
                    <a:srgbClr val="4A9B82">
                      <a:shade val="30000"/>
                      <a:satMod val="115000"/>
                    </a:srgbClr>
                  </a:gs>
                  <a:gs pos="50000">
                    <a:srgbClr val="4A9B82">
                      <a:shade val="67500"/>
                      <a:satMod val="115000"/>
                    </a:srgbClr>
                  </a:gs>
                  <a:gs pos="100000">
                    <a:srgbClr val="4A9B8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aphicFrame>
          <p:nvGraphicFramePr>
            <p:cNvPr id="16" name="Diagram 15"/>
            <p:cNvGraphicFramePr/>
            <p:nvPr>
              <p:extLst>
                <p:ext uri="{D42A27DB-BD31-4B8C-83A1-F6EECF244321}">
                  <p14:modId xmlns:p14="http://schemas.microsoft.com/office/powerpoint/2010/main" val="386389175"/>
                </p:ext>
              </p:extLst>
            </p:nvPr>
          </p:nvGraphicFramePr>
          <p:xfrm>
            <a:off x="5600666" y="1328036"/>
            <a:ext cx="2956560" cy="25679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212835" y="1147140"/>
            <a:ext cx="4750063" cy="10972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90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indent="0" algn="just" fontAlgn="auto">
              <a:lnSpc>
                <a:spcPct val="150000"/>
              </a:lnSpc>
              <a:spcAft>
                <a:spcPts val="0"/>
              </a:spcAft>
              <a:buFont typeface="Arial"/>
              <a:buNone/>
            </a:pPr>
            <a:r>
              <a:rPr lang="en-US" sz="1600" dirty="0" err="1"/>
              <a:t>Mudah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dibaca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masyarakat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umumnya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dibaca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sistem</a:t>
            </a:r>
            <a:r>
              <a:rPr lang="en-US" sz="1600" dirty="0"/>
              <a:t> </a:t>
            </a:r>
            <a:r>
              <a:rPr lang="en-US" sz="1600" dirty="0" err="1"/>
              <a:t>ketika</a:t>
            </a:r>
            <a:r>
              <a:rPr lang="en-US" sz="1600" dirty="0"/>
              <a:t> </a:t>
            </a:r>
            <a:r>
              <a:rPr lang="en-US" sz="1600" dirty="0" err="1"/>
              <a:t>dibutuhkan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pengolahan</a:t>
            </a:r>
            <a:r>
              <a:rPr lang="en-US" sz="1600" dirty="0">
                <a:solidFill>
                  <a:srgbClr val="FFC000"/>
                </a:solidFill>
              </a:rPr>
              <a:t> data</a:t>
            </a:r>
            <a:endParaRPr lang="en-US" sz="1600" i="1" dirty="0">
              <a:solidFill>
                <a:srgbClr val="FFC00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12834" y="3833716"/>
            <a:ext cx="4750063" cy="10972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90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indent="0" algn="just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diintegrasikan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C000"/>
                </a:solidFill>
              </a:rPr>
              <a:t>data </a:t>
            </a:r>
            <a:r>
              <a:rPr lang="en-US" sz="1600" dirty="0" err="1">
                <a:solidFill>
                  <a:srgbClr val="FFC000"/>
                </a:solidFill>
              </a:rPr>
              <a:t>lainnya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/>
              <a:t>baik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C000"/>
                </a:solidFill>
              </a:rPr>
              <a:t>offline</a:t>
            </a:r>
            <a:r>
              <a:rPr lang="en-US" sz="1600" dirty="0"/>
              <a:t> </a:t>
            </a:r>
            <a:r>
              <a:rPr lang="en-US" sz="1600" dirty="0" err="1"/>
              <a:t>ataupun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service </a:t>
            </a:r>
            <a:r>
              <a:rPr lang="en-US" sz="1600" dirty="0">
                <a:solidFill>
                  <a:srgbClr val="FFC000"/>
                </a:solidFill>
              </a:rPr>
              <a:t>(online)</a:t>
            </a:r>
            <a:endParaRPr lang="en-US" sz="1600" i="1" dirty="0">
              <a:solidFill>
                <a:srgbClr val="FFC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15832" y="5175108"/>
            <a:ext cx="4750063" cy="10972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90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indent="0" algn="just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dirty="0" err="1"/>
              <a:t>Harus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mengikat</a:t>
            </a:r>
            <a:r>
              <a:rPr lang="en-US" sz="1600" dirty="0"/>
              <a:t>, </a:t>
            </a:r>
            <a:r>
              <a:rPr lang="en-US" sz="1600" dirty="0" err="1"/>
              <a:t>namun</a:t>
            </a:r>
            <a:r>
              <a:rPr lang="en-US" sz="1600" dirty="0"/>
              <a:t> juga </a:t>
            </a:r>
            <a:r>
              <a:rPr lang="en-US" sz="1600" dirty="0" err="1">
                <a:solidFill>
                  <a:srgbClr val="FFC000"/>
                </a:solidFill>
              </a:rPr>
              <a:t>fleksibel</a:t>
            </a:r>
            <a:r>
              <a:rPr lang="en-US" sz="1600" dirty="0"/>
              <a:t> </a:t>
            </a:r>
            <a:r>
              <a:rPr lang="en-US" sz="1600" dirty="0" err="1"/>
              <a:t>sehingga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membatasi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kreatifitas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pembuatan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pengembangan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15832" y="2492324"/>
            <a:ext cx="4750063" cy="10972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90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indent="0" algn="just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C000"/>
                </a:solidFill>
              </a:rPr>
              <a:t>Sedikit</a:t>
            </a:r>
            <a:r>
              <a:rPr lang="en-US" sz="1600" dirty="0"/>
              <a:t>, </a:t>
            </a:r>
            <a:r>
              <a:rPr lang="en-US" sz="1600" dirty="0" err="1"/>
              <a:t>namun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sesuai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kebutuhan</a:t>
            </a:r>
            <a:r>
              <a:rPr lang="en-US" sz="1600" dirty="0"/>
              <a:t> yang </a:t>
            </a:r>
            <a:r>
              <a:rPr lang="en-US" sz="1600" dirty="0" err="1"/>
              <a:t>digunakan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bisa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C000"/>
                </a:solidFill>
              </a:rPr>
              <a:t>dipakai</a:t>
            </a:r>
            <a:r>
              <a:rPr lang="en-US" sz="1600" dirty="0"/>
              <a:t> di </a:t>
            </a:r>
            <a:r>
              <a:rPr lang="en-US" sz="1600" dirty="0">
                <a:solidFill>
                  <a:srgbClr val="FFC000"/>
                </a:solidFill>
              </a:rPr>
              <a:t>masa </a:t>
            </a:r>
            <a:r>
              <a:rPr lang="en-US" sz="1600" dirty="0" err="1">
                <a:solidFill>
                  <a:srgbClr val="FFC000"/>
                </a:solidFill>
              </a:rPr>
              <a:t>depan</a:t>
            </a:r>
            <a:endParaRPr lang="en-US" sz="16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80693"/>
      </p:ext>
    </p:extLst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7200" y="4114800"/>
            <a:ext cx="4876800" cy="1447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/>
              <a:t>PENERAPAN SISTEM INFORMASI DALAM PENGAMBILAN KEPUTUSAN TERKAIT TATA RUANG DI INDONESIA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336309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smtClean="0"/>
              <a:t>SISTEM INFORMASI KEBENCANAAN OLEH BNPB</a:t>
            </a:r>
            <a:endParaRPr lang="en-US" sz="32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0" r="1938" b="6460"/>
          <a:stretch/>
        </p:blipFill>
        <p:spPr bwMode="auto">
          <a:xfrm>
            <a:off x="228600" y="1524000"/>
            <a:ext cx="4784651" cy="221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 r="2767" b="5523"/>
          <a:stretch/>
        </p:blipFill>
        <p:spPr bwMode="auto">
          <a:xfrm>
            <a:off x="4267200" y="4191000"/>
            <a:ext cx="4583766" cy="212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1600" y="1828800"/>
            <a:ext cx="3795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https://bnpb.cloud/dibi/laporan4</a:t>
            </a:r>
          </a:p>
        </p:txBody>
      </p:sp>
    </p:spTree>
    <p:extLst>
      <p:ext uri="{BB962C8B-B14F-4D97-AF65-F5344CB8AC3E}">
        <p14:creationId xmlns:p14="http://schemas.microsoft.com/office/powerpoint/2010/main" val="2630404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smtClean="0"/>
              <a:t>SISTEM INFORMASI KEBENCANAAN OLEH BNPB</a:t>
            </a:r>
            <a:endParaRPr lang="en-US" sz="3200" b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71" r="1623" b="5110"/>
          <a:stretch/>
        </p:blipFill>
        <p:spPr bwMode="auto">
          <a:xfrm>
            <a:off x="838200" y="1295400"/>
            <a:ext cx="7617860" cy="361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5260" y="5410200"/>
            <a:ext cx="2959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http://inarisk.bnpb.go.id/</a:t>
            </a:r>
          </a:p>
        </p:txBody>
      </p:sp>
    </p:spTree>
    <p:extLst>
      <p:ext uri="{BB962C8B-B14F-4D97-AF65-F5344CB8AC3E}">
        <p14:creationId xmlns:p14="http://schemas.microsoft.com/office/powerpoint/2010/main" val="1088318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smtClean="0"/>
              <a:t>SISTEM INFORMASI PETA SEBARAN BIDANG TANAH OLEH KEMEN. ATR/BPN</a:t>
            </a:r>
            <a:endParaRPr lang="en-US" sz="3200" b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6903"/>
          <a:stretch/>
        </p:blipFill>
        <p:spPr bwMode="auto">
          <a:xfrm>
            <a:off x="-47136" y="1600200"/>
            <a:ext cx="9191136" cy="416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5936776"/>
            <a:ext cx="3441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http://peta.atrbpn.go.id/</a:t>
            </a:r>
          </a:p>
        </p:txBody>
      </p:sp>
    </p:spTree>
    <p:extLst>
      <p:ext uri="{BB962C8B-B14F-4D97-AF65-F5344CB8AC3E}">
        <p14:creationId xmlns:p14="http://schemas.microsoft.com/office/powerpoint/2010/main" val="107548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smtClean="0"/>
              <a:t>SISTEM INFORMASI LAYANAN TANAH OLEH KEMEN. ATR/BPN</a:t>
            </a:r>
            <a:endParaRPr lang="en-US" sz="3200" b="1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2069" r="39537" b="10129"/>
          <a:stretch/>
        </p:blipFill>
        <p:spPr bwMode="auto">
          <a:xfrm>
            <a:off x="1828800" y="1524000"/>
            <a:ext cx="5314818" cy="442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66" y="6035989"/>
            <a:ext cx="7036798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/>
              <a:t>https://www.atrbpn.go.id/LAYANAN-PUBLIK/APLIKASI-SENTUH-TANAHKU</a:t>
            </a:r>
          </a:p>
        </p:txBody>
      </p:sp>
    </p:spTree>
    <p:extLst>
      <p:ext uri="{BB962C8B-B14F-4D97-AF65-F5344CB8AC3E}">
        <p14:creationId xmlns:p14="http://schemas.microsoft.com/office/powerpoint/2010/main" val="13087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smtClean="0"/>
              <a:t>GIS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/>
              <a:t>GIS is just one of the formalised computer-based</a:t>
            </a:r>
          </a:p>
          <a:p>
            <a:pPr marL="0" indent="0" algn="ctr">
              <a:buNone/>
            </a:pPr>
            <a:r>
              <a:rPr lang="en-US" i="1"/>
              <a:t>information systems capable of integrating data</a:t>
            </a:r>
          </a:p>
          <a:p>
            <a:pPr marL="0" indent="0" algn="ctr">
              <a:buNone/>
            </a:pPr>
            <a:r>
              <a:rPr lang="en-US" i="1"/>
              <a:t>from various sources to provide the information</a:t>
            </a:r>
          </a:p>
          <a:p>
            <a:pPr marL="0" indent="0" algn="ctr">
              <a:buNone/>
            </a:pPr>
            <a:r>
              <a:rPr lang="en-US" i="1"/>
              <a:t>necessary for effective decision-making in urban</a:t>
            </a:r>
          </a:p>
          <a:p>
            <a:pPr marL="0" indent="0" algn="ctr">
              <a:buNone/>
            </a:pPr>
            <a:r>
              <a:rPr lang="en-US" i="1"/>
              <a:t>planning (Han and Kim 1989).</a:t>
            </a:r>
          </a:p>
        </p:txBody>
      </p:sp>
    </p:spTree>
    <p:extLst>
      <p:ext uri="{BB962C8B-B14F-4D97-AF65-F5344CB8AC3E}">
        <p14:creationId xmlns:p14="http://schemas.microsoft.com/office/powerpoint/2010/main" val="21864086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smtClean="0"/>
              <a:t>SISTEM INFORMASI </a:t>
            </a:r>
            <a:r>
              <a:rPr lang="en-US" sz="3200" b="1" smtClean="0"/>
              <a:t>GISTARU OLEH </a:t>
            </a:r>
            <a:r>
              <a:rPr lang="en-US" sz="3200" b="1" smtClean="0"/>
              <a:t>KEMEN. ATR/BPN</a:t>
            </a:r>
            <a:endParaRPr lang="en-US" sz="32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5" b="7338"/>
          <a:stretch/>
        </p:blipFill>
        <p:spPr bwMode="auto">
          <a:xfrm>
            <a:off x="2066180" y="3650776"/>
            <a:ext cx="7077820" cy="320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b="6654"/>
          <a:stretch/>
        </p:blipFill>
        <p:spPr bwMode="auto">
          <a:xfrm>
            <a:off x="76200" y="1600200"/>
            <a:ext cx="5381626" cy="246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11303" y="3244334"/>
            <a:ext cx="3661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http://gistaru.atrbpn.go.id/rtronline/</a:t>
            </a:r>
          </a:p>
        </p:txBody>
      </p:sp>
    </p:spTree>
    <p:extLst>
      <p:ext uri="{BB962C8B-B14F-4D97-AF65-F5344CB8AC3E}">
        <p14:creationId xmlns:p14="http://schemas.microsoft.com/office/powerpoint/2010/main" val="1319847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b="1" smtClean="0"/>
              <a:t>SISTEM INFORMASI </a:t>
            </a:r>
            <a:r>
              <a:rPr lang="en-US" sz="2400" b="1" smtClean="0"/>
              <a:t>GEOSPASIAL UNTUK NEGERI (KEBIJAKAN SATU PETA) OLEH BADAN INFORMASI GEOSPASIAL</a:t>
            </a:r>
            <a:endParaRPr lang="en-US" sz="2400" b="1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b="5534"/>
          <a:stretch/>
        </p:blipFill>
        <p:spPr bwMode="auto">
          <a:xfrm>
            <a:off x="228600" y="1676400"/>
            <a:ext cx="8286510" cy="38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791200"/>
            <a:ext cx="3722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http://portal.ina-sdi.or.id/home/</a:t>
            </a:r>
          </a:p>
        </p:txBody>
      </p:sp>
    </p:spTree>
    <p:extLst>
      <p:ext uri="{BB962C8B-B14F-4D97-AF65-F5344CB8AC3E}">
        <p14:creationId xmlns:p14="http://schemas.microsoft.com/office/powerpoint/2010/main" val="2970044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smtClean="0"/>
              <a:t>REFERENSI</a:t>
            </a:r>
            <a:endParaRPr lang="en-US" sz="4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Zhao, Hualong. 2009. Urban Planing Management Information System based on GIS. Proceedings of the 2009 International Symposium on Web Information Systems and Application</a:t>
            </a:r>
          </a:p>
          <a:p>
            <a:r>
              <a:rPr lang="en-US"/>
              <a:t>Yeh, AG. Urban Planning and GIS</a:t>
            </a:r>
          </a:p>
          <a:p>
            <a:r>
              <a:rPr lang="en-US"/>
              <a:t>GIS Solutions for Uran Planning and Regional Planning. ESRI</a:t>
            </a:r>
          </a:p>
          <a:p>
            <a:r>
              <a:rPr lang="en-US"/>
              <a:t>Tietze, Wolf. Geographical Information Systems for Urban and Regional Planning. 1990. </a:t>
            </a:r>
            <a:r>
              <a:rPr lang="en-US" smtClean="0"/>
              <a:t>Springer-Science</a:t>
            </a:r>
          </a:p>
          <a:p>
            <a:r>
              <a:rPr lang="en-US">
                <a:sym typeface="Open Sans"/>
              </a:rPr>
              <a:t>Permen PU 20 tahun 2011 tentang Pedoman Penyusunan Rencana Detail Tata Ruang dan Peraturan Zonasi Kabupaten/Kota</a:t>
            </a:r>
          </a:p>
          <a:p>
            <a:r>
              <a:rPr lang="en-US">
                <a:sym typeface="Open Sans"/>
              </a:rPr>
              <a:t>Permen ATR/BPN 1 tahun 2018 tentang Pedoman Penyusunan Rencana Tata Ruang Provinsi/Kota/Kabupaten</a:t>
            </a:r>
          </a:p>
          <a:p>
            <a:r>
              <a:rPr lang="en-US">
                <a:sym typeface="Open Sans"/>
              </a:rPr>
              <a:t>Rapermen ATR/BPN 16 Tahun 2018 tentang Pedoman Penyusunan Rencana Detail Tata Ruang dan Peraturan Zonasi Kabupaten/Kota</a:t>
            </a:r>
            <a:endParaRPr lang="en-US"/>
          </a:p>
          <a:p>
            <a:r>
              <a:rPr lang="en-US" smtClean="0"/>
              <a:t>FGD </a:t>
            </a:r>
            <a:r>
              <a:rPr lang="en-US"/>
              <a:t>Penataan Ruang yang Berbasis RDTR, diselenggarakan oleh Kementerian Agraria dan Tata </a:t>
            </a:r>
            <a:r>
              <a:rPr lang="en-US" smtClean="0"/>
              <a:t>Ruang/BPN</a:t>
            </a:r>
          </a:p>
        </p:txBody>
      </p:sp>
    </p:spTree>
    <p:extLst>
      <p:ext uri="{BB962C8B-B14F-4D97-AF65-F5344CB8AC3E}">
        <p14:creationId xmlns:p14="http://schemas.microsoft.com/office/powerpoint/2010/main" val="1607390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terimakasih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/>
              <a:t>Database management, visualisation, </a:t>
            </a:r>
            <a:r>
              <a:rPr lang="en-US" i="1" smtClean="0"/>
              <a:t>spatial analysis</a:t>
            </a:r>
            <a:r>
              <a:rPr lang="en-US" i="1"/>
              <a:t>, and spatial modelling are the main </a:t>
            </a:r>
            <a:r>
              <a:rPr lang="en-US" i="1" smtClean="0"/>
              <a:t>uses of GIS </a:t>
            </a:r>
            <a:r>
              <a:rPr lang="en-US" i="1"/>
              <a:t>in urban planning (Levine and Landis </a:t>
            </a:r>
            <a:r>
              <a:rPr lang="en-US" i="1" smtClean="0"/>
              <a:t>1989; Marble </a:t>
            </a:r>
            <a:r>
              <a:rPr lang="en-US" i="1"/>
              <a:t>and Amundson 1988; Webster 1993, 1994)</a:t>
            </a:r>
          </a:p>
        </p:txBody>
      </p:sp>
    </p:spTree>
    <p:extLst>
      <p:ext uri="{BB962C8B-B14F-4D97-AF65-F5344CB8AC3E}">
        <p14:creationId xmlns:p14="http://schemas.microsoft.com/office/powerpoint/2010/main" val="77322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smtClean="0"/>
              <a:t>URBAN PLANNING&amp;GIS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Perencana menggunakan GIS sebaga alat untuk analisis dan pemodelan database spatial</a:t>
            </a:r>
          </a:p>
          <a:p>
            <a:r>
              <a:rPr lang="en-US" smtClean="0"/>
              <a:t>Pada urban planning GIS digunakan berdasarkan perbedaan tahapan, level, sektor, dan fungsi </a:t>
            </a:r>
          </a:p>
          <a:p>
            <a:r>
              <a:rPr lang="en-US" smtClean="0"/>
              <a:t>Pada akhirnya GIS merupakan bagian dari planning support system untuk urban planning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87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smtClean="0"/>
              <a:t>SISTEM GIS DALAM URBAN PLANNING</a:t>
            </a:r>
            <a:endParaRPr lang="en-US" sz="36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26508" r="10577" b="10345"/>
          <a:stretch/>
        </p:blipFill>
        <p:spPr bwMode="auto">
          <a:xfrm>
            <a:off x="65806" y="1981200"/>
            <a:ext cx="9104470" cy="418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37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smtClean="0"/>
              <a:t>GIS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/>
              <a:t>GIS is just one of the formalised computer-based</a:t>
            </a:r>
          </a:p>
          <a:p>
            <a:pPr marL="0" indent="0" algn="ctr">
              <a:buNone/>
            </a:pPr>
            <a:r>
              <a:rPr lang="en-US" i="1"/>
              <a:t>information systems capable of integrating data</a:t>
            </a:r>
          </a:p>
          <a:p>
            <a:pPr marL="0" indent="0" algn="ctr">
              <a:buNone/>
            </a:pPr>
            <a:r>
              <a:rPr lang="en-US" i="1"/>
              <a:t>from various sources to provide the information</a:t>
            </a:r>
          </a:p>
          <a:p>
            <a:pPr marL="0" indent="0" algn="ctr">
              <a:buNone/>
            </a:pPr>
            <a:r>
              <a:rPr lang="en-US" i="1"/>
              <a:t>necessary for effective decision-making in urban</a:t>
            </a:r>
          </a:p>
          <a:p>
            <a:pPr marL="0" indent="0" algn="ctr">
              <a:buNone/>
            </a:pPr>
            <a:r>
              <a:rPr lang="en-US" i="1"/>
              <a:t>planning (Han and Kim 1989).</a:t>
            </a:r>
          </a:p>
        </p:txBody>
      </p:sp>
    </p:spTree>
    <p:extLst>
      <p:ext uri="{BB962C8B-B14F-4D97-AF65-F5344CB8AC3E}">
        <p14:creationId xmlns:p14="http://schemas.microsoft.com/office/powerpoint/2010/main" val="218640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/>
              <a:t>Database management, visualisation, </a:t>
            </a:r>
            <a:r>
              <a:rPr lang="en-US" i="1" smtClean="0"/>
              <a:t>spatial analysis</a:t>
            </a:r>
            <a:r>
              <a:rPr lang="en-US" i="1"/>
              <a:t>, and spatial modelling are the main </a:t>
            </a:r>
            <a:r>
              <a:rPr lang="en-US" i="1" smtClean="0"/>
              <a:t>uses of GIS </a:t>
            </a:r>
            <a:r>
              <a:rPr lang="en-US" i="1"/>
              <a:t>in urban planning (Levine and Landis </a:t>
            </a:r>
            <a:r>
              <a:rPr lang="en-US" i="1" smtClean="0"/>
              <a:t>1989; Marble </a:t>
            </a:r>
            <a:r>
              <a:rPr lang="en-US" i="1"/>
              <a:t>and Amundson 1988; Webster 1993, 1994)</a:t>
            </a:r>
          </a:p>
        </p:txBody>
      </p:sp>
    </p:spTree>
    <p:extLst>
      <p:ext uri="{BB962C8B-B14F-4D97-AF65-F5344CB8AC3E}">
        <p14:creationId xmlns:p14="http://schemas.microsoft.com/office/powerpoint/2010/main" val="773225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3932</TotalTime>
  <Words>1918</Words>
  <Application>Microsoft Office PowerPoint</Application>
  <PresentationFormat>On-screen Show (4:3)</PresentationFormat>
  <Paragraphs>382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SISTEM INFORMASI DALAM PRODUK  TATA RUANG DAN PENGAMBILAN KEPUTUSAN OLEH STAKEHOLDER DALAM PERENCANAAN WILAYAH DAN KOTA</vt:lpstr>
      <vt:lpstr>OUTLINE</vt:lpstr>
      <vt:lpstr>PowerPoint Presentation</vt:lpstr>
      <vt:lpstr>GIS</vt:lpstr>
      <vt:lpstr>PowerPoint Presentation</vt:lpstr>
      <vt:lpstr>URBAN PLANNING&amp;GIS</vt:lpstr>
      <vt:lpstr>SISTEM GIS DALAM URBAN PLANNING</vt:lpstr>
      <vt:lpstr>GIS</vt:lpstr>
      <vt:lpstr>PowerPoint Presentation</vt:lpstr>
      <vt:lpstr>URBAN PLANNING&amp;GIS</vt:lpstr>
      <vt:lpstr>SISTEM GIS DALAM URBAN PLANNING</vt:lpstr>
      <vt:lpstr>PowerPoint Presentation</vt:lpstr>
      <vt:lpstr>INFORMASI GEOGRAFI</vt:lpstr>
      <vt:lpstr>INFORMASI GEOGRAFI</vt:lpstr>
      <vt:lpstr>GEOGRAPHIC DATA</vt:lpstr>
      <vt:lpstr>MODEL VEKTOR</vt:lpstr>
      <vt:lpstr>MODEL VEKTOR</vt:lpstr>
      <vt:lpstr>MODEL VEKTOR</vt:lpstr>
      <vt:lpstr>MODEL VEKTOR</vt:lpstr>
      <vt:lpstr>MODEL VEKTOR</vt:lpstr>
      <vt:lpstr>PowerPoint Presentation</vt:lpstr>
      <vt:lpstr>PENGUMPULAN DATA DAN INFORMASI</vt:lpstr>
      <vt:lpstr>KETENTUAN MENGENAI PETA DASAR DAN TEMATIK ADALAH SEBAGAI BERIKUT</vt:lpstr>
      <vt:lpstr>DATA DAN INFORMASI</vt:lpstr>
      <vt:lpstr>PowerPoint Presentation</vt:lpstr>
      <vt:lpstr>PowerPoint Presentation</vt:lpstr>
      <vt:lpstr>PEMBAGIAN BLOK DAN ZONA DALAM OPERASIONALISASI PZ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 INFORMASI KEBENCANAAN OLEH BNPB</vt:lpstr>
      <vt:lpstr>SISTEM INFORMASI KEBENCANAAN OLEH BNPB</vt:lpstr>
      <vt:lpstr>SISTEM INFORMASI PETA SEBARAN BIDANG TANAH OLEH KEMEN. ATR/BPN</vt:lpstr>
      <vt:lpstr>SISTEM INFORMASI LAYANAN TANAH OLEH KEMEN. ATR/BPN</vt:lpstr>
      <vt:lpstr>SISTEM INFORMASI GISTARU OLEH KEMEN. ATR/BPN</vt:lpstr>
      <vt:lpstr>SISTEM INFORMASI GEOSPASIAL UNTUK NEGERI (KEBIJAKAN SATU PETA) OLEH BADAN INFORMASI GEOSPASIAL</vt:lpstr>
      <vt:lpstr>REFERENSI</vt:lpstr>
      <vt:lpstr>terimakasih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KIRANA</dc:creator>
  <cp:lastModifiedBy>KIRANA</cp:lastModifiedBy>
  <cp:revision>275</cp:revision>
  <dcterms:created xsi:type="dcterms:W3CDTF">2018-09-04T21:30:41Z</dcterms:created>
  <dcterms:modified xsi:type="dcterms:W3CDTF">2018-11-25T11:30:52Z</dcterms:modified>
</cp:coreProperties>
</file>