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263" r:id="rId3"/>
    <p:sldId id="516" r:id="rId4"/>
    <p:sldId id="517" r:id="rId5"/>
    <p:sldId id="520" r:id="rId6"/>
    <p:sldId id="521" r:id="rId7"/>
    <p:sldId id="522" r:id="rId8"/>
    <p:sldId id="523" r:id="rId9"/>
    <p:sldId id="526" r:id="rId10"/>
    <p:sldId id="524" r:id="rId11"/>
    <p:sldId id="525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44" r:id="rId30"/>
    <p:sldId id="545" r:id="rId31"/>
    <p:sldId id="546" r:id="rId32"/>
    <p:sldId id="547" r:id="rId33"/>
    <p:sldId id="548" r:id="rId34"/>
    <p:sldId id="549" r:id="rId35"/>
    <p:sldId id="550" r:id="rId36"/>
    <p:sldId id="551" r:id="rId37"/>
    <p:sldId id="552" r:id="rId38"/>
    <p:sldId id="553" r:id="rId39"/>
    <p:sldId id="554" r:id="rId40"/>
    <p:sldId id="555" r:id="rId41"/>
    <p:sldId id="556" r:id="rId42"/>
    <p:sldId id="557" r:id="rId43"/>
    <p:sldId id="558" r:id="rId44"/>
    <p:sldId id="559" r:id="rId45"/>
    <p:sldId id="560" r:id="rId46"/>
    <p:sldId id="561" r:id="rId47"/>
    <p:sldId id="562" r:id="rId48"/>
    <p:sldId id="563" r:id="rId49"/>
    <p:sldId id="565" r:id="rId50"/>
    <p:sldId id="566" r:id="rId51"/>
    <p:sldId id="567" r:id="rId52"/>
    <p:sldId id="568" r:id="rId53"/>
    <p:sldId id="569" r:id="rId54"/>
    <p:sldId id="570" r:id="rId55"/>
    <p:sldId id="564" r:id="rId56"/>
    <p:sldId id="26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>
        <p:scale>
          <a:sx n="70" d="100"/>
          <a:sy n="70" d="100"/>
        </p:scale>
        <p:origin x="-130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76C3B-04EA-4145-B02A-D93C0156055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AC125D-BE61-4924-AE2B-F06D034A0B56}">
      <dgm:prSet phldrT="[Text]"/>
      <dgm:spPr/>
      <dgm:t>
        <a:bodyPr/>
        <a:lstStyle/>
        <a:p>
          <a:r>
            <a:rPr lang="en-US" smtClean="0"/>
            <a:t>Detail</a:t>
          </a:r>
        </a:p>
      </dgm:t>
    </dgm:pt>
    <dgm:pt modelId="{7CBDA2FB-D232-4263-BEC7-EC6FE1206A0E}" type="parTrans" cxnId="{094B9A6C-D788-4767-BB4D-D0C8AC8B93C6}">
      <dgm:prSet/>
      <dgm:spPr/>
      <dgm:t>
        <a:bodyPr/>
        <a:lstStyle/>
        <a:p>
          <a:endParaRPr lang="en-US"/>
        </a:p>
      </dgm:t>
    </dgm:pt>
    <dgm:pt modelId="{600E492D-DAAF-40AF-B489-D2DFE81280FF}" type="sibTrans" cxnId="{094B9A6C-D788-4767-BB4D-D0C8AC8B93C6}">
      <dgm:prSet/>
      <dgm:spPr/>
      <dgm:t>
        <a:bodyPr/>
        <a:lstStyle/>
        <a:p>
          <a:endParaRPr lang="en-US"/>
        </a:p>
      </dgm:t>
    </dgm:pt>
    <dgm:pt modelId="{9BC43EB1-26DA-4856-9075-B970CA35F4C0}">
      <dgm:prSet phldrT="[Text]"/>
      <dgm:spPr/>
      <dgm:t>
        <a:bodyPr/>
        <a:lstStyle/>
        <a:p>
          <a:r>
            <a:rPr lang="en-US" smtClean="0"/>
            <a:t>Strategis</a:t>
          </a:r>
          <a:endParaRPr lang="en-US"/>
        </a:p>
      </dgm:t>
    </dgm:pt>
    <dgm:pt modelId="{E16DA42F-B31F-471E-AE66-BCCAF5D6E430}" type="parTrans" cxnId="{472A843A-9178-4BE8-BCD6-BDCEDF176DCB}">
      <dgm:prSet/>
      <dgm:spPr/>
      <dgm:t>
        <a:bodyPr/>
        <a:lstStyle/>
        <a:p>
          <a:endParaRPr lang="en-US"/>
        </a:p>
      </dgm:t>
    </dgm:pt>
    <dgm:pt modelId="{E42E4F74-161A-48B9-9830-51F9356EC78B}" type="sibTrans" cxnId="{472A843A-9178-4BE8-BCD6-BDCEDF176DCB}">
      <dgm:prSet/>
      <dgm:spPr/>
      <dgm:t>
        <a:bodyPr/>
        <a:lstStyle/>
        <a:p>
          <a:endParaRPr lang="en-US"/>
        </a:p>
      </dgm:t>
    </dgm:pt>
    <dgm:pt modelId="{88788BD4-77EA-4DF9-9C8C-B5743A8338D5}">
      <dgm:prSet phldrT="[Text]"/>
      <dgm:spPr/>
      <dgm:t>
        <a:bodyPr/>
        <a:lstStyle/>
        <a:p>
          <a:r>
            <a:rPr lang="en-US" smtClean="0"/>
            <a:t>Adanya payung hukum</a:t>
          </a:r>
          <a:endParaRPr lang="en-US"/>
        </a:p>
      </dgm:t>
    </dgm:pt>
    <dgm:pt modelId="{F1B230C3-4496-482E-93BE-C2ACF0584874}" type="parTrans" cxnId="{3DBA350D-5438-4C49-BCEC-E88AA97E552B}">
      <dgm:prSet/>
      <dgm:spPr/>
      <dgm:t>
        <a:bodyPr/>
        <a:lstStyle/>
        <a:p>
          <a:endParaRPr lang="en-US"/>
        </a:p>
      </dgm:t>
    </dgm:pt>
    <dgm:pt modelId="{2C12A042-FF05-4595-9F3D-A71526BE01C6}" type="sibTrans" cxnId="{3DBA350D-5438-4C49-BCEC-E88AA97E552B}">
      <dgm:prSet/>
      <dgm:spPr/>
      <dgm:t>
        <a:bodyPr/>
        <a:lstStyle/>
        <a:p>
          <a:endParaRPr lang="en-US"/>
        </a:p>
      </dgm:t>
    </dgm:pt>
    <dgm:pt modelId="{914F7353-7B71-44DC-B064-F64240C007A5}">
      <dgm:prSet/>
      <dgm:spPr/>
      <dgm:t>
        <a:bodyPr/>
        <a:lstStyle/>
        <a:p>
          <a:r>
            <a:rPr lang="en-US" smtClean="0"/>
            <a:t>Pembagian tanggung jawab dan peran stakeholder</a:t>
          </a:r>
          <a:endParaRPr lang="en-US"/>
        </a:p>
      </dgm:t>
    </dgm:pt>
    <dgm:pt modelId="{142A2B2F-AB4A-40BA-9520-9924756E0D29}" type="parTrans" cxnId="{CAA34B84-2B68-4B2A-9503-F15E9C91065A}">
      <dgm:prSet/>
      <dgm:spPr/>
      <dgm:t>
        <a:bodyPr/>
        <a:lstStyle/>
        <a:p>
          <a:endParaRPr lang="en-US"/>
        </a:p>
      </dgm:t>
    </dgm:pt>
    <dgm:pt modelId="{82219568-1C71-4F65-A18E-085F1F9E4D2C}" type="sibTrans" cxnId="{CAA34B84-2B68-4B2A-9503-F15E9C91065A}">
      <dgm:prSet/>
      <dgm:spPr/>
      <dgm:t>
        <a:bodyPr/>
        <a:lstStyle/>
        <a:p>
          <a:endParaRPr lang="en-US"/>
        </a:p>
      </dgm:t>
    </dgm:pt>
    <dgm:pt modelId="{ACDA622D-A916-4B09-BAF9-3231CCDA7125}">
      <dgm:prSet/>
      <dgm:spPr/>
      <dgm:t>
        <a:bodyPr/>
        <a:lstStyle/>
        <a:p>
          <a:r>
            <a:rPr lang="en-US" smtClean="0"/>
            <a:t>Perhitungan </a:t>
          </a:r>
          <a:r>
            <a:rPr lang="en-US" i="1" smtClean="0"/>
            <a:t>cost and benefit</a:t>
          </a:r>
          <a:endParaRPr lang="en-US"/>
        </a:p>
      </dgm:t>
    </dgm:pt>
    <dgm:pt modelId="{BAA9FF8D-72CC-4C87-8843-5B404096BC05}" type="parTrans" cxnId="{E7AAADED-73DE-407F-86A6-2065BFEB32DF}">
      <dgm:prSet/>
      <dgm:spPr/>
      <dgm:t>
        <a:bodyPr/>
        <a:lstStyle/>
        <a:p>
          <a:endParaRPr lang="en-US"/>
        </a:p>
      </dgm:t>
    </dgm:pt>
    <dgm:pt modelId="{3A1E8ABB-7D10-4F5D-9DAB-613E250DF101}" type="sibTrans" cxnId="{E7AAADED-73DE-407F-86A6-2065BFEB32DF}">
      <dgm:prSet/>
      <dgm:spPr/>
      <dgm:t>
        <a:bodyPr/>
        <a:lstStyle/>
        <a:p>
          <a:endParaRPr lang="en-US"/>
        </a:p>
      </dgm:t>
    </dgm:pt>
    <dgm:pt modelId="{3F81EBEA-B89A-4C60-9593-0133F223734F}">
      <dgm:prSet/>
      <dgm:spPr/>
      <dgm:t>
        <a:bodyPr/>
        <a:lstStyle/>
        <a:p>
          <a:r>
            <a:rPr lang="en-US" smtClean="0"/>
            <a:t>Mempertimbangkan dampak positif dari perencanaan</a:t>
          </a:r>
          <a:endParaRPr lang="en-US"/>
        </a:p>
      </dgm:t>
    </dgm:pt>
    <dgm:pt modelId="{8271D734-8B04-4A17-92DE-5414D0895E95}" type="parTrans" cxnId="{8C8BD527-D0B7-4F8B-BBC3-5F3E99E658EC}">
      <dgm:prSet/>
      <dgm:spPr/>
      <dgm:t>
        <a:bodyPr/>
        <a:lstStyle/>
        <a:p>
          <a:endParaRPr lang="en-US"/>
        </a:p>
      </dgm:t>
    </dgm:pt>
    <dgm:pt modelId="{197C1347-BEBA-485E-8EFC-215C47F2B6A5}" type="sibTrans" cxnId="{8C8BD527-D0B7-4F8B-BBC3-5F3E99E658EC}">
      <dgm:prSet/>
      <dgm:spPr/>
      <dgm:t>
        <a:bodyPr/>
        <a:lstStyle/>
        <a:p>
          <a:endParaRPr lang="en-US"/>
        </a:p>
      </dgm:t>
    </dgm:pt>
    <dgm:pt modelId="{F5966C83-5650-40CB-B2FF-0A9E1F9272A5}">
      <dgm:prSet/>
      <dgm:spPr/>
      <dgm:t>
        <a:bodyPr/>
        <a:lstStyle/>
        <a:p>
          <a:r>
            <a:rPr lang="en-US" smtClean="0"/>
            <a:t>Mempertimbangkan lokasi, waktu pelaksanaan, dan sumber daya</a:t>
          </a:r>
          <a:endParaRPr lang="en-US"/>
        </a:p>
      </dgm:t>
    </dgm:pt>
    <dgm:pt modelId="{CFE3427F-E145-441C-B264-048DBFF6E840}" type="parTrans" cxnId="{B0338295-5221-46BB-850A-E080CB0A3166}">
      <dgm:prSet/>
      <dgm:spPr/>
      <dgm:t>
        <a:bodyPr/>
        <a:lstStyle/>
        <a:p>
          <a:endParaRPr lang="en-US"/>
        </a:p>
      </dgm:t>
    </dgm:pt>
    <dgm:pt modelId="{9BA01A0E-57BE-4C73-B387-42B81C9088D9}" type="sibTrans" cxnId="{B0338295-5221-46BB-850A-E080CB0A3166}">
      <dgm:prSet/>
      <dgm:spPr/>
      <dgm:t>
        <a:bodyPr/>
        <a:lstStyle/>
        <a:p>
          <a:endParaRPr lang="en-US"/>
        </a:p>
      </dgm:t>
    </dgm:pt>
    <dgm:pt modelId="{EA2875D9-67DE-4C1D-A307-6FCACD7DD840}" type="pres">
      <dgm:prSet presAssocID="{A8676C3B-04EA-4145-B02A-D93C015605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CF382-5A2A-4BC7-9699-C0B01436E76D}" type="pres">
      <dgm:prSet presAssocID="{3BAC125D-BE61-4924-AE2B-F06D034A0B56}" presName="parentLin" presStyleCnt="0"/>
      <dgm:spPr/>
    </dgm:pt>
    <dgm:pt modelId="{2E572894-A080-4179-9575-3590222463E3}" type="pres">
      <dgm:prSet presAssocID="{3BAC125D-BE61-4924-AE2B-F06D034A0B5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1036365-F96A-40AC-B2DD-64D1A9CECCE3}" type="pres">
      <dgm:prSet presAssocID="{3BAC125D-BE61-4924-AE2B-F06D034A0B5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12497-EE4F-4FDA-AAB0-99730A2AE9CE}" type="pres">
      <dgm:prSet presAssocID="{3BAC125D-BE61-4924-AE2B-F06D034A0B56}" presName="negativeSpace" presStyleCnt="0"/>
      <dgm:spPr/>
    </dgm:pt>
    <dgm:pt modelId="{CB662BD0-EC5C-48D1-B5F7-2C6E452F8561}" type="pres">
      <dgm:prSet presAssocID="{3BAC125D-BE61-4924-AE2B-F06D034A0B56}" presName="childText" presStyleLbl="conFgAcc1" presStyleIdx="0" presStyleCnt="7">
        <dgm:presLayoutVars>
          <dgm:bulletEnabled val="1"/>
        </dgm:presLayoutVars>
      </dgm:prSet>
      <dgm:spPr/>
    </dgm:pt>
    <dgm:pt modelId="{FAA95D08-DBF8-425A-AE79-00782D79C1DC}" type="pres">
      <dgm:prSet presAssocID="{600E492D-DAAF-40AF-B489-D2DFE81280FF}" presName="spaceBetweenRectangles" presStyleCnt="0"/>
      <dgm:spPr/>
    </dgm:pt>
    <dgm:pt modelId="{7F2BDED6-01FF-483D-BCE2-DA6D790377B9}" type="pres">
      <dgm:prSet presAssocID="{9BC43EB1-26DA-4856-9075-B970CA35F4C0}" presName="parentLin" presStyleCnt="0"/>
      <dgm:spPr/>
    </dgm:pt>
    <dgm:pt modelId="{DF193FDC-763C-475F-A6A2-248B6F76B416}" type="pres">
      <dgm:prSet presAssocID="{9BC43EB1-26DA-4856-9075-B970CA35F4C0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0A5B17B4-9B67-42C8-9824-2C2105E2C7C0}" type="pres">
      <dgm:prSet presAssocID="{9BC43EB1-26DA-4856-9075-B970CA35F4C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55A7B-63C7-43B6-A430-D8C55C8E13DD}" type="pres">
      <dgm:prSet presAssocID="{9BC43EB1-26DA-4856-9075-B970CA35F4C0}" presName="negativeSpace" presStyleCnt="0"/>
      <dgm:spPr/>
    </dgm:pt>
    <dgm:pt modelId="{201BB6A5-3B4F-44A4-953D-D47C420E3D61}" type="pres">
      <dgm:prSet presAssocID="{9BC43EB1-26DA-4856-9075-B970CA35F4C0}" presName="childText" presStyleLbl="conFgAcc1" presStyleIdx="1" presStyleCnt="7">
        <dgm:presLayoutVars>
          <dgm:bulletEnabled val="1"/>
        </dgm:presLayoutVars>
      </dgm:prSet>
      <dgm:spPr/>
    </dgm:pt>
    <dgm:pt modelId="{CBAD0A3B-8E43-481D-9EB2-2A1D7CEFFA67}" type="pres">
      <dgm:prSet presAssocID="{E42E4F74-161A-48B9-9830-51F9356EC78B}" presName="spaceBetweenRectangles" presStyleCnt="0"/>
      <dgm:spPr/>
    </dgm:pt>
    <dgm:pt modelId="{97EF0CEB-0178-46AB-893B-3317E7824FDB}" type="pres">
      <dgm:prSet presAssocID="{88788BD4-77EA-4DF9-9C8C-B5743A8338D5}" presName="parentLin" presStyleCnt="0"/>
      <dgm:spPr/>
    </dgm:pt>
    <dgm:pt modelId="{D2C3170C-6B8E-4F95-9783-819B81296FC9}" type="pres">
      <dgm:prSet presAssocID="{88788BD4-77EA-4DF9-9C8C-B5743A8338D5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07B0D264-12D8-4492-9CCD-F6E261F2EAB1}" type="pres">
      <dgm:prSet presAssocID="{88788BD4-77EA-4DF9-9C8C-B5743A8338D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42B00-4C6A-496B-BE8E-59EF562849C2}" type="pres">
      <dgm:prSet presAssocID="{88788BD4-77EA-4DF9-9C8C-B5743A8338D5}" presName="negativeSpace" presStyleCnt="0"/>
      <dgm:spPr/>
    </dgm:pt>
    <dgm:pt modelId="{51D2742C-AD4E-48E2-B645-4A17067B35C1}" type="pres">
      <dgm:prSet presAssocID="{88788BD4-77EA-4DF9-9C8C-B5743A8338D5}" presName="childText" presStyleLbl="conFgAcc1" presStyleIdx="2" presStyleCnt="7">
        <dgm:presLayoutVars>
          <dgm:bulletEnabled val="1"/>
        </dgm:presLayoutVars>
      </dgm:prSet>
      <dgm:spPr/>
    </dgm:pt>
    <dgm:pt modelId="{D6B7B99C-0AD8-4E2F-B70F-7DAD35A66D9E}" type="pres">
      <dgm:prSet presAssocID="{2C12A042-FF05-4595-9F3D-A71526BE01C6}" presName="spaceBetweenRectangles" presStyleCnt="0"/>
      <dgm:spPr/>
    </dgm:pt>
    <dgm:pt modelId="{5DA9B03C-3E88-40A6-80A1-E262F99C3BAA}" type="pres">
      <dgm:prSet presAssocID="{914F7353-7B71-44DC-B064-F64240C007A5}" presName="parentLin" presStyleCnt="0"/>
      <dgm:spPr/>
    </dgm:pt>
    <dgm:pt modelId="{FD58F146-7445-452E-A90C-611D99BE3925}" type="pres">
      <dgm:prSet presAssocID="{914F7353-7B71-44DC-B064-F64240C007A5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F885FD30-7E73-4680-8D6D-64B3E9D43B8F}" type="pres">
      <dgm:prSet presAssocID="{914F7353-7B71-44DC-B064-F64240C007A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0A347-4F30-4BF7-BF1E-825893DD9CF8}" type="pres">
      <dgm:prSet presAssocID="{914F7353-7B71-44DC-B064-F64240C007A5}" presName="negativeSpace" presStyleCnt="0"/>
      <dgm:spPr/>
    </dgm:pt>
    <dgm:pt modelId="{CA7C73A0-5041-4FB3-847D-C19CED869F62}" type="pres">
      <dgm:prSet presAssocID="{914F7353-7B71-44DC-B064-F64240C007A5}" presName="childText" presStyleLbl="conFgAcc1" presStyleIdx="3" presStyleCnt="7">
        <dgm:presLayoutVars>
          <dgm:bulletEnabled val="1"/>
        </dgm:presLayoutVars>
      </dgm:prSet>
      <dgm:spPr/>
    </dgm:pt>
    <dgm:pt modelId="{71D9B6F6-A612-4118-A67A-A0827081CC33}" type="pres">
      <dgm:prSet presAssocID="{82219568-1C71-4F65-A18E-085F1F9E4D2C}" presName="spaceBetweenRectangles" presStyleCnt="0"/>
      <dgm:spPr/>
    </dgm:pt>
    <dgm:pt modelId="{BD8126C4-2B09-4CC1-B738-B07FF23C8BF5}" type="pres">
      <dgm:prSet presAssocID="{ACDA622D-A916-4B09-BAF9-3231CCDA7125}" presName="parentLin" presStyleCnt="0"/>
      <dgm:spPr/>
    </dgm:pt>
    <dgm:pt modelId="{21573A44-F9E9-472F-853B-3EBF17F485A3}" type="pres">
      <dgm:prSet presAssocID="{ACDA622D-A916-4B09-BAF9-3231CCDA7125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5BAD7F75-BAEB-40FC-9EE4-BB4C68FBEC20}" type="pres">
      <dgm:prSet presAssocID="{ACDA622D-A916-4B09-BAF9-3231CCDA712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EA028-ABFB-4AC3-B7AB-1E1A2D388C48}" type="pres">
      <dgm:prSet presAssocID="{ACDA622D-A916-4B09-BAF9-3231CCDA7125}" presName="negativeSpace" presStyleCnt="0"/>
      <dgm:spPr/>
    </dgm:pt>
    <dgm:pt modelId="{CF2ED7E6-0A40-4FAB-8E39-FFBDEA833C18}" type="pres">
      <dgm:prSet presAssocID="{ACDA622D-A916-4B09-BAF9-3231CCDA7125}" presName="childText" presStyleLbl="conFgAcc1" presStyleIdx="4" presStyleCnt="7">
        <dgm:presLayoutVars>
          <dgm:bulletEnabled val="1"/>
        </dgm:presLayoutVars>
      </dgm:prSet>
      <dgm:spPr/>
    </dgm:pt>
    <dgm:pt modelId="{5394C462-FF62-47B7-A063-D0D3F0AD508D}" type="pres">
      <dgm:prSet presAssocID="{3A1E8ABB-7D10-4F5D-9DAB-613E250DF101}" presName="spaceBetweenRectangles" presStyleCnt="0"/>
      <dgm:spPr/>
    </dgm:pt>
    <dgm:pt modelId="{7B44C615-2C3B-4776-9380-7761A02BE809}" type="pres">
      <dgm:prSet presAssocID="{3F81EBEA-B89A-4C60-9593-0133F223734F}" presName="parentLin" presStyleCnt="0"/>
      <dgm:spPr/>
    </dgm:pt>
    <dgm:pt modelId="{150C25B1-BC17-478F-96A8-607DDC132AB2}" type="pres">
      <dgm:prSet presAssocID="{3F81EBEA-B89A-4C60-9593-0133F223734F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97263E0E-E9EE-461C-ADF0-F9A4D710086C}" type="pres">
      <dgm:prSet presAssocID="{3F81EBEA-B89A-4C60-9593-0133F223734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B029E-9BA5-463C-A81F-0EF11422C616}" type="pres">
      <dgm:prSet presAssocID="{3F81EBEA-B89A-4C60-9593-0133F223734F}" presName="negativeSpace" presStyleCnt="0"/>
      <dgm:spPr/>
    </dgm:pt>
    <dgm:pt modelId="{B2506855-C1DE-4BE0-A399-A49335E49096}" type="pres">
      <dgm:prSet presAssocID="{3F81EBEA-B89A-4C60-9593-0133F223734F}" presName="childText" presStyleLbl="conFgAcc1" presStyleIdx="5" presStyleCnt="7">
        <dgm:presLayoutVars>
          <dgm:bulletEnabled val="1"/>
        </dgm:presLayoutVars>
      </dgm:prSet>
      <dgm:spPr/>
    </dgm:pt>
    <dgm:pt modelId="{C03DA5AE-35A8-4556-ADA9-6DE8F2D8929B}" type="pres">
      <dgm:prSet presAssocID="{197C1347-BEBA-485E-8EFC-215C47F2B6A5}" presName="spaceBetweenRectangles" presStyleCnt="0"/>
      <dgm:spPr/>
    </dgm:pt>
    <dgm:pt modelId="{4741311B-037F-4CE1-B6CD-22A5F38E3A70}" type="pres">
      <dgm:prSet presAssocID="{F5966C83-5650-40CB-B2FF-0A9E1F9272A5}" presName="parentLin" presStyleCnt="0"/>
      <dgm:spPr/>
    </dgm:pt>
    <dgm:pt modelId="{4345CB9D-3E48-4F7F-91CB-15B770771C40}" type="pres">
      <dgm:prSet presAssocID="{F5966C83-5650-40CB-B2FF-0A9E1F9272A5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643832A9-D7F4-43B2-B261-D6E7CF966300}" type="pres">
      <dgm:prSet presAssocID="{F5966C83-5650-40CB-B2FF-0A9E1F9272A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97902-147E-426F-AF58-F532487526FA}" type="pres">
      <dgm:prSet presAssocID="{F5966C83-5650-40CB-B2FF-0A9E1F9272A5}" presName="negativeSpace" presStyleCnt="0"/>
      <dgm:spPr/>
    </dgm:pt>
    <dgm:pt modelId="{75D7BBF9-6BCA-4161-BE8F-934BD8C397C8}" type="pres">
      <dgm:prSet presAssocID="{F5966C83-5650-40CB-B2FF-0A9E1F9272A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3B72CDB-6897-42EA-B852-EB533A81BC91}" type="presOf" srcId="{3BAC125D-BE61-4924-AE2B-F06D034A0B56}" destId="{91036365-F96A-40AC-B2DD-64D1A9CECCE3}" srcOrd="1" destOrd="0" presId="urn:microsoft.com/office/officeart/2005/8/layout/list1"/>
    <dgm:cxn modelId="{0942BD74-D6C1-4298-B843-5AED96C59B4A}" type="presOf" srcId="{88788BD4-77EA-4DF9-9C8C-B5743A8338D5}" destId="{D2C3170C-6B8E-4F95-9783-819B81296FC9}" srcOrd="0" destOrd="0" presId="urn:microsoft.com/office/officeart/2005/8/layout/list1"/>
    <dgm:cxn modelId="{8C8BD527-D0B7-4F8B-BBC3-5F3E99E658EC}" srcId="{A8676C3B-04EA-4145-B02A-D93C01560557}" destId="{3F81EBEA-B89A-4C60-9593-0133F223734F}" srcOrd="5" destOrd="0" parTransId="{8271D734-8B04-4A17-92DE-5414D0895E95}" sibTransId="{197C1347-BEBA-485E-8EFC-215C47F2B6A5}"/>
    <dgm:cxn modelId="{DE467DC5-CAE8-4FFF-AEA4-013F4401F89B}" type="presOf" srcId="{3BAC125D-BE61-4924-AE2B-F06D034A0B56}" destId="{2E572894-A080-4179-9575-3590222463E3}" srcOrd="0" destOrd="0" presId="urn:microsoft.com/office/officeart/2005/8/layout/list1"/>
    <dgm:cxn modelId="{514AB6A7-0433-411B-879E-161FE3E5C3AC}" type="presOf" srcId="{914F7353-7B71-44DC-B064-F64240C007A5}" destId="{FD58F146-7445-452E-A90C-611D99BE3925}" srcOrd="0" destOrd="0" presId="urn:microsoft.com/office/officeart/2005/8/layout/list1"/>
    <dgm:cxn modelId="{3DBA350D-5438-4C49-BCEC-E88AA97E552B}" srcId="{A8676C3B-04EA-4145-B02A-D93C01560557}" destId="{88788BD4-77EA-4DF9-9C8C-B5743A8338D5}" srcOrd="2" destOrd="0" parTransId="{F1B230C3-4496-482E-93BE-C2ACF0584874}" sibTransId="{2C12A042-FF05-4595-9F3D-A71526BE01C6}"/>
    <dgm:cxn modelId="{4C6427FA-AC10-4007-9EA2-6FB3AAC2C3E1}" type="presOf" srcId="{F5966C83-5650-40CB-B2FF-0A9E1F9272A5}" destId="{4345CB9D-3E48-4F7F-91CB-15B770771C40}" srcOrd="0" destOrd="0" presId="urn:microsoft.com/office/officeart/2005/8/layout/list1"/>
    <dgm:cxn modelId="{B0338295-5221-46BB-850A-E080CB0A3166}" srcId="{A8676C3B-04EA-4145-B02A-D93C01560557}" destId="{F5966C83-5650-40CB-B2FF-0A9E1F9272A5}" srcOrd="6" destOrd="0" parTransId="{CFE3427F-E145-441C-B264-048DBFF6E840}" sibTransId="{9BA01A0E-57BE-4C73-B387-42B81C9088D9}"/>
    <dgm:cxn modelId="{094B9A6C-D788-4767-BB4D-D0C8AC8B93C6}" srcId="{A8676C3B-04EA-4145-B02A-D93C01560557}" destId="{3BAC125D-BE61-4924-AE2B-F06D034A0B56}" srcOrd="0" destOrd="0" parTransId="{7CBDA2FB-D232-4263-BEC7-EC6FE1206A0E}" sibTransId="{600E492D-DAAF-40AF-B489-D2DFE81280FF}"/>
    <dgm:cxn modelId="{9D9EB22B-2659-4978-967D-6D6EC079CD3F}" type="presOf" srcId="{F5966C83-5650-40CB-B2FF-0A9E1F9272A5}" destId="{643832A9-D7F4-43B2-B261-D6E7CF966300}" srcOrd="1" destOrd="0" presId="urn:microsoft.com/office/officeart/2005/8/layout/list1"/>
    <dgm:cxn modelId="{0E3B261F-694B-46BA-864E-68D82D03C993}" type="presOf" srcId="{ACDA622D-A916-4B09-BAF9-3231CCDA7125}" destId="{21573A44-F9E9-472F-853B-3EBF17F485A3}" srcOrd="0" destOrd="0" presId="urn:microsoft.com/office/officeart/2005/8/layout/list1"/>
    <dgm:cxn modelId="{E8325257-9338-4A49-9D1B-53A133CAB8D0}" type="presOf" srcId="{9BC43EB1-26DA-4856-9075-B970CA35F4C0}" destId="{DF193FDC-763C-475F-A6A2-248B6F76B416}" srcOrd="0" destOrd="0" presId="urn:microsoft.com/office/officeart/2005/8/layout/list1"/>
    <dgm:cxn modelId="{E7AAADED-73DE-407F-86A6-2065BFEB32DF}" srcId="{A8676C3B-04EA-4145-B02A-D93C01560557}" destId="{ACDA622D-A916-4B09-BAF9-3231CCDA7125}" srcOrd="4" destOrd="0" parTransId="{BAA9FF8D-72CC-4C87-8843-5B404096BC05}" sibTransId="{3A1E8ABB-7D10-4F5D-9DAB-613E250DF101}"/>
    <dgm:cxn modelId="{F59B7625-95A2-49E4-8C6A-36C8127F469E}" type="presOf" srcId="{3F81EBEA-B89A-4C60-9593-0133F223734F}" destId="{150C25B1-BC17-478F-96A8-607DDC132AB2}" srcOrd="0" destOrd="0" presId="urn:microsoft.com/office/officeart/2005/8/layout/list1"/>
    <dgm:cxn modelId="{B9FB7D4A-7B6F-499E-9B77-FB4546F1A588}" type="presOf" srcId="{914F7353-7B71-44DC-B064-F64240C007A5}" destId="{F885FD30-7E73-4680-8D6D-64B3E9D43B8F}" srcOrd="1" destOrd="0" presId="urn:microsoft.com/office/officeart/2005/8/layout/list1"/>
    <dgm:cxn modelId="{714E0BEC-FC90-4CAA-B016-08F5F0FF10A3}" type="presOf" srcId="{9BC43EB1-26DA-4856-9075-B970CA35F4C0}" destId="{0A5B17B4-9B67-42C8-9824-2C2105E2C7C0}" srcOrd="1" destOrd="0" presId="urn:microsoft.com/office/officeart/2005/8/layout/list1"/>
    <dgm:cxn modelId="{CAA34B84-2B68-4B2A-9503-F15E9C91065A}" srcId="{A8676C3B-04EA-4145-B02A-D93C01560557}" destId="{914F7353-7B71-44DC-B064-F64240C007A5}" srcOrd="3" destOrd="0" parTransId="{142A2B2F-AB4A-40BA-9520-9924756E0D29}" sibTransId="{82219568-1C71-4F65-A18E-085F1F9E4D2C}"/>
    <dgm:cxn modelId="{472A843A-9178-4BE8-BCD6-BDCEDF176DCB}" srcId="{A8676C3B-04EA-4145-B02A-D93C01560557}" destId="{9BC43EB1-26DA-4856-9075-B970CA35F4C0}" srcOrd="1" destOrd="0" parTransId="{E16DA42F-B31F-471E-AE66-BCCAF5D6E430}" sibTransId="{E42E4F74-161A-48B9-9830-51F9356EC78B}"/>
    <dgm:cxn modelId="{623A9C1B-690D-4D6D-862D-4F02E24353C4}" type="presOf" srcId="{88788BD4-77EA-4DF9-9C8C-B5743A8338D5}" destId="{07B0D264-12D8-4492-9CCD-F6E261F2EAB1}" srcOrd="1" destOrd="0" presId="urn:microsoft.com/office/officeart/2005/8/layout/list1"/>
    <dgm:cxn modelId="{3CC026DF-C7B3-4672-B7A1-22D261A97C30}" type="presOf" srcId="{3F81EBEA-B89A-4C60-9593-0133F223734F}" destId="{97263E0E-E9EE-461C-ADF0-F9A4D710086C}" srcOrd="1" destOrd="0" presId="urn:microsoft.com/office/officeart/2005/8/layout/list1"/>
    <dgm:cxn modelId="{2888EB15-0740-401B-A820-F932CC50FECC}" type="presOf" srcId="{A8676C3B-04EA-4145-B02A-D93C01560557}" destId="{EA2875D9-67DE-4C1D-A307-6FCACD7DD840}" srcOrd="0" destOrd="0" presId="urn:microsoft.com/office/officeart/2005/8/layout/list1"/>
    <dgm:cxn modelId="{21424732-1F16-4999-B58A-0303DF2DBC8B}" type="presOf" srcId="{ACDA622D-A916-4B09-BAF9-3231CCDA7125}" destId="{5BAD7F75-BAEB-40FC-9EE4-BB4C68FBEC20}" srcOrd="1" destOrd="0" presId="urn:microsoft.com/office/officeart/2005/8/layout/list1"/>
    <dgm:cxn modelId="{6A26D1CB-348E-4617-AB25-718ED53D4188}" type="presParOf" srcId="{EA2875D9-67DE-4C1D-A307-6FCACD7DD840}" destId="{AB7CF382-5A2A-4BC7-9699-C0B01436E76D}" srcOrd="0" destOrd="0" presId="urn:microsoft.com/office/officeart/2005/8/layout/list1"/>
    <dgm:cxn modelId="{86A79204-A24F-47F2-870A-B651C77CC2E3}" type="presParOf" srcId="{AB7CF382-5A2A-4BC7-9699-C0B01436E76D}" destId="{2E572894-A080-4179-9575-3590222463E3}" srcOrd="0" destOrd="0" presId="urn:microsoft.com/office/officeart/2005/8/layout/list1"/>
    <dgm:cxn modelId="{B2F17256-8C3F-4358-920B-9C37C5B45A80}" type="presParOf" srcId="{AB7CF382-5A2A-4BC7-9699-C0B01436E76D}" destId="{91036365-F96A-40AC-B2DD-64D1A9CECCE3}" srcOrd="1" destOrd="0" presId="urn:microsoft.com/office/officeart/2005/8/layout/list1"/>
    <dgm:cxn modelId="{2D77C903-9AEB-490C-89A2-170056FDDBD3}" type="presParOf" srcId="{EA2875D9-67DE-4C1D-A307-6FCACD7DD840}" destId="{F7812497-EE4F-4FDA-AAB0-99730A2AE9CE}" srcOrd="1" destOrd="0" presId="urn:microsoft.com/office/officeart/2005/8/layout/list1"/>
    <dgm:cxn modelId="{61FA056B-F4B6-400C-BFF2-5467FEBB4BB6}" type="presParOf" srcId="{EA2875D9-67DE-4C1D-A307-6FCACD7DD840}" destId="{CB662BD0-EC5C-48D1-B5F7-2C6E452F8561}" srcOrd="2" destOrd="0" presId="urn:microsoft.com/office/officeart/2005/8/layout/list1"/>
    <dgm:cxn modelId="{E0BF74E9-0A80-437C-8601-B5AA4029527C}" type="presParOf" srcId="{EA2875D9-67DE-4C1D-A307-6FCACD7DD840}" destId="{FAA95D08-DBF8-425A-AE79-00782D79C1DC}" srcOrd="3" destOrd="0" presId="urn:microsoft.com/office/officeart/2005/8/layout/list1"/>
    <dgm:cxn modelId="{64F47807-E0C3-4AAE-AFC0-A07B7EA8CFAD}" type="presParOf" srcId="{EA2875D9-67DE-4C1D-A307-6FCACD7DD840}" destId="{7F2BDED6-01FF-483D-BCE2-DA6D790377B9}" srcOrd="4" destOrd="0" presId="urn:microsoft.com/office/officeart/2005/8/layout/list1"/>
    <dgm:cxn modelId="{D1D86AAF-E6F0-4A5D-8BE9-63F26B2C2D55}" type="presParOf" srcId="{7F2BDED6-01FF-483D-BCE2-DA6D790377B9}" destId="{DF193FDC-763C-475F-A6A2-248B6F76B416}" srcOrd="0" destOrd="0" presId="urn:microsoft.com/office/officeart/2005/8/layout/list1"/>
    <dgm:cxn modelId="{71995637-554C-4D03-A08C-D11F442F5A88}" type="presParOf" srcId="{7F2BDED6-01FF-483D-BCE2-DA6D790377B9}" destId="{0A5B17B4-9B67-42C8-9824-2C2105E2C7C0}" srcOrd="1" destOrd="0" presId="urn:microsoft.com/office/officeart/2005/8/layout/list1"/>
    <dgm:cxn modelId="{4483FE3F-86AB-434A-85F5-D09434B99C27}" type="presParOf" srcId="{EA2875D9-67DE-4C1D-A307-6FCACD7DD840}" destId="{59955A7B-63C7-43B6-A430-D8C55C8E13DD}" srcOrd="5" destOrd="0" presId="urn:microsoft.com/office/officeart/2005/8/layout/list1"/>
    <dgm:cxn modelId="{ACF23667-11F4-4EC1-A927-724936BEE89C}" type="presParOf" srcId="{EA2875D9-67DE-4C1D-A307-6FCACD7DD840}" destId="{201BB6A5-3B4F-44A4-953D-D47C420E3D61}" srcOrd="6" destOrd="0" presId="urn:microsoft.com/office/officeart/2005/8/layout/list1"/>
    <dgm:cxn modelId="{AB9256D9-F593-483C-B236-D6ED0D07B224}" type="presParOf" srcId="{EA2875D9-67DE-4C1D-A307-6FCACD7DD840}" destId="{CBAD0A3B-8E43-481D-9EB2-2A1D7CEFFA67}" srcOrd="7" destOrd="0" presId="urn:microsoft.com/office/officeart/2005/8/layout/list1"/>
    <dgm:cxn modelId="{39E447A9-83B6-4402-8981-B540ED86C414}" type="presParOf" srcId="{EA2875D9-67DE-4C1D-A307-6FCACD7DD840}" destId="{97EF0CEB-0178-46AB-893B-3317E7824FDB}" srcOrd="8" destOrd="0" presId="urn:microsoft.com/office/officeart/2005/8/layout/list1"/>
    <dgm:cxn modelId="{5CA6EEB3-73CD-40E7-A546-473A7E3DAEA6}" type="presParOf" srcId="{97EF0CEB-0178-46AB-893B-3317E7824FDB}" destId="{D2C3170C-6B8E-4F95-9783-819B81296FC9}" srcOrd="0" destOrd="0" presId="urn:microsoft.com/office/officeart/2005/8/layout/list1"/>
    <dgm:cxn modelId="{5A3E57B6-D252-45A6-A7A9-41E908A3BE60}" type="presParOf" srcId="{97EF0CEB-0178-46AB-893B-3317E7824FDB}" destId="{07B0D264-12D8-4492-9CCD-F6E261F2EAB1}" srcOrd="1" destOrd="0" presId="urn:microsoft.com/office/officeart/2005/8/layout/list1"/>
    <dgm:cxn modelId="{B7CA30AD-E279-428E-B779-64C0D7DAB545}" type="presParOf" srcId="{EA2875D9-67DE-4C1D-A307-6FCACD7DD840}" destId="{CD742B00-4C6A-496B-BE8E-59EF562849C2}" srcOrd="9" destOrd="0" presId="urn:microsoft.com/office/officeart/2005/8/layout/list1"/>
    <dgm:cxn modelId="{5C96226A-3717-47EF-8142-3D3A6AC5AE0F}" type="presParOf" srcId="{EA2875D9-67DE-4C1D-A307-6FCACD7DD840}" destId="{51D2742C-AD4E-48E2-B645-4A17067B35C1}" srcOrd="10" destOrd="0" presId="urn:microsoft.com/office/officeart/2005/8/layout/list1"/>
    <dgm:cxn modelId="{C291A391-D014-4E09-9472-4A6F168AAF84}" type="presParOf" srcId="{EA2875D9-67DE-4C1D-A307-6FCACD7DD840}" destId="{D6B7B99C-0AD8-4E2F-B70F-7DAD35A66D9E}" srcOrd="11" destOrd="0" presId="urn:microsoft.com/office/officeart/2005/8/layout/list1"/>
    <dgm:cxn modelId="{18D10372-781C-48AB-9E61-D7AF4C7BF016}" type="presParOf" srcId="{EA2875D9-67DE-4C1D-A307-6FCACD7DD840}" destId="{5DA9B03C-3E88-40A6-80A1-E262F99C3BAA}" srcOrd="12" destOrd="0" presId="urn:microsoft.com/office/officeart/2005/8/layout/list1"/>
    <dgm:cxn modelId="{735EE45A-96BB-4E32-9FF9-E0C2B65BC547}" type="presParOf" srcId="{5DA9B03C-3E88-40A6-80A1-E262F99C3BAA}" destId="{FD58F146-7445-452E-A90C-611D99BE3925}" srcOrd="0" destOrd="0" presId="urn:microsoft.com/office/officeart/2005/8/layout/list1"/>
    <dgm:cxn modelId="{8E1591CE-ED30-4349-AC01-8F6851F29BCB}" type="presParOf" srcId="{5DA9B03C-3E88-40A6-80A1-E262F99C3BAA}" destId="{F885FD30-7E73-4680-8D6D-64B3E9D43B8F}" srcOrd="1" destOrd="0" presId="urn:microsoft.com/office/officeart/2005/8/layout/list1"/>
    <dgm:cxn modelId="{5C316C79-67D0-47D4-9BF9-A55DE3DCF618}" type="presParOf" srcId="{EA2875D9-67DE-4C1D-A307-6FCACD7DD840}" destId="{AF70A347-4F30-4BF7-BF1E-825893DD9CF8}" srcOrd="13" destOrd="0" presId="urn:microsoft.com/office/officeart/2005/8/layout/list1"/>
    <dgm:cxn modelId="{CDE74518-8E40-495B-A8DC-EE271F038A57}" type="presParOf" srcId="{EA2875D9-67DE-4C1D-A307-6FCACD7DD840}" destId="{CA7C73A0-5041-4FB3-847D-C19CED869F62}" srcOrd="14" destOrd="0" presId="urn:microsoft.com/office/officeart/2005/8/layout/list1"/>
    <dgm:cxn modelId="{9819B8CF-5C8C-4A72-9AA7-5530EDBE42AC}" type="presParOf" srcId="{EA2875D9-67DE-4C1D-A307-6FCACD7DD840}" destId="{71D9B6F6-A612-4118-A67A-A0827081CC33}" srcOrd="15" destOrd="0" presId="urn:microsoft.com/office/officeart/2005/8/layout/list1"/>
    <dgm:cxn modelId="{31203E47-01AD-41DE-954D-75817577FA65}" type="presParOf" srcId="{EA2875D9-67DE-4C1D-A307-6FCACD7DD840}" destId="{BD8126C4-2B09-4CC1-B738-B07FF23C8BF5}" srcOrd="16" destOrd="0" presId="urn:microsoft.com/office/officeart/2005/8/layout/list1"/>
    <dgm:cxn modelId="{C6B8105E-7622-4C6B-A903-D118ADF7A38F}" type="presParOf" srcId="{BD8126C4-2B09-4CC1-B738-B07FF23C8BF5}" destId="{21573A44-F9E9-472F-853B-3EBF17F485A3}" srcOrd="0" destOrd="0" presId="urn:microsoft.com/office/officeart/2005/8/layout/list1"/>
    <dgm:cxn modelId="{7746AE6A-8CA6-4B0F-BEE8-A540F222ABF7}" type="presParOf" srcId="{BD8126C4-2B09-4CC1-B738-B07FF23C8BF5}" destId="{5BAD7F75-BAEB-40FC-9EE4-BB4C68FBEC20}" srcOrd="1" destOrd="0" presId="urn:microsoft.com/office/officeart/2005/8/layout/list1"/>
    <dgm:cxn modelId="{225CF698-73A4-4A03-AEF2-56075EDF7580}" type="presParOf" srcId="{EA2875D9-67DE-4C1D-A307-6FCACD7DD840}" destId="{675EA028-ABFB-4AC3-B7AB-1E1A2D388C48}" srcOrd="17" destOrd="0" presId="urn:microsoft.com/office/officeart/2005/8/layout/list1"/>
    <dgm:cxn modelId="{B1366A6C-F993-4EF5-B8F3-3B14FFB5F9C2}" type="presParOf" srcId="{EA2875D9-67DE-4C1D-A307-6FCACD7DD840}" destId="{CF2ED7E6-0A40-4FAB-8E39-FFBDEA833C18}" srcOrd="18" destOrd="0" presId="urn:microsoft.com/office/officeart/2005/8/layout/list1"/>
    <dgm:cxn modelId="{CEB22077-6F6E-42CE-88F1-8897F754F450}" type="presParOf" srcId="{EA2875D9-67DE-4C1D-A307-6FCACD7DD840}" destId="{5394C462-FF62-47B7-A063-D0D3F0AD508D}" srcOrd="19" destOrd="0" presId="urn:microsoft.com/office/officeart/2005/8/layout/list1"/>
    <dgm:cxn modelId="{BD4C472A-DB17-41E8-8612-C7132F466BFD}" type="presParOf" srcId="{EA2875D9-67DE-4C1D-A307-6FCACD7DD840}" destId="{7B44C615-2C3B-4776-9380-7761A02BE809}" srcOrd="20" destOrd="0" presId="urn:microsoft.com/office/officeart/2005/8/layout/list1"/>
    <dgm:cxn modelId="{CC85B378-5BEB-4B7B-860E-9837DD01A58B}" type="presParOf" srcId="{7B44C615-2C3B-4776-9380-7761A02BE809}" destId="{150C25B1-BC17-478F-96A8-607DDC132AB2}" srcOrd="0" destOrd="0" presId="urn:microsoft.com/office/officeart/2005/8/layout/list1"/>
    <dgm:cxn modelId="{A2AF70A1-977D-4F29-9B2E-E4B711330073}" type="presParOf" srcId="{7B44C615-2C3B-4776-9380-7761A02BE809}" destId="{97263E0E-E9EE-461C-ADF0-F9A4D710086C}" srcOrd="1" destOrd="0" presId="urn:microsoft.com/office/officeart/2005/8/layout/list1"/>
    <dgm:cxn modelId="{24866AB1-F657-48FA-ABCB-4F9C15B0F8A2}" type="presParOf" srcId="{EA2875D9-67DE-4C1D-A307-6FCACD7DD840}" destId="{610B029E-9BA5-463C-A81F-0EF11422C616}" srcOrd="21" destOrd="0" presId="urn:microsoft.com/office/officeart/2005/8/layout/list1"/>
    <dgm:cxn modelId="{FE1D42E8-8DC8-459F-AD11-1B0F366C680C}" type="presParOf" srcId="{EA2875D9-67DE-4C1D-A307-6FCACD7DD840}" destId="{B2506855-C1DE-4BE0-A399-A49335E49096}" srcOrd="22" destOrd="0" presId="urn:microsoft.com/office/officeart/2005/8/layout/list1"/>
    <dgm:cxn modelId="{ADD8BDB5-84E8-495A-B64B-06B63FB654B1}" type="presParOf" srcId="{EA2875D9-67DE-4C1D-A307-6FCACD7DD840}" destId="{C03DA5AE-35A8-4556-ADA9-6DE8F2D8929B}" srcOrd="23" destOrd="0" presId="urn:microsoft.com/office/officeart/2005/8/layout/list1"/>
    <dgm:cxn modelId="{F462A09C-04CE-4A7F-89E4-19D76C808EC3}" type="presParOf" srcId="{EA2875D9-67DE-4C1D-A307-6FCACD7DD840}" destId="{4741311B-037F-4CE1-B6CD-22A5F38E3A70}" srcOrd="24" destOrd="0" presId="urn:microsoft.com/office/officeart/2005/8/layout/list1"/>
    <dgm:cxn modelId="{EBBA1559-A8EA-4409-B730-1AC60EB3A58B}" type="presParOf" srcId="{4741311B-037F-4CE1-B6CD-22A5F38E3A70}" destId="{4345CB9D-3E48-4F7F-91CB-15B770771C40}" srcOrd="0" destOrd="0" presId="urn:microsoft.com/office/officeart/2005/8/layout/list1"/>
    <dgm:cxn modelId="{32B80BE1-BD35-4A2D-A95F-CCA288F250A1}" type="presParOf" srcId="{4741311B-037F-4CE1-B6CD-22A5F38E3A70}" destId="{643832A9-D7F4-43B2-B261-D6E7CF966300}" srcOrd="1" destOrd="0" presId="urn:microsoft.com/office/officeart/2005/8/layout/list1"/>
    <dgm:cxn modelId="{62C295C5-D826-492A-9204-E2C813F50728}" type="presParOf" srcId="{EA2875D9-67DE-4C1D-A307-6FCACD7DD840}" destId="{BCC97902-147E-426F-AF58-F532487526FA}" srcOrd="25" destOrd="0" presId="urn:microsoft.com/office/officeart/2005/8/layout/list1"/>
    <dgm:cxn modelId="{469326F8-A75D-4C14-8132-EE4E008883B7}" type="presParOf" srcId="{EA2875D9-67DE-4C1D-A307-6FCACD7DD840}" destId="{75D7BBF9-6BCA-4161-BE8F-934BD8C397C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50C2B-D5D6-497A-8A06-4FAB496C580F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4B143926-C1A3-4459-9FA1-755BF19DD4D8}">
      <dgm:prSet phldrT="[Text]"/>
      <dgm:spPr/>
      <dgm:t>
        <a:bodyPr/>
        <a:lstStyle/>
        <a:p>
          <a:r>
            <a:rPr lang="en-US" smtClean="0"/>
            <a:t>INPUT</a:t>
          </a:r>
          <a:endParaRPr lang="en-US"/>
        </a:p>
      </dgm:t>
    </dgm:pt>
    <dgm:pt modelId="{6832ECA6-2DC3-4F65-A3E5-AAC290A6DA64}" type="parTrans" cxnId="{6D38745E-A051-496A-BB46-C3B47D3A4728}">
      <dgm:prSet/>
      <dgm:spPr/>
      <dgm:t>
        <a:bodyPr/>
        <a:lstStyle/>
        <a:p>
          <a:endParaRPr lang="en-US"/>
        </a:p>
      </dgm:t>
    </dgm:pt>
    <dgm:pt modelId="{943DA3FD-95B0-4589-A47A-0CA1B70C4B10}" type="sibTrans" cxnId="{6D38745E-A051-496A-BB46-C3B47D3A4728}">
      <dgm:prSet/>
      <dgm:spPr/>
      <dgm:t>
        <a:bodyPr/>
        <a:lstStyle/>
        <a:p>
          <a:endParaRPr lang="en-US"/>
        </a:p>
      </dgm:t>
    </dgm:pt>
    <dgm:pt modelId="{934273F0-9FA3-43EE-ABF6-57BDC59A676D}">
      <dgm:prSet phldrT="[Text]"/>
      <dgm:spPr/>
      <dgm:t>
        <a:bodyPr/>
        <a:lstStyle/>
        <a:p>
          <a:r>
            <a:rPr lang="en-US" smtClean="0"/>
            <a:t>PROSES</a:t>
          </a:r>
          <a:endParaRPr lang="en-US"/>
        </a:p>
      </dgm:t>
    </dgm:pt>
    <dgm:pt modelId="{2FB01807-2AAE-41DA-972C-E9C24A2ABF83}" type="parTrans" cxnId="{F1465D9B-1DBA-4663-A5EC-728A5651322D}">
      <dgm:prSet/>
      <dgm:spPr/>
      <dgm:t>
        <a:bodyPr/>
        <a:lstStyle/>
        <a:p>
          <a:endParaRPr lang="en-US"/>
        </a:p>
      </dgm:t>
    </dgm:pt>
    <dgm:pt modelId="{5ED10D65-63D0-4B72-B20B-2E880F2C3B52}" type="sibTrans" cxnId="{F1465D9B-1DBA-4663-A5EC-728A5651322D}">
      <dgm:prSet/>
      <dgm:spPr/>
      <dgm:t>
        <a:bodyPr/>
        <a:lstStyle/>
        <a:p>
          <a:endParaRPr lang="en-US"/>
        </a:p>
      </dgm:t>
    </dgm:pt>
    <dgm:pt modelId="{5A0D61E6-16F0-4AEB-87E1-0759CF4902EA}">
      <dgm:prSet phldrT="[Text]"/>
      <dgm:spPr/>
      <dgm:t>
        <a:bodyPr/>
        <a:lstStyle/>
        <a:p>
          <a:r>
            <a:rPr lang="en-US" smtClean="0"/>
            <a:t>OUTPUT</a:t>
          </a:r>
          <a:endParaRPr lang="en-US"/>
        </a:p>
      </dgm:t>
    </dgm:pt>
    <dgm:pt modelId="{57F1C785-B98A-438F-9019-8476591BBE4E}" type="parTrans" cxnId="{8EB4EB43-7439-42D4-BB80-B10075A12E76}">
      <dgm:prSet/>
      <dgm:spPr/>
      <dgm:t>
        <a:bodyPr/>
        <a:lstStyle/>
        <a:p>
          <a:endParaRPr lang="en-US"/>
        </a:p>
      </dgm:t>
    </dgm:pt>
    <dgm:pt modelId="{CF15EA78-EBE1-48DE-B57F-61C9B00CBB0E}" type="sibTrans" cxnId="{8EB4EB43-7439-42D4-BB80-B10075A12E76}">
      <dgm:prSet/>
      <dgm:spPr/>
      <dgm:t>
        <a:bodyPr/>
        <a:lstStyle/>
        <a:p>
          <a:endParaRPr lang="en-US"/>
        </a:p>
      </dgm:t>
    </dgm:pt>
    <dgm:pt modelId="{18D6C64A-0FAC-436E-901B-71699D88EBDD}" type="pres">
      <dgm:prSet presAssocID="{F9250C2B-D5D6-497A-8A06-4FAB496C580F}" presName="Name0" presStyleCnt="0">
        <dgm:presLayoutVars>
          <dgm:dir/>
          <dgm:animLvl val="lvl"/>
          <dgm:resizeHandles val="exact"/>
        </dgm:presLayoutVars>
      </dgm:prSet>
      <dgm:spPr/>
    </dgm:pt>
    <dgm:pt modelId="{5A4342A7-9946-4941-A667-70C03622ED45}" type="pres">
      <dgm:prSet presAssocID="{4B143926-C1A3-4459-9FA1-755BF19DD4D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28F23-B2CC-4F28-BBDE-2F5FD2306BF3}" type="pres">
      <dgm:prSet presAssocID="{943DA3FD-95B0-4589-A47A-0CA1B70C4B10}" presName="parTxOnlySpace" presStyleCnt="0"/>
      <dgm:spPr/>
    </dgm:pt>
    <dgm:pt modelId="{6F2D3C63-8450-492E-BBF4-50E80E612C33}" type="pres">
      <dgm:prSet presAssocID="{934273F0-9FA3-43EE-ABF6-57BDC59A676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7E503-164B-4F29-A25B-5E28E48F97E1}" type="pres">
      <dgm:prSet presAssocID="{5ED10D65-63D0-4B72-B20B-2E880F2C3B52}" presName="parTxOnlySpace" presStyleCnt="0"/>
      <dgm:spPr/>
    </dgm:pt>
    <dgm:pt modelId="{A7C44870-F66A-4880-91EA-E6A4E61E787C}" type="pres">
      <dgm:prSet presAssocID="{5A0D61E6-16F0-4AEB-87E1-0759CF4902E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41AFA-67C2-432B-8409-A04F65C4C0BC}" type="presOf" srcId="{934273F0-9FA3-43EE-ABF6-57BDC59A676D}" destId="{6F2D3C63-8450-492E-BBF4-50E80E612C33}" srcOrd="0" destOrd="0" presId="urn:microsoft.com/office/officeart/2005/8/layout/chevron1"/>
    <dgm:cxn modelId="{F1B08BEF-7363-46B4-969D-175B22A7F667}" type="presOf" srcId="{F9250C2B-D5D6-497A-8A06-4FAB496C580F}" destId="{18D6C64A-0FAC-436E-901B-71699D88EBDD}" srcOrd="0" destOrd="0" presId="urn:microsoft.com/office/officeart/2005/8/layout/chevron1"/>
    <dgm:cxn modelId="{A9FC79A1-EC93-46DE-9066-DD04D36AA3C2}" type="presOf" srcId="{4B143926-C1A3-4459-9FA1-755BF19DD4D8}" destId="{5A4342A7-9946-4941-A667-70C03622ED45}" srcOrd="0" destOrd="0" presId="urn:microsoft.com/office/officeart/2005/8/layout/chevron1"/>
    <dgm:cxn modelId="{6D38745E-A051-496A-BB46-C3B47D3A4728}" srcId="{F9250C2B-D5D6-497A-8A06-4FAB496C580F}" destId="{4B143926-C1A3-4459-9FA1-755BF19DD4D8}" srcOrd="0" destOrd="0" parTransId="{6832ECA6-2DC3-4F65-A3E5-AAC290A6DA64}" sibTransId="{943DA3FD-95B0-4589-A47A-0CA1B70C4B10}"/>
    <dgm:cxn modelId="{90338C13-363D-46C4-BB47-A09F72F64C7E}" type="presOf" srcId="{5A0D61E6-16F0-4AEB-87E1-0759CF4902EA}" destId="{A7C44870-F66A-4880-91EA-E6A4E61E787C}" srcOrd="0" destOrd="0" presId="urn:microsoft.com/office/officeart/2005/8/layout/chevron1"/>
    <dgm:cxn modelId="{F1465D9B-1DBA-4663-A5EC-728A5651322D}" srcId="{F9250C2B-D5D6-497A-8A06-4FAB496C580F}" destId="{934273F0-9FA3-43EE-ABF6-57BDC59A676D}" srcOrd="1" destOrd="0" parTransId="{2FB01807-2AAE-41DA-972C-E9C24A2ABF83}" sibTransId="{5ED10D65-63D0-4B72-B20B-2E880F2C3B52}"/>
    <dgm:cxn modelId="{8EB4EB43-7439-42D4-BB80-B10075A12E76}" srcId="{F9250C2B-D5D6-497A-8A06-4FAB496C580F}" destId="{5A0D61E6-16F0-4AEB-87E1-0759CF4902EA}" srcOrd="2" destOrd="0" parTransId="{57F1C785-B98A-438F-9019-8476591BBE4E}" sibTransId="{CF15EA78-EBE1-48DE-B57F-61C9B00CBB0E}"/>
    <dgm:cxn modelId="{A3EC6CC5-148C-4E80-AB0B-90F0FF8FDE25}" type="presParOf" srcId="{18D6C64A-0FAC-436E-901B-71699D88EBDD}" destId="{5A4342A7-9946-4941-A667-70C03622ED45}" srcOrd="0" destOrd="0" presId="urn:microsoft.com/office/officeart/2005/8/layout/chevron1"/>
    <dgm:cxn modelId="{F04DB745-FE19-4EF0-AF09-50E262C0A491}" type="presParOf" srcId="{18D6C64A-0FAC-436E-901B-71699D88EBDD}" destId="{AB328F23-B2CC-4F28-BBDE-2F5FD2306BF3}" srcOrd="1" destOrd="0" presId="urn:microsoft.com/office/officeart/2005/8/layout/chevron1"/>
    <dgm:cxn modelId="{3EC2300F-0228-484C-85B8-CB19DE20CF9F}" type="presParOf" srcId="{18D6C64A-0FAC-436E-901B-71699D88EBDD}" destId="{6F2D3C63-8450-492E-BBF4-50E80E612C33}" srcOrd="2" destOrd="0" presId="urn:microsoft.com/office/officeart/2005/8/layout/chevron1"/>
    <dgm:cxn modelId="{CC7D7E3D-3E1C-4DA1-BC5C-91C299184728}" type="presParOf" srcId="{18D6C64A-0FAC-436E-901B-71699D88EBDD}" destId="{D287E503-164B-4F29-A25B-5E28E48F97E1}" srcOrd="3" destOrd="0" presId="urn:microsoft.com/office/officeart/2005/8/layout/chevron1"/>
    <dgm:cxn modelId="{1B56B130-D586-412C-9ABA-6CCACCBECE25}" type="presParOf" srcId="{18D6C64A-0FAC-436E-901B-71699D88EBDD}" destId="{A7C44870-F66A-4880-91EA-E6A4E61E78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2806EA-EA4D-42C5-B5EE-12D4AF7A70B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114347-940F-451F-AEE5-E5D7442B2B07}">
      <dgm:prSet phldrT="[Text]"/>
      <dgm:spPr/>
      <dgm:t>
        <a:bodyPr/>
        <a:lstStyle/>
        <a:p>
          <a:r>
            <a:rPr lang="en-US" smtClean="0"/>
            <a:t>Identifikasi permasalahan</a:t>
          </a:r>
          <a:endParaRPr lang="en-US"/>
        </a:p>
      </dgm:t>
    </dgm:pt>
    <dgm:pt modelId="{87519030-8C1B-4CC8-A5CD-AF91F3A33665}" type="parTrans" cxnId="{7F4300AB-2213-434B-819E-457DD7359428}">
      <dgm:prSet/>
      <dgm:spPr/>
      <dgm:t>
        <a:bodyPr/>
        <a:lstStyle/>
        <a:p>
          <a:endParaRPr lang="en-US"/>
        </a:p>
      </dgm:t>
    </dgm:pt>
    <dgm:pt modelId="{85DA8E1B-80A5-4818-A67E-CD2C6B5842FB}" type="sibTrans" cxnId="{7F4300AB-2213-434B-819E-457DD7359428}">
      <dgm:prSet/>
      <dgm:spPr/>
      <dgm:t>
        <a:bodyPr/>
        <a:lstStyle/>
        <a:p>
          <a:endParaRPr lang="en-US"/>
        </a:p>
      </dgm:t>
    </dgm:pt>
    <dgm:pt modelId="{E21A9AFF-4D0E-401E-B618-3EB0CBC9CF67}">
      <dgm:prSet phldrT="[Text]"/>
      <dgm:spPr/>
      <dgm:t>
        <a:bodyPr/>
        <a:lstStyle/>
        <a:p>
          <a:r>
            <a:rPr lang="en-US" smtClean="0"/>
            <a:t>Identifikasi aspek, variabel, komponen terkait dengan wilayah perencanaan</a:t>
          </a:r>
          <a:endParaRPr lang="en-US"/>
        </a:p>
      </dgm:t>
    </dgm:pt>
    <dgm:pt modelId="{97F16BA0-4C70-42A9-A6CF-60747FB01892}" type="parTrans" cxnId="{E18E6546-3F6E-4EE9-B792-BC46EBE58E0F}">
      <dgm:prSet/>
      <dgm:spPr/>
      <dgm:t>
        <a:bodyPr/>
        <a:lstStyle/>
        <a:p>
          <a:endParaRPr lang="en-US"/>
        </a:p>
      </dgm:t>
    </dgm:pt>
    <dgm:pt modelId="{E060FD97-C0A0-4A63-9E95-0B65E9652558}" type="sibTrans" cxnId="{E18E6546-3F6E-4EE9-B792-BC46EBE58E0F}">
      <dgm:prSet/>
      <dgm:spPr/>
      <dgm:t>
        <a:bodyPr/>
        <a:lstStyle/>
        <a:p>
          <a:endParaRPr lang="en-US"/>
        </a:p>
      </dgm:t>
    </dgm:pt>
    <dgm:pt modelId="{559A8C61-31C5-4B3A-B88E-E7AE28FD043D}">
      <dgm:prSet phldrT="[Text]"/>
      <dgm:spPr/>
      <dgm:t>
        <a:bodyPr/>
        <a:lstStyle/>
        <a:p>
          <a:r>
            <a:rPr lang="en-US" smtClean="0"/>
            <a:t>Proses analisis/pemodelan dari aspek, variabel, komponen </a:t>
          </a:r>
          <a:endParaRPr lang="en-US"/>
        </a:p>
      </dgm:t>
    </dgm:pt>
    <dgm:pt modelId="{DB3B5DA0-4C0C-4C3A-9A1C-CAF11B23268C}" type="parTrans" cxnId="{22A7948B-73A5-4349-AF92-E8BD79CEA493}">
      <dgm:prSet/>
      <dgm:spPr/>
      <dgm:t>
        <a:bodyPr/>
        <a:lstStyle/>
        <a:p>
          <a:endParaRPr lang="en-US"/>
        </a:p>
      </dgm:t>
    </dgm:pt>
    <dgm:pt modelId="{92121ED9-9786-4209-BDB5-020EA28E60DD}" type="sibTrans" cxnId="{22A7948B-73A5-4349-AF92-E8BD79CEA493}">
      <dgm:prSet/>
      <dgm:spPr/>
      <dgm:t>
        <a:bodyPr/>
        <a:lstStyle/>
        <a:p>
          <a:endParaRPr lang="en-US"/>
        </a:p>
      </dgm:t>
    </dgm:pt>
    <dgm:pt modelId="{667BF3CB-0C3A-49AA-B9D9-7E379C3B269B}">
      <dgm:prSet phldrT="[Text]"/>
      <dgm:spPr/>
      <dgm:t>
        <a:bodyPr/>
        <a:lstStyle/>
        <a:p>
          <a:r>
            <a:rPr lang="en-US" smtClean="0"/>
            <a:t>Proyeksi di masa yang akan datang</a:t>
          </a:r>
          <a:endParaRPr lang="en-US"/>
        </a:p>
      </dgm:t>
    </dgm:pt>
    <dgm:pt modelId="{9CD69F14-B193-4F50-AD17-5FA3DBF4BD62}" type="parTrans" cxnId="{12CE95DE-4BBF-4EC4-865C-3436E0749A6B}">
      <dgm:prSet/>
      <dgm:spPr/>
      <dgm:t>
        <a:bodyPr/>
        <a:lstStyle/>
        <a:p>
          <a:endParaRPr lang="en-US"/>
        </a:p>
      </dgm:t>
    </dgm:pt>
    <dgm:pt modelId="{29D159E3-4CAE-4857-8B69-58257AC2CFB7}" type="sibTrans" cxnId="{12CE95DE-4BBF-4EC4-865C-3436E0749A6B}">
      <dgm:prSet/>
      <dgm:spPr/>
      <dgm:t>
        <a:bodyPr/>
        <a:lstStyle/>
        <a:p>
          <a:endParaRPr lang="en-US"/>
        </a:p>
      </dgm:t>
    </dgm:pt>
    <dgm:pt modelId="{62BBB588-85F5-48B9-A1D4-DC5BD3A622A6}">
      <dgm:prSet phldrT="[Text]"/>
      <dgm:spPr/>
      <dgm:t>
        <a:bodyPr/>
        <a:lstStyle/>
        <a:p>
          <a:r>
            <a:rPr lang="en-US" smtClean="0"/>
            <a:t>Rekomendasi dan solusi</a:t>
          </a:r>
          <a:endParaRPr lang="en-US"/>
        </a:p>
      </dgm:t>
    </dgm:pt>
    <dgm:pt modelId="{C457C987-0235-415F-B1C6-6DC1C2CC4AD2}" type="parTrans" cxnId="{2963B6DC-C11B-4520-8EC8-9C55ECA6A3A0}">
      <dgm:prSet/>
      <dgm:spPr/>
      <dgm:t>
        <a:bodyPr/>
        <a:lstStyle/>
        <a:p>
          <a:endParaRPr lang="en-US"/>
        </a:p>
      </dgm:t>
    </dgm:pt>
    <dgm:pt modelId="{9060E107-C73E-4EC1-B7B3-4E5CD49EB36B}" type="sibTrans" cxnId="{2963B6DC-C11B-4520-8EC8-9C55ECA6A3A0}">
      <dgm:prSet/>
      <dgm:spPr/>
      <dgm:t>
        <a:bodyPr/>
        <a:lstStyle/>
        <a:p>
          <a:endParaRPr lang="en-US"/>
        </a:p>
      </dgm:t>
    </dgm:pt>
    <dgm:pt modelId="{37665575-A517-4A96-ADBB-CE546F42A41D}">
      <dgm:prSet/>
      <dgm:spPr/>
      <dgm:t>
        <a:bodyPr/>
        <a:lstStyle/>
        <a:p>
          <a:r>
            <a:rPr lang="en-US" smtClean="0"/>
            <a:t>Implemendasi rekomendasi dan solusi</a:t>
          </a:r>
          <a:endParaRPr lang="en-US"/>
        </a:p>
      </dgm:t>
    </dgm:pt>
    <dgm:pt modelId="{78F5AF54-699F-4382-9374-80EA8FF46033}" type="parTrans" cxnId="{CD3C5DCB-C146-4437-BC32-302303FC62F5}">
      <dgm:prSet/>
      <dgm:spPr/>
    </dgm:pt>
    <dgm:pt modelId="{7DDD123E-767E-4CAE-BB00-C179D156AA9E}" type="sibTrans" cxnId="{CD3C5DCB-C146-4437-BC32-302303FC62F5}">
      <dgm:prSet/>
      <dgm:spPr/>
      <dgm:t>
        <a:bodyPr/>
        <a:lstStyle/>
        <a:p>
          <a:endParaRPr lang="en-US"/>
        </a:p>
      </dgm:t>
    </dgm:pt>
    <dgm:pt modelId="{89EC35E0-E992-4B1F-B19D-ABB83CF318E2}">
      <dgm:prSet/>
      <dgm:spPr/>
      <dgm:t>
        <a:bodyPr/>
        <a:lstStyle/>
        <a:p>
          <a:r>
            <a:rPr lang="en-US" smtClean="0"/>
            <a:t>Monitoring dan evaluasi</a:t>
          </a:r>
          <a:endParaRPr lang="en-US"/>
        </a:p>
      </dgm:t>
    </dgm:pt>
    <dgm:pt modelId="{C6A5D8DD-C0A9-481B-9EAF-F5C91A8C8F1A}" type="parTrans" cxnId="{0BB9E7DB-19EC-4BD2-9510-F32F5CA6FE51}">
      <dgm:prSet/>
      <dgm:spPr/>
    </dgm:pt>
    <dgm:pt modelId="{569917CD-8E9A-4CD7-9D57-06FE8C1FDB12}" type="sibTrans" cxnId="{0BB9E7DB-19EC-4BD2-9510-F32F5CA6FE51}">
      <dgm:prSet/>
      <dgm:spPr/>
    </dgm:pt>
    <dgm:pt modelId="{8434D5BE-3B60-435B-A6B7-5B8FF440FCDA}" type="pres">
      <dgm:prSet presAssocID="{172806EA-EA4D-42C5-B5EE-12D4AF7A70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36C235-FDDB-4A2A-BEED-7A2C9DA0A7B8}" type="pres">
      <dgm:prSet presAssocID="{57114347-940F-451F-AEE5-E5D7442B2B0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EB2EE-24D4-482D-89A7-C849F95307D9}" type="pres">
      <dgm:prSet presAssocID="{85DA8E1B-80A5-4818-A67E-CD2C6B5842FB}" presName="sibTrans" presStyleLbl="sibTrans1D1" presStyleIdx="0" presStyleCnt="6"/>
      <dgm:spPr/>
      <dgm:t>
        <a:bodyPr/>
        <a:lstStyle/>
        <a:p>
          <a:endParaRPr lang="en-US"/>
        </a:p>
      </dgm:t>
    </dgm:pt>
    <dgm:pt modelId="{BECAD7CD-1053-4FD9-8740-38D8015AC0E3}" type="pres">
      <dgm:prSet presAssocID="{85DA8E1B-80A5-4818-A67E-CD2C6B5842FB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9470D14E-7703-4AFB-8E78-792832F4B19E}" type="pres">
      <dgm:prSet presAssocID="{E21A9AFF-4D0E-401E-B618-3EB0CBC9CF6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29F60-F6B8-4BE2-AAAD-465C95745A01}" type="pres">
      <dgm:prSet presAssocID="{E060FD97-C0A0-4A63-9E95-0B65E9652558}" presName="sibTrans" presStyleLbl="sibTrans1D1" presStyleIdx="1" presStyleCnt="6"/>
      <dgm:spPr/>
      <dgm:t>
        <a:bodyPr/>
        <a:lstStyle/>
        <a:p>
          <a:endParaRPr lang="en-US"/>
        </a:p>
      </dgm:t>
    </dgm:pt>
    <dgm:pt modelId="{0F63828C-62B4-4DBF-9C6F-7352F576F4C2}" type="pres">
      <dgm:prSet presAssocID="{E060FD97-C0A0-4A63-9E95-0B65E9652558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253CC3B5-A1F5-4583-8E94-A98F9D6AA95B}" type="pres">
      <dgm:prSet presAssocID="{559A8C61-31C5-4B3A-B88E-E7AE28FD043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8C8B2-AD28-4020-8CCB-42A06FAFE333}" type="pres">
      <dgm:prSet presAssocID="{92121ED9-9786-4209-BDB5-020EA28E60DD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51EF812-C572-4B2B-B06E-10946DD1132A}" type="pres">
      <dgm:prSet presAssocID="{92121ED9-9786-4209-BDB5-020EA28E60DD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00D34A60-2530-44FE-AF48-7FA5FE6D39BB}" type="pres">
      <dgm:prSet presAssocID="{667BF3CB-0C3A-49AA-B9D9-7E379C3B269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A428C-A6F8-4936-AAB2-9B2F9972849E}" type="pres">
      <dgm:prSet presAssocID="{29D159E3-4CAE-4857-8B69-58257AC2CFB7}" presName="sibTrans" presStyleLbl="sibTrans1D1" presStyleIdx="3" presStyleCnt="6"/>
      <dgm:spPr/>
      <dgm:t>
        <a:bodyPr/>
        <a:lstStyle/>
        <a:p>
          <a:endParaRPr lang="en-US"/>
        </a:p>
      </dgm:t>
    </dgm:pt>
    <dgm:pt modelId="{24638D8E-4546-4486-8B33-20A2BCA47CC5}" type="pres">
      <dgm:prSet presAssocID="{29D159E3-4CAE-4857-8B69-58257AC2CFB7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17BC430A-BBCC-440F-820C-E98D9CD55FA7}" type="pres">
      <dgm:prSet presAssocID="{62BBB588-85F5-48B9-A1D4-DC5BD3A622A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38C8C-8E38-4BB9-9025-4D2B18F6D18E}" type="pres">
      <dgm:prSet presAssocID="{9060E107-C73E-4EC1-B7B3-4E5CD49EB36B}" presName="sibTrans" presStyleLbl="sibTrans1D1" presStyleIdx="4" presStyleCnt="6"/>
      <dgm:spPr/>
      <dgm:t>
        <a:bodyPr/>
        <a:lstStyle/>
        <a:p>
          <a:endParaRPr lang="en-US"/>
        </a:p>
      </dgm:t>
    </dgm:pt>
    <dgm:pt modelId="{D8531982-BB5C-467B-B4D8-819A2A7A3F9C}" type="pres">
      <dgm:prSet presAssocID="{9060E107-C73E-4EC1-B7B3-4E5CD49EB36B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02AC6428-6062-4F29-8503-9FDDD0A04F4A}" type="pres">
      <dgm:prSet presAssocID="{37665575-A517-4A96-ADBB-CE546F42A41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726B9-F2DA-4A27-A53E-23EAFE29EEAD}" type="pres">
      <dgm:prSet presAssocID="{7DDD123E-767E-4CAE-BB00-C179D156AA9E}" presName="sibTrans" presStyleLbl="sibTrans1D1" presStyleIdx="5" presStyleCnt="6"/>
      <dgm:spPr/>
      <dgm:t>
        <a:bodyPr/>
        <a:lstStyle/>
        <a:p>
          <a:endParaRPr lang="en-US"/>
        </a:p>
      </dgm:t>
    </dgm:pt>
    <dgm:pt modelId="{95DE248D-4FA4-4436-AABB-8A5CA30550BD}" type="pres">
      <dgm:prSet presAssocID="{7DDD123E-767E-4CAE-BB00-C179D156AA9E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8CEF5041-95E9-4BF5-905B-ADCC5CB2BDB3}" type="pres">
      <dgm:prSet presAssocID="{89EC35E0-E992-4B1F-B19D-ABB83CF318E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058FFC-7277-4EFA-9AE8-BA25EF416CD5}" type="presOf" srcId="{172806EA-EA4D-42C5-B5EE-12D4AF7A70BC}" destId="{8434D5BE-3B60-435B-A6B7-5B8FF440FCDA}" srcOrd="0" destOrd="0" presId="urn:microsoft.com/office/officeart/2005/8/layout/bProcess3"/>
    <dgm:cxn modelId="{12CE95DE-4BBF-4EC4-865C-3436E0749A6B}" srcId="{172806EA-EA4D-42C5-B5EE-12D4AF7A70BC}" destId="{667BF3CB-0C3A-49AA-B9D9-7E379C3B269B}" srcOrd="3" destOrd="0" parTransId="{9CD69F14-B193-4F50-AD17-5FA3DBF4BD62}" sibTransId="{29D159E3-4CAE-4857-8B69-58257AC2CFB7}"/>
    <dgm:cxn modelId="{D7AEBC76-0885-4FE7-ADDE-36CF204153BF}" type="presOf" srcId="{7DDD123E-767E-4CAE-BB00-C179D156AA9E}" destId="{D07726B9-F2DA-4A27-A53E-23EAFE29EEAD}" srcOrd="0" destOrd="0" presId="urn:microsoft.com/office/officeart/2005/8/layout/bProcess3"/>
    <dgm:cxn modelId="{2963B6DC-C11B-4520-8EC8-9C55ECA6A3A0}" srcId="{172806EA-EA4D-42C5-B5EE-12D4AF7A70BC}" destId="{62BBB588-85F5-48B9-A1D4-DC5BD3A622A6}" srcOrd="4" destOrd="0" parTransId="{C457C987-0235-415F-B1C6-6DC1C2CC4AD2}" sibTransId="{9060E107-C73E-4EC1-B7B3-4E5CD49EB36B}"/>
    <dgm:cxn modelId="{352ACDCB-CA0A-4A9B-9EF7-0A13388D69F9}" type="presOf" srcId="{89EC35E0-E992-4B1F-B19D-ABB83CF318E2}" destId="{8CEF5041-95E9-4BF5-905B-ADCC5CB2BDB3}" srcOrd="0" destOrd="0" presId="urn:microsoft.com/office/officeart/2005/8/layout/bProcess3"/>
    <dgm:cxn modelId="{E18E6546-3F6E-4EE9-B792-BC46EBE58E0F}" srcId="{172806EA-EA4D-42C5-B5EE-12D4AF7A70BC}" destId="{E21A9AFF-4D0E-401E-B618-3EB0CBC9CF67}" srcOrd="1" destOrd="0" parTransId="{97F16BA0-4C70-42A9-A6CF-60747FB01892}" sibTransId="{E060FD97-C0A0-4A63-9E95-0B65E9652558}"/>
    <dgm:cxn modelId="{4B4C9530-91E0-433D-9E98-D3CFC50FAB54}" type="presOf" srcId="{667BF3CB-0C3A-49AA-B9D9-7E379C3B269B}" destId="{00D34A60-2530-44FE-AF48-7FA5FE6D39BB}" srcOrd="0" destOrd="0" presId="urn:microsoft.com/office/officeart/2005/8/layout/bProcess3"/>
    <dgm:cxn modelId="{DF9C570E-E4C2-4920-944C-FCAD92B4424C}" type="presOf" srcId="{62BBB588-85F5-48B9-A1D4-DC5BD3A622A6}" destId="{17BC430A-BBCC-440F-820C-E98D9CD55FA7}" srcOrd="0" destOrd="0" presId="urn:microsoft.com/office/officeart/2005/8/layout/bProcess3"/>
    <dgm:cxn modelId="{858AD2AC-1B0B-4DAD-8FCD-8580505CA6B0}" type="presOf" srcId="{85DA8E1B-80A5-4818-A67E-CD2C6B5842FB}" destId="{DB5EB2EE-24D4-482D-89A7-C849F95307D9}" srcOrd="0" destOrd="0" presId="urn:microsoft.com/office/officeart/2005/8/layout/bProcess3"/>
    <dgm:cxn modelId="{051B1E87-2184-4225-800D-3ED245B168D8}" type="presOf" srcId="{9060E107-C73E-4EC1-B7B3-4E5CD49EB36B}" destId="{1AB38C8C-8E38-4BB9-9025-4D2B18F6D18E}" srcOrd="0" destOrd="0" presId="urn:microsoft.com/office/officeart/2005/8/layout/bProcess3"/>
    <dgm:cxn modelId="{3B2DFD27-A348-460A-ADEB-031E51929694}" type="presOf" srcId="{E060FD97-C0A0-4A63-9E95-0B65E9652558}" destId="{ECD29F60-F6B8-4BE2-AAAD-465C95745A01}" srcOrd="0" destOrd="0" presId="urn:microsoft.com/office/officeart/2005/8/layout/bProcess3"/>
    <dgm:cxn modelId="{069F33D9-8007-45E3-ADCD-A190715B8559}" type="presOf" srcId="{9060E107-C73E-4EC1-B7B3-4E5CD49EB36B}" destId="{D8531982-BB5C-467B-B4D8-819A2A7A3F9C}" srcOrd="1" destOrd="0" presId="urn:microsoft.com/office/officeart/2005/8/layout/bProcess3"/>
    <dgm:cxn modelId="{5EDFD52B-F116-4352-AD29-201CE6D19455}" type="presOf" srcId="{E060FD97-C0A0-4A63-9E95-0B65E9652558}" destId="{0F63828C-62B4-4DBF-9C6F-7352F576F4C2}" srcOrd="1" destOrd="0" presId="urn:microsoft.com/office/officeart/2005/8/layout/bProcess3"/>
    <dgm:cxn modelId="{27F08BCE-DADB-4CE1-BEBF-2FCA1470E11D}" type="presOf" srcId="{92121ED9-9786-4209-BDB5-020EA28E60DD}" destId="{551EF812-C572-4B2B-B06E-10946DD1132A}" srcOrd="1" destOrd="0" presId="urn:microsoft.com/office/officeart/2005/8/layout/bProcess3"/>
    <dgm:cxn modelId="{B55C4244-4EB7-4BC3-85E5-143226DE2633}" type="presOf" srcId="{29D159E3-4CAE-4857-8B69-58257AC2CFB7}" destId="{24638D8E-4546-4486-8B33-20A2BCA47CC5}" srcOrd="1" destOrd="0" presId="urn:microsoft.com/office/officeart/2005/8/layout/bProcess3"/>
    <dgm:cxn modelId="{E65DA436-F17D-4EEC-8C14-E6DC278CBB90}" type="presOf" srcId="{E21A9AFF-4D0E-401E-B618-3EB0CBC9CF67}" destId="{9470D14E-7703-4AFB-8E78-792832F4B19E}" srcOrd="0" destOrd="0" presId="urn:microsoft.com/office/officeart/2005/8/layout/bProcess3"/>
    <dgm:cxn modelId="{0BB9E7DB-19EC-4BD2-9510-F32F5CA6FE51}" srcId="{172806EA-EA4D-42C5-B5EE-12D4AF7A70BC}" destId="{89EC35E0-E992-4B1F-B19D-ABB83CF318E2}" srcOrd="6" destOrd="0" parTransId="{C6A5D8DD-C0A9-481B-9EAF-F5C91A8C8F1A}" sibTransId="{569917CD-8E9A-4CD7-9D57-06FE8C1FDB12}"/>
    <dgm:cxn modelId="{22A7948B-73A5-4349-AF92-E8BD79CEA493}" srcId="{172806EA-EA4D-42C5-B5EE-12D4AF7A70BC}" destId="{559A8C61-31C5-4B3A-B88E-E7AE28FD043D}" srcOrd="2" destOrd="0" parTransId="{DB3B5DA0-4C0C-4C3A-9A1C-CAF11B23268C}" sibTransId="{92121ED9-9786-4209-BDB5-020EA28E60DD}"/>
    <dgm:cxn modelId="{7F4300AB-2213-434B-819E-457DD7359428}" srcId="{172806EA-EA4D-42C5-B5EE-12D4AF7A70BC}" destId="{57114347-940F-451F-AEE5-E5D7442B2B07}" srcOrd="0" destOrd="0" parTransId="{87519030-8C1B-4CC8-A5CD-AF91F3A33665}" sibTransId="{85DA8E1B-80A5-4818-A67E-CD2C6B5842FB}"/>
    <dgm:cxn modelId="{53EF4C90-A2DE-4B41-8B03-1C2EDC4FCE2E}" type="presOf" srcId="{57114347-940F-451F-AEE5-E5D7442B2B07}" destId="{7636C235-FDDB-4A2A-BEED-7A2C9DA0A7B8}" srcOrd="0" destOrd="0" presId="urn:microsoft.com/office/officeart/2005/8/layout/bProcess3"/>
    <dgm:cxn modelId="{395F5AC6-25B2-4E12-B0F8-BB530265DFC4}" type="presOf" srcId="{7DDD123E-767E-4CAE-BB00-C179D156AA9E}" destId="{95DE248D-4FA4-4436-AABB-8A5CA30550BD}" srcOrd="1" destOrd="0" presId="urn:microsoft.com/office/officeart/2005/8/layout/bProcess3"/>
    <dgm:cxn modelId="{1BFB6A8D-7B25-4945-BA1A-5170D36C784E}" type="presOf" srcId="{85DA8E1B-80A5-4818-A67E-CD2C6B5842FB}" destId="{BECAD7CD-1053-4FD9-8740-38D8015AC0E3}" srcOrd="1" destOrd="0" presId="urn:microsoft.com/office/officeart/2005/8/layout/bProcess3"/>
    <dgm:cxn modelId="{90EB7CEC-DBF3-40D9-B631-6C5EDEA6E9B3}" type="presOf" srcId="{559A8C61-31C5-4B3A-B88E-E7AE28FD043D}" destId="{253CC3B5-A1F5-4583-8E94-A98F9D6AA95B}" srcOrd="0" destOrd="0" presId="urn:microsoft.com/office/officeart/2005/8/layout/bProcess3"/>
    <dgm:cxn modelId="{02ACAA03-323A-4D71-BFDE-E35E0A9CFDB2}" type="presOf" srcId="{92121ED9-9786-4209-BDB5-020EA28E60DD}" destId="{41E8C8B2-AD28-4020-8CCB-42A06FAFE333}" srcOrd="0" destOrd="0" presId="urn:microsoft.com/office/officeart/2005/8/layout/bProcess3"/>
    <dgm:cxn modelId="{31B39E71-6DFD-470F-9001-7DAF72A4995A}" type="presOf" srcId="{29D159E3-4CAE-4857-8B69-58257AC2CFB7}" destId="{68DA428C-A6F8-4936-AAB2-9B2F9972849E}" srcOrd="0" destOrd="0" presId="urn:microsoft.com/office/officeart/2005/8/layout/bProcess3"/>
    <dgm:cxn modelId="{CD3C5DCB-C146-4437-BC32-302303FC62F5}" srcId="{172806EA-EA4D-42C5-B5EE-12D4AF7A70BC}" destId="{37665575-A517-4A96-ADBB-CE546F42A41D}" srcOrd="5" destOrd="0" parTransId="{78F5AF54-699F-4382-9374-80EA8FF46033}" sibTransId="{7DDD123E-767E-4CAE-BB00-C179D156AA9E}"/>
    <dgm:cxn modelId="{679A6467-30D3-4C3E-B8FB-2D0BD8036066}" type="presOf" srcId="{37665575-A517-4A96-ADBB-CE546F42A41D}" destId="{02AC6428-6062-4F29-8503-9FDDD0A04F4A}" srcOrd="0" destOrd="0" presId="urn:microsoft.com/office/officeart/2005/8/layout/bProcess3"/>
    <dgm:cxn modelId="{9A55D91F-21B2-4564-9FBE-88623CBCD9FF}" type="presParOf" srcId="{8434D5BE-3B60-435B-A6B7-5B8FF440FCDA}" destId="{7636C235-FDDB-4A2A-BEED-7A2C9DA0A7B8}" srcOrd="0" destOrd="0" presId="urn:microsoft.com/office/officeart/2005/8/layout/bProcess3"/>
    <dgm:cxn modelId="{74D91B91-30E6-4E95-BD27-F4918F69E3A5}" type="presParOf" srcId="{8434D5BE-3B60-435B-A6B7-5B8FF440FCDA}" destId="{DB5EB2EE-24D4-482D-89A7-C849F95307D9}" srcOrd="1" destOrd="0" presId="urn:microsoft.com/office/officeart/2005/8/layout/bProcess3"/>
    <dgm:cxn modelId="{24CA3FFE-D053-4E0F-8112-EC55C6BF3D48}" type="presParOf" srcId="{DB5EB2EE-24D4-482D-89A7-C849F95307D9}" destId="{BECAD7CD-1053-4FD9-8740-38D8015AC0E3}" srcOrd="0" destOrd="0" presId="urn:microsoft.com/office/officeart/2005/8/layout/bProcess3"/>
    <dgm:cxn modelId="{A18637C6-BDA3-4411-BE9F-43113A0890BF}" type="presParOf" srcId="{8434D5BE-3B60-435B-A6B7-5B8FF440FCDA}" destId="{9470D14E-7703-4AFB-8E78-792832F4B19E}" srcOrd="2" destOrd="0" presId="urn:microsoft.com/office/officeart/2005/8/layout/bProcess3"/>
    <dgm:cxn modelId="{81FB3FB9-B9D5-4EEE-B5D9-476F14FBDF94}" type="presParOf" srcId="{8434D5BE-3B60-435B-A6B7-5B8FF440FCDA}" destId="{ECD29F60-F6B8-4BE2-AAAD-465C95745A01}" srcOrd="3" destOrd="0" presId="urn:microsoft.com/office/officeart/2005/8/layout/bProcess3"/>
    <dgm:cxn modelId="{004A4377-45C6-40DC-8B3A-841AEF8B955A}" type="presParOf" srcId="{ECD29F60-F6B8-4BE2-AAAD-465C95745A01}" destId="{0F63828C-62B4-4DBF-9C6F-7352F576F4C2}" srcOrd="0" destOrd="0" presId="urn:microsoft.com/office/officeart/2005/8/layout/bProcess3"/>
    <dgm:cxn modelId="{362605A7-A4FA-48FA-B026-4B30FAFDB629}" type="presParOf" srcId="{8434D5BE-3B60-435B-A6B7-5B8FF440FCDA}" destId="{253CC3B5-A1F5-4583-8E94-A98F9D6AA95B}" srcOrd="4" destOrd="0" presId="urn:microsoft.com/office/officeart/2005/8/layout/bProcess3"/>
    <dgm:cxn modelId="{22674DB9-E6FA-4023-B4DB-3F6E37AE60DB}" type="presParOf" srcId="{8434D5BE-3B60-435B-A6B7-5B8FF440FCDA}" destId="{41E8C8B2-AD28-4020-8CCB-42A06FAFE333}" srcOrd="5" destOrd="0" presId="urn:microsoft.com/office/officeart/2005/8/layout/bProcess3"/>
    <dgm:cxn modelId="{A5D00951-28C7-496F-85AD-6CA04C5C6884}" type="presParOf" srcId="{41E8C8B2-AD28-4020-8CCB-42A06FAFE333}" destId="{551EF812-C572-4B2B-B06E-10946DD1132A}" srcOrd="0" destOrd="0" presId="urn:microsoft.com/office/officeart/2005/8/layout/bProcess3"/>
    <dgm:cxn modelId="{748E9B29-7F94-49B9-AAC1-15E6B3C3DB3D}" type="presParOf" srcId="{8434D5BE-3B60-435B-A6B7-5B8FF440FCDA}" destId="{00D34A60-2530-44FE-AF48-7FA5FE6D39BB}" srcOrd="6" destOrd="0" presId="urn:microsoft.com/office/officeart/2005/8/layout/bProcess3"/>
    <dgm:cxn modelId="{5FEBAF10-14F0-4536-84B3-94B174D9674F}" type="presParOf" srcId="{8434D5BE-3B60-435B-A6B7-5B8FF440FCDA}" destId="{68DA428C-A6F8-4936-AAB2-9B2F9972849E}" srcOrd="7" destOrd="0" presId="urn:microsoft.com/office/officeart/2005/8/layout/bProcess3"/>
    <dgm:cxn modelId="{AFF91FEC-5893-4761-878F-C2813D71B512}" type="presParOf" srcId="{68DA428C-A6F8-4936-AAB2-9B2F9972849E}" destId="{24638D8E-4546-4486-8B33-20A2BCA47CC5}" srcOrd="0" destOrd="0" presId="urn:microsoft.com/office/officeart/2005/8/layout/bProcess3"/>
    <dgm:cxn modelId="{E3630A72-F468-4D08-AF1B-F8B962AD948F}" type="presParOf" srcId="{8434D5BE-3B60-435B-A6B7-5B8FF440FCDA}" destId="{17BC430A-BBCC-440F-820C-E98D9CD55FA7}" srcOrd="8" destOrd="0" presId="urn:microsoft.com/office/officeart/2005/8/layout/bProcess3"/>
    <dgm:cxn modelId="{455AF491-D49C-4EEC-8F08-9805B40EA422}" type="presParOf" srcId="{8434D5BE-3B60-435B-A6B7-5B8FF440FCDA}" destId="{1AB38C8C-8E38-4BB9-9025-4D2B18F6D18E}" srcOrd="9" destOrd="0" presId="urn:microsoft.com/office/officeart/2005/8/layout/bProcess3"/>
    <dgm:cxn modelId="{534A48CE-9873-4F4E-83AA-B0F3701B2AC0}" type="presParOf" srcId="{1AB38C8C-8E38-4BB9-9025-4D2B18F6D18E}" destId="{D8531982-BB5C-467B-B4D8-819A2A7A3F9C}" srcOrd="0" destOrd="0" presId="urn:microsoft.com/office/officeart/2005/8/layout/bProcess3"/>
    <dgm:cxn modelId="{4E291FE6-6F23-4F12-9F56-96C62907C44C}" type="presParOf" srcId="{8434D5BE-3B60-435B-A6B7-5B8FF440FCDA}" destId="{02AC6428-6062-4F29-8503-9FDDD0A04F4A}" srcOrd="10" destOrd="0" presId="urn:microsoft.com/office/officeart/2005/8/layout/bProcess3"/>
    <dgm:cxn modelId="{A9154F51-8322-4F77-B9B0-A50956958021}" type="presParOf" srcId="{8434D5BE-3B60-435B-A6B7-5B8FF440FCDA}" destId="{D07726B9-F2DA-4A27-A53E-23EAFE29EEAD}" srcOrd="11" destOrd="0" presId="urn:microsoft.com/office/officeart/2005/8/layout/bProcess3"/>
    <dgm:cxn modelId="{F16C1905-CAF5-4B40-AF43-56350425217D}" type="presParOf" srcId="{D07726B9-F2DA-4A27-A53E-23EAFE29EEAD}" destId="{95DE248D-4FA4-4436-AABB-8A5CA30550BD}" srcOrd="0" destOrd="0" presId="urn:microsoft.com/office/officeart/2005/8/layout/bProcess3"/>
    <dgm:cxn modelId="{D67D0BFA-3D3F-4866-93FC-79DEE11F4025}" type="presParOf" srcId="{8434D5BE-3B60-435B-A6B7-5B8FF440FCDA}" destId="{8CEF5041-95E9-4BF5-905B-ADCC5CB2BDB3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62BD0-EC5C-48D1-B5F7-2C6E452F8561}">
      <dsp:nvSpPr>
        <dsp:cNvPr id="0" name=""/>
        <dsp:cNvSpPr/>
      </dsp:nvSpPr>
      <dsp:spPr>
        <a:xfrm>
          <a:off x="0" y="195099"/>
          <a:ext cx="8839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36365-F96A-40AC-B2DD-64D1A9CECCE3}">
      <dsp:nvSpPr>
        <dsp:cNvPr id="0" name=""/>
        <dsp:cNvSpPr/>
      </dsp:nvSpPr>
      <dsp:spPr>
        <a:xfrm>
          <a:off x="441960" y="3219"/>
          <a:ext cx="618744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Detail</a:t>
          </a:r>
        </a:p>
      </dsp:txBody>
      <dsp:txXfrm>
        <a:off x="460694" y="21953"/>
        <a:ext cx="6149972" cy="346292"/>
      </dsp:txXfrm>
    </dsp:sp>
    <dsp:sp modelId="{201BB6A5-3B4F-44A4-953D-D47C420E3D61}">
      <dsp:nvSpPr>
        <dsp:cNvPr id="0" name=""/>
        <dsp:cNvSpPr/>
      </dsp:nvSpPr>
      <dsp:spPr>
        <a:xfrm>
          <a:off x="0" y="784779"/>
          <a:ext cx="8839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B17B4-9B67-42C8-9824-2C2105E2C7C0}">
      <dsp:nvSpPr>
        <dsp:cNvPr id="0" name=""/>
        <dsp:cNvSpPr/>
      </dsp:nvSpPr>
      <dsp:spPr>
        <a:xfrm>
          <a:off x="441960" y="592899"/>
          <a:ext cx="6187440" cy="38376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Strategis</a:t>
          </a:r>
          <a:endParaRPr lang="en-US" sz="1300" kern="1200"/>
        </a:p>
      </dsp:txBody>
      <dsp:txXfrm>
        <a:off x="460694" y="611633"/>
        <a:ext cx="6149972" cy="346292"/>
      </dsp:txXfrm>
    </dsp:sp>
    <dsp:sp modelId="{51D2742C-AD4E-48E2-B645-4A17067B35C1}">
      <dsp:nvSpPr>
        <dsp:cNvPr id="0" name=""/>
        <dsp:cNvSpPr/>
      </dsp:nvSpPr>
      <dsp:spPr>
        <a:xfrm>
          <a:off x="0" y="1374460"/>
          <a:ext cx="8839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0D264-12D8-4492-9CCD-F6E261F2EAB1}">
      <dsp:nvSpPr>
        <dsp:cNvPr id="0" name=""/>
        <dsp:cNvSpPr/>
      </dsp:nvSpPr>
      <dsp:spPr>
        <a:xfrm>
          <a:off x="441960" y="1182580"/>
          <a:ext cx="6187440" cy="3837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Adanya payung hukum</a:t>
          </a:r>
          <a:endParaRPr lang="en-US" sz="1300" kern="1200"/>
        </a:p>
      </dsp:txBody>
      <dsp:txXfrm>
        <a:off x="460694" y="1201314"/>
        <a:ext cx="6149972" cy="346292"/>
      </dsp:txXfrm>
    </dsp:sp>
    <dsp:sp modelId="{CA7C73A0-5041-4FB3-847D-C19CED869F62}">
      <dsp:nvSpPr>
        <dsp:cNvPr id="0" name=""/>
        <dsp:cNvSpPr/>
      </dsp:nvSpPr>
      <dsp:spPr>
        <a:xfrm>
          <a:off x="0" y="1964140"/>
          <a:ext cx="8839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5FD30-7E73-4680-8D6D-64B3E9D43B8F}">
      <dsp:nvSpPr>
        <dsp:cNvPr id="0" name=""/>
        <dsp:cNvSpPr/>
      </dsp:nvSpPr>
      <dsp:spPr>
        <a:xfrm>
          <a:off x="441960" y="1772260"/>
          <a:ext cx="6187440" cy="3837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Pembagian tanggung jawab dan peran stakeholder</a:t>
          </a:r>
          <a:endParaRPr lang="en-US" sz="1300" kern="1200"/>
        </a:p>
      </dsp:txBody>
      <dsp:txXfrm>
        <a:off x="460694" y="1790994"/>
        <a:ext cx="6149972" cy="346292"/>
      </dsp:txXfrm>
    </dsp:sp>
    <dsp:sp modelId="{CF2ED7E6-0A40-4FAB-8E39-FFBDEA833C18}">
      <dsp:nvSpPr>
        <dsp:cNvPr id="0" name=""/>
        <dsp:cNvSpPr/>
      </dsp:nvSpPr>
      <dsp:spPr>
        <a:xfrm>
          <a:off x="0" y="2553820"/>
          <a:ext cx="8839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D7F75-BAEB-40FC-9EE4-BB4C68FBEC20}">
      <dsp:nvSpPr>
        <dsp:cNvPr id="0" name=""/>
        <dsp:cNvSpPr/>
      </dsp:nvSpPr>
      <dsp:spPr>
        <a:xfrm>
          <a:off x="441960" y="2361940"/>
          <a:ext cx="6187440" cy="3837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Perhitungan </a:t>
          </a:r>
          <a:r>
            <a:rPr lang="en-US" sz="1300" i="1" kern="1200" smtClean="0"/>
            <a:t>cost and benefit</a:t>
          </a:r>
          <a:endParaRPr lang="en-US" sz="1300" kern="1200"/>
        </a:p>
      </dsp:txBody>
      <dsp:txXfrm>
        <a:off x="460694" y="2380674"/>
        <a:ext cx="6149972" cy="346292"/>
      </dsp:txXfrm>
    </dsp:sp>
    <dsp:sp modelId="{B2506855-C1DE-4BE0-A399-A49335E49096}">
      <dsp:nvSpPr>
        <dsp:cNvPr id="0" name=""/>
        <dsp:cNvSpPr/>
      </dsp:nvSpPr>
      <dsp:spPr>
        <a:xfrm>
          <a:off x="0" y="3143500"/>
          <a:ext cx="8839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63E0E-E9EE-461C-ADF0-F9A4D710086C}">
      <dsp:nvSpPr>
        <dsp:cNvPr id="0" name=""/>
        <dsp:cNvSpPr/>
      </dsp:nvSpPr>
      <dsp:spPr>
        <a:xfrm>
          <a:off x="441960" y="2951620"/>
          <a:ext cx="6187440" cy="38376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Mempertimbangkan dampak positif dari perencanaan</a:t>
          </a:r>
          <a:endParaRPr lang="en-US" sz="1300" kern="1200"/>
        </a:p>
      </dsp:txBody>
      <dsp:txXfrm>
        <a:off x="460694" y="2970354"/>
        <a:ext cx="6149972" cy="346292"/>
      </dsp:txXfrm>
    </dsp:sp>
    <dsp:sp modelId="{75D7BBF9-6BCA-4161-BE8F-934BD8C397C8}">
      <dsp:nvSpPr>
        <dsp:cNvPr id="0" name=""/>
        <dsp:cNvSpPr/>
      </dsp:nvSpPr>
      <dsp:spPr>
        <a:xfrm>
          <a:off x="0" y="3733180"/>
          <a:ext cx="8839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832A9-D7F4-43B2-B261-D6E7CF966300}">
      <dsp:nvSpPr>
        <dsp:cNvPr id="0" name=""/>
        <dsp:cNvSpPr/>
      </dsp:nvSpPr>
      <dsp:spPr>
        <a:xfrm>
          <a:off x="441960" y="3541300"/>
          <a:ext cx="6187440" cy="3837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Mempertimbangkan lokasi, waktu pelaksanaan, dan sumber daya</a:t>
          </a:r>
          <a:endParaRPr lang="en-US" sz="1300" kern="1200"/>
        </a:p>
      </dsp:txBody>
      <dsp:txXfrm>
        <a:off x="460694" y="3560034"/>
        <a:ext cx="614997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342A7-9946-4941-A667-70C03622ED45}">
      <dsp:nvSpPr>
        <dsp:cNvPr id="0" name=""/>
        <dsp:cNvSpPr/>
      </dsp:nvSpPr>
      <dsp:spPr>
        <a:xfrm>
          <a:off x="1785" y="479226"/>
          <a:ext cx="2175867" cy="8703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INPUT</a:t>
          </a:r>
          <a:endParaRPr lang="en-US" sz="2600" kern="1200"/>
        </a:p>
      </dsp:txBody>
      <dsp:txXfrm>
        <a:off x="436958" y="479226"/>
        <a:ext cx="1305521" cy="870346"/>
      </dsp:txXfrm>
    </dsp:sp>
    <dsp:sp modelId="{6F2D3C63-8450-492E-BBF4-50E80E612C33}">
      <dsp:nvSpPr>
        <dsp:cNvPr id="0" name=""/>
        <dsp:cNvSpPr/>
      </dsp:nvSpPr>
      <dsp:spPr>
        <a:xfrm>
          <a:off x="1960066" y="479226"/>
          <a:ext cx="2175867" cy="870346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PROSES</a:t>
          </a:r>
          <a:endParaRPr lang="en-US" sz="2600" kern="1200"/>
        </a:p>
      </dsp:txBody>
      <dsp:txXfrm>
        <a:off x="2395239" y="479226"/>
        <a:ext cx="1305521" cy="870346"/>
      </dsp:txXfrm>
    </dsp:sp>
    <dsp:sp modelId="{A7C44870-F66A-4880-91EA-E6A4E61E787C}">
      <dsp:nvSpPr>
        <dsp:cNvPr id="0" name=""/>
        <dsp:cNvSpPr/>
      </dsp:nvSpPr>
      <dsp:spPr>
        <a:xfrm>
          <a:off x="3918346" y="479226"/>
          <a:ext cx="2175867" cy="87034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OUTPUT</a:t>
          </a:r>
          <a:endParaRPr lang="en-US" sz="2600" kern="1200"/>
        </a:p>
      </dsp:txBody>
      <dsp:txXfrm>
        <a:off x="4353519" y="479226"/>
        <a:ext cx="1305521" cy="870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EB2EE-24D4-482D-89A7-C849F95307D9}">
      <dsp:nvSpPr>
        <dsp:cNvPr id="0" name=""/>
        <dsp:cNvSpPr/>
      </dsp:nvSpPr>
      <dsp:spPr>
        <a:xfrm>
          <a:off x="2652165" y="556312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55490" y="599731"/>
        <a:ext cx="23013" cy="4602"/>
      </dsp:txXfrm>
    </dsp:sp>
    <dsp:sp modelId="{7636C235-FDDB-4A2A-BEED-7A2C9DA0A7B8}">
      <dsp:nvSpPr>
        <dsp:cNvPr id="0" name=""/>
        <dsp:cNvSpPr/>
      </dsp:nvSpPr>
      <dsp:spPr>
        <a:xfrm>
          <a:off x="652822" y="1689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Identifikasi permasalahan</a:t>
          </a:r>
          <a:endParaRPr lang="en-US" sz="1600" kern="1200"/>
        </a:p>
      </dsp:txBody>
      <dsp:txXfrm>
        <a:off x="652822" y="1689"/>
        <a:ext cx="2001142" cy="1200685"/>
      </dsp:txXfrm>
    </dsp:sp>
    <dsp:sp modelId="{ECD29F60-F6B8-4BE2-AAAD-465C95745A01}">
      <dsp:nvSpPr>
        <dsp:cNvPr id="0" name=""/>
        <dsp:cNvSpPr/>
      </dsp:nvSpPr>
      <dsp:spPr>
        <a:xfrm>
          <a:off x="5113571" y="556312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6896" y="599731"/>
        <a:ext cx="23013" cy="4602"/>
      </dsp:txXfrm>
    </dsp:sp>
    <dsp:sp modelId="{9470D14E-7703-4AFB-8E78-792832F4B19E}">
      <dsp:nvSpPr>
        <dsp:cNvPr id="0" name=""/>
        <dsp:cNvSpPr/>
      </dsp:nvSpPr>
      <dsp:spPr>
        <a:xfrm>
          <a:off x="3114228" y="1689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Identifikasi aspek, variabel, komponen terkait dengan wilayah perencanaan</a:t>
          </a:r>
          <a:endParaRPr lang="en-US" sz="1600" kern="1200"/>
        </a:p>
      </dsp:txBody>
      <dsp:txXfrm>
        <a:off x="3114228" y="1689"/>
        <a:ext cx="2001142" cy="1200685"/>
      </dsp:txXfrm>
    </dsp:sp>
    <dsp:sp modelId="{41E8C8B2-AD28-4020-8CCB-42A06FAFE333}">
      <dsp:nvSpPr>
        <dsp:cNvPr id="0" name=""/>
        <dsp:cNvSpPr/>
      </dsp:nvSpPr>
      <dsp:spPr>
        <a:xfrm>
          <a:off x="1653394" y="1200575"/>
          <a:ext cx="4922811" cy="429662"/>
        </a:xfrm>
        <a:custGeom>
          <a:avLst/>
          <a:gdLst/>
          <a:ahLst/>
          <a:cxnLst/>
          <a:rect l="0" t="0" r="0" b="0"/>
          <a:pathLst>
            <a:path>
              <a:moveTo>
                <a:pt x="4922811" y="0"/>
              </a:moveTo>
              <a:lnTo>
                <a:pt x="4922811" y="231931"/>
              </a:lnTo>
              <a:lnTo>
                <a:pt x="0" y="231931"/>
              </a:lnTo>
              <a:lnTo>
                <a:pt x="0" y="42966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91192" y="1413105"/>
        <a:ext cx="247214" cy="4602"/>
      </dsp:txXfrm>
    </dsp:sp>
    <dsp:sp modelId="{253CC3B5-A1F5-4583-8E94-A98F9D6AA95B}">
      <dsp:nvSpPr>
        <dsp:cNvPr id="0" name=""/>
        <dsp:cNvSpPr/>
      </dsp:nvSpPr>
      <dsp:spPr>
        <a:xfrm>
          <a:off x="5575634" y="1689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Proses analisis/pemodelan dari aspek, variabel, komponen </a:t>
          </a:r>
          <a:endParaRPr lang="en-US" sz="1600" kern="1200"/>
        </a:p>
      </dsp:txBody>
      <dsp:txXfrm>
        <a:off x="5575634" y="1689"/>
        <a:ext cx="2001142" cy="1200685"/>
      </dsp:txXfrm>
    </dsp:sp>
    <dsp:sp modelId="{68DA428C-A6F8-4936-AAB2-9B2F9972849E}">
      <dsp:nvSpPr>
        <dsp:cNvPr id="0" name=""/>
        <dsp:cNvSpPr/>
      </dsp:nvSpPr>
      <dsp:spPr>
        <a:xfrm>
          <a:off x="2652165" y="2217261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55490" y="2260680"/>
        <a:ext cx="23013" cy="4602"/>
      </dsp:txXfrm>
    </dsp:sp>
    <dsp:sp modelId="{00D34A60-2530-44FE-AF48-7FA5FE6D39BB}">
      <dsp:nvSpPr>
        <dsp:cNvPr id="0" name=""/>
        <dsp:cNvSpPr/>
      </dsp:nvSpPr>
      <dsp:spPr>
        <a:xfrm>
          <a:off x="652822" y="1662638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Proyeksi di masa yang akan datang</a:t>
          </a:r>
          <a:endParaRPr lang="en-US" sz="1600" kern="1200"/>
        </a:p>
      </dsp:txBody>
      <dsp:txXfrm>
        <a:off x="652822" y="1662638"/>
        <a:ext cx="2001142" cy="1200685"/>
      </dsp:txXfrm>
    </dsp:sp>
    <dsp:sp modelId="{1AB38C8C-8E38-4BB9-9025-4D2B18F6D18E}">
      <dsp:nvSpPr>
        <dsp:cNvPr id="0" name=""/>
        <dsp:cNvSpPr/>
      </dsp:nvSpPr>
      <dsp:spPr>
        <a:xfrm>
          <a:off x="5113571" y="2217261"/>
          <a:ext cx="429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6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6896" y="2260680"/>
        <a:ext cx="23013" cy="4602"/>
      </dsp:txXfrm>
    </dsp:sp>
    <dsp:sp modelId="{17BC430A-BBCC-440F-820C-E98D9CD55FA7}">
      <dsp:nvSpPr>
        <dsp:cNvPr id="0" name=""/>
        <dsp:cNvSpPr/>
      </dsp:nvSpPr>
      <dsp:spPr>
        <a:xfrm>
          <a:off x="3114228" y="1662638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Rekomendasi dan solusi</a:t>
          </a:r>
          <a:endParaRPr lang="en-US" sz="1600" kern="1200"/>
        </a:p>
      </dsp:txBody>
      <dsp:txXfrm>
        <a:off x="3114228" y="1662638"/>
        <a:ext cx="2001142" cy="1200685"/>
      </dsp:txXfrm>
    </dsp:sp>
    <dsp:sp modelId="{D07726B9-F2DA-4A27-A53E-23EAFE29EEAD}">
      <dsp:nvSpPr>
        <dsp:cNvPr id="0" name=""/>
        <dsp:cNvSpPr/>
      </dsp:nvSpPr>
      <dsp:spPr>
        <a:xfrm>
          <a:off x="1653394" y="2861524"/>
          <a:ext cx="4922811" cy="429662"/>
        </a:xfrm>
        <a:custGeom>
          <a:avLst/>
          <a:gdLst/>
          <a:ahLst/>
          <a:cxnLst/>
          <a:rect l="0" t="0" r="0" b="0"/>
          <a:pathLst>
            <a:path>
              <a:moveTo>
                <a:pt x="4922811" y="0"/>
              </a:moveTo>
              <a:lnTo>
                <a:pt x="4922811" y="231931"/>
              </a:lnTo>
              <a:lnTo>
                <a:pt x="0" y="231931"/>
              </a:lnTo>
              <a:lnTo>
                <a:pt x="0" y="42966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91192" y="3074054"/>
        <a:ext cx="247214" cy="4602"/>
      </dsp:txXfrm>
    </dsp:sp>
    <dsp:sp modelId="{02AC6428-6062-4F29-8503-9FDDD0A04F4A}">
      <dsp:nvSpPr>
        <dsp:cNvPr id="0" name=""/>
        <dsp:cNvSpPr/>
      </dsp:nvSpPr>
      <dsp:spPr>
        <a:xfrm>
          <a:off x="5575634" y="1662638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Implemendasi rekomendasi dan solusi</a:t>
          </a:r>
          <a:endParaRPr lang="en-US" sz="1600" kern="1200"/>
        </a:p>
      </dsp:txBody>
      <dsp:txXfrm>
        <a:off x="5575634" y="1662638"/>
        <a:ext cx="2001142" cy="1200685"/>
      </dsp:txXfrm>
    </dsp:sp>
    <dsp:sp modelId="{8CEF5041-95E9-4BF5-905B-ADCC5CB2BDB3}">
      <dsp:nvSpPr>
        <dsp:cNvPr id="0" name=""/>
        <dsp:cNvSpPr/>
      </dsp:nvSpPr>
      <dsp:spPr>
        <a:xfrm>
          <a:off x="652822" y="3323587"/>
          <a:ext cx="2001142" cy="1200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Monitoring dan evaluasi</a:t>
          </a:r>
          <a:endParaRPr lang="en-US" sz="1600" kern="1200"/>
        </a:p>
      </dsp:txBody>
      <dsp:txXfrm>
        <a:off x="652822" y="3323587"/>
        <a:ext cx="2001142" cy="1200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47CAD-75B5-4FC6-A94E-B437AB1936DB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588F-6647-474E-8A15-E2ACCD5E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2588F-6647-474E-8A15-E2ACCD5ED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08D-11C1-405B-B966-F5633425A9A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>
            <a:noAutofit/>
          </a:bodyPr>
          <a:lstStyle/>
          <a:p>
            <a:pPr algn="l"/>
            <a:r>
              <a:rPr lang="en-US" sz="2400" b="1" smtClean="0"/>
              <a:t>KONSEP DENGAN IMPLEMENTASI PENATAAN RUANG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1031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SISTEM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Karakter utama dalam sistem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Perencanaan adalah sistem konseptual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4361294"/>
              </p:ext>
            </p:extLst>
          </p:nvPr>
        </p:nvGraphicFramePr>
        <p:xfrm>
          <a:off x="533400" y="2286000"/>
          <a:ext cx="6096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98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1342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52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SISTEM WILAYAH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84573"/>
            <a:ext cx="2895600" cy="45259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Struktur ruang dan pola ruang yang mempunyai jangkauan pelayanan pada tingkat wilayah</a:t>
            </a:r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3316014" y="990600"/>
            <a:ext cx="5791200" cy="545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90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PENATAAN RUANG DI INDONESIA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36" y="1143000"/>
            <a:ext cx="7402864" cy="52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2" t="29310" r="31055" b="23312"/>
          <a:stretch/>
        </p:blipFill>
        <p:spPr bwMode="auto">
          <a:xfrm>
            <a:off x="1108841" y="1219200"/>
            <a:ext cx="6443028" cy="49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86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Perumusan isu permasalahan</a:t>
            </a:r>
          </a:p>
          <a:p>
            <a:r>
              <a:rPr lang="en-US" smtClean="0"/>
              <a:t>Penentuan tujuan dan sasaran</a:t>
            </a:r>
          </a:p>
          <a:p>
            <a:r>
              <a:rPr lang="en-US" smtClean="0"/>
              <a:t>Membangun </a:t>
            </a:r>
            <a:r>
              <a:rPr lang="en-US" i="1" smtClean="0"/>
              <a:t>organizational framework (</a:t>
            </a:r>
            <a:r>
              <a:rPr lang="en-US" smtClean="0"/>
              <a:t>pemerintah pusat hingga daerah, NGO, masyarakat, swasta, dan lain sebagainya)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277037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Decision to Adopt Planning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159250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Tujuan dan sasaran sebagai capaian prioritas dari perencanaan yang akan dicapai melalui beberapa tahapan</a:t>
            </a:r>
          </a:p>
          <a:p>
            <a:r>
              <a:rPr lang="en-US" smtClean="0"/>
              <a:t>Tujuan bersifat abstrak, bersifat pernyataan/</a:t>
            </a:r>
            <a:r>
              <a:rPr lang="en-US" i="1" smtClean="0"/>
              <a:t>statement</a:t>
            </a:r>
          </a:p>
          <a:p>
            <a:r>
              <a:rPr lang="en-US" smtClean="0"/>
              <a:t>Sasaran bersifat lebih presisi dibandingkan tujuan, dicapai dalam jangka pendek, dan bersifat operasional</a:t>
            </a:r>
          </a:p>
          <a:p>
            <a:r>
              <a:rPr lang="en-US" smtClean="0"/>
              <a:t>Target bersifat lebih presisi, kuantitatif, penjabaran dari sasaran, dapat dicapai dalam jangka pendek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401622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Planning Goals, Objectives, and Targets 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2561184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Informasi, data, dan input yang diperlukan untuk analisis</a:t>
            </a:r>
          </a:p>
          <a:p>
            <a:r>
              <a:rPr lang="en-US" smtClean="0"/>
              <a:t>Data terdiri atas data primer dan data sekunder</a:t>
            </a:r>
          </a:p>
          <a:p>
            <a:r>
              <a:rPr lang="en-US" smtClean="0"/>
              <a:t>Data harus bersifat up to date, reliable, long history, frequent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164711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Data Collection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261934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Hasil dari perencanaan menghasilkan beberapa alternatif</a:t>
            </a:r>
          </a:p>
          <a:p>
            <a:r>
              <a:rPr lang="en-US" smtClean="0"/>
              <a:t>Pemilihan alternatif berdasarkan solusi terbaik, risiko terkecil, pelibatan stakeholder, dan tingkat kepentingan</a:t>
            </a:r>
          </a:p>
          <a:p>
            <a:pPr marL="0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414799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Identifying Alternative Courses of Actions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104772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Penilaian terhadap dampak dan manfaat dari perencanaan untuk masing-masing aspek</a:t>
            </a:r>
          </a:p>
          <a:p>
            <a:endParaRPr lang="en-US"/>
          </a:p>
          <a:p>
            <a:r>
              <a:rPr lang="en-US" smtClean="0"/>
              <a:t>Sebagai contoh cost benefit analysis, proyeksi penduduk, risiko bencana</a:t>
            </a:r>
          </a:p>
          <a:p>
            <a:pPr marL="0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271901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Plan and Project Appraisal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26396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124200"/>
            <a:ext cx="5562600" cy="3733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PRINSIP PENATAAN RUANG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JUSTIFIKASI KEBUTUHAN DATA PENATAAN RUANG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IMPLEMENTASI SISTEM INFORMASI DALAM PRAKTEK PENATAAN RUANG</a:t>
            </a:r>
            <a:endParaRPr lang="en-US" sz="280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133600"/>
            <a:ext cx="37338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Implementasi dianggap sebagai bagian dari proses perencanaan</a:t>
            </a:r>
          </a:p>
          <a:p>
            <a:r>
              <a:rPr lang="en-US" smtClean="0"/>
              <a:t>Mplementasi merupakan pelaksanaan dari sebuah rencana</a:t>
            </a:r>
          </a:p>
          <a:p>
            <a:r>
              <a:rPr lang="en-US" smtClean="0"/>
              <a:t>Perlu dipersiapkan dengan benar rencana yang implementatif</a:t>
            </a:r>
          </a:p>
          <a:p>
            <a:endParaRPr lang="en-US"/>
          </a:p>
          <a:p>
            <a:r>
              <a:rPr lang="en-US" smtClean="0"/>
              <a:t>Tahapan, peran dan tanggung jawab, scope perencanaan</a:t>
            </a:r>
          </a:p>
          <a:p>
            <a:pPr marL="0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172194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Implementation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415190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Pada saat implementasi perlu dilakukan proses monitoring untuk meminimalisis pelanggaran, kesalahan, dan kegagalan</a:t>
            </a:r>
          </a:p>
          <a:p>
            <a:r>
              <a:rPr lang="en-US" smtClean="0"/>
              <a:t>Monitoring bertujuan untuk memastikan pelaksanaan berjalan sesuai schedule</a:t>
            </a:r>
          </a:p>
          <a:p>
            <a:r>
              <a:rPr lang="en-US" smtClean="0"/>
              <a:t>Monitoring perlu dipertimbangkan dalam proses perencanaan</a:t>
            </a:r>
          </a:p>
          <a:p>
            <a:r>
              <a:rPr lang="en-US" smtClean="0"/>
              <a:t>Evaluasi bertujuan untuk menilai pelaksanaan dari rencana. Apakah sudah sesuai dengan rencana, tujuan dan sasaran yang ingin dicapai. Hal ini untuk menjadi proses pembelajaran</a:t>
            </a:r>
          </a:p>
          <a:p>
            <a:pPr marL="0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275556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Monitoring and Evaluation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6654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PERAN STAKEHOLDER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Perencanaan tidak hanya menjadi tanggung jawab dari pemerintah, tetapi seluruh elemen stakeholder,seperti:</a:t>
            </a:r>
          </a:p>
          <a:p>
            <a:pPr>
              <a:buFontTx/>
              <a:buChar char="-"/>
            </a:pPr>
            <a:r>
              <a:rPr lang="en-US" smtClean="0"/>
              <a:t>Pemerintah</a:t>
            </a:r>
          </a:p>
          <a:p>
            <a:pPr>
              <a:buFontTx/>
              <a:buChar char="-"/>
            </a:pPr>
            <a:r>
              <a:rPr lang="en-US" smtClean="0"/>
              <a:t>Masyarakat</a:t>
            </a:r>
          </a:p>
          <a:p>
            <a:pPr>
              <a:buFontTx/>
              <a:buChar char="-"/>
            </a:pPr>
            <a:r>
              <a:rPr lang="en-US" smtClean="0"/>
              <a:t>NGO</a:t>
            </a:r>
          </a:p>
          <a:p>
            <a:pPr>
              <a:buFontTx/>
              <a:buChar char="-"/>
            </a:pPr>
            <a:r>
              <a:rPr lang="en-US" smtClean="0"/>
              <a:t>Swasta</a:t>
            </a:r>
          </a:p>
          <a:p>
            <a:pPr>
              <a:buFontTx/>
              <a:buChar char="-"/>
            </a:pPr>
            <a:r>
              <a:rPr lang="en-US" smtClean="0"/>
              <a:t>Akademisi</a:t>
            </a:r>
          </a:p>
        </p:txBody>
      </p:sp>
    </p:spTree>
    <p:extLst>
      <p:ext uri="{BB962C8B-B14F-4D97-AF65-F5344CB8AC3E}">
        <p14:creationId xmlns:p14="http://schemas.microsoft.com/office/powerpoint/2010/main" val="197310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TIPE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Comprehensive planning</a:t>
            </a:r>
          </a:p>
          <a:p>
            <a:r>
              <a:rPr lang="en-US"/>
              <a:t>Incremental disjointed planning</a:t>
            </a:r>
          </a:p>
          <a:p>
            <a:r>
              <a:rPr lang="en-US" smtClean="0"/>
              <a:t>Mixed scanning planning</a:t>
            </a:r>
          </a:p>
          <a:p>
            <a:r>
              <a:rPr lang="en-US" smtClean="0"/>
              <a:t>Master planning</a:t>
            </a:r>
          </a:p>
          <a:p>
            <a:r>
              <a:rPr lang="en-US" smtClean="0"/>
              <a:t>Spatial planning</a:t>
            </a:r>
          </a:p>
          <a:p>
            <a:r>
              <a:rPr lang="en-US" smtClean="0"/>
              <a:t>Strategic planning</a:t>
            </a:r>
          </a:p>
          <a:p>
            <a:r>
              <a:rPr lang="en-US" smtClean="0"/>
              <a:t>Participatory planning</a:t>
            </a:r>
          </a:p>
          <a:p>
            <a:r>
              <a:rPr lang="en-US" smtClean="0"/>
              <a:t>Equity planning</a:t>
            </a:r>
          </a:p>
          <a:p>
            <a:r>
              <a:rPr lang="en-US" smtClean="0"/>
              <a:t>Advocacy planning</a:t>
            </a:r>
          </a:p>
          <a:p>
            <a:r>
              <a:rPr lang="en-US" smtClean="0"/>
              <a:t>Top Down Planning</a:t>
            </a:r>
          </a:p>
          <a:p>
            <a:r>
              <a:rPr lang="en-US" smtClean="0"/>
              <a:t>Bottom Up Planning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21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LATAR BELAKANG TIPE PERENCANAAN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Didalam pelaksanaan proses perencanaan terdapat berbagai gaya pendekatan pemikiran, yang disebut sebagai </a:t>
            </a: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MODA PERENCANAAN</a:t>
            </a:r>
          </a:p>
          <a:p>
            <a:r>
              <a:rPr lang="en-US" smtClean="0"/>
              <a:t>Moda perencanaan sering mempengaruhi pola hirarki pemikiran proses perencanaan</a:t>
            </a:r>
          </a:p>
          <a:p>
            <a:r>
              <a:rPr lang="en-US" smtClean="0"/>
              <a:t>Moda perencanaan tersebut berkaitan erat dengan pola pikir secara umum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49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1826227" y="225206"/>
            <a:ext cx="2993179" cy="6453490"/>
            <a:chOff x="816" y="157"/>
            <a:chExt cx="2093" cy="4499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816" y="1280"/>
              <a:ext cx="2093" cy="3376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903" y="1348"/>
              <a:ext cx="1927" cy="2138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1013" y="157"/>
              <a:ext cx="1817" cy="276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THEORY IN PLANNING</a:t>
              </a: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990" y="884"/>
              <a:ext cx="1817" cy="2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THEORY OF PLANNING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934" y="1610"/>
              <a:ext cx="1817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RATIONAL PLANNING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934" y="2141"/>
              <a:ext cx="1817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INCREMENTALISM</a:t>
              </a: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934" y="2780"/>
              <a:ext cx="1817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MIXED SCANNING</a:t>
              </a:r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960" y="3840"/>
              <a:ext cx="1817" cy="6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>
                  <a:latin typeface="Arial Narrow" pitchFamily="34" charset="0"/>
                </a:rPr>
                <a:t>TRANSACTIVE PLANNING</a:t>
              </a:r>
            </a:p>
            <a:p>
              <a:pPr algn="ctr"/>
              <a:endParaRPr lang="en-US" sz="1300" b="1">
                <a:latin typeface="Arial Narrow" pitchFamily="34" charset="0"/>
              </a:endParaRPr>
            </a:p>
            <a:p>
              <a:pPr algn="ctr"/>
              <a:r>
                <a:rPr lang="en-US" b="1">
                  <a:latin typeface="Arial Narrow" pitchFamily="34" charset="0"/>
                </a:rPr>
                <a:t>VARIOUS</a:t>
              </a: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1104" y="4128"/>
              <a:ext cx="1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1898" y="379"/>
              <a:ext cx="0" cy="5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>
              <a:off x="1875" y="1845"/>
              <a:ext cx="0" cy="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>
              <a:off x="1859" y="2430"/>
              <a:ext cx="0" cy="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AutoShape 35"/>
            <p:cNvSpPr>
              <a:spLocks noChangeArrowheads="1"/>
            </p:cNvSpPr>
            <p:nvPr/>
          </p:nvSpPr>
          <p:spPr bwMode="auto">
            <a:xfrm flipV="1">
              <a:off x="1677" y="1139"/>
              <a:ext cx="395" cy="24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30" name="Group 38"/>
          <p:cNvGrpSpPr>
            <a:grpSpLocks/>
          </p:cNvGrpSpPr>
          <p:nvPr/>
        </p:nvGrpSpPr>
        <p:grpSpPr bwMode="auto">
          <a:xfrm>
            <a:off x="5148327" y="206558"/>
            <a:ext cx="2993180" cy="6443450"/>
            <a:chOff x="3139" y="144"/>
            <a:chExt cx="2093" cy="4492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3139" y="1260"/>
              <a:ext cx="2093" cy="33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3225" y="1321"/>
              <a:ext cx="1928" cy="213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3297" y="144"/>
              <a:ext cx="1817" cy="276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b="1">
                  <a:latin typeface="Arial Narrow" pitchFamily="34" charset="0"/>
                </a:rPr>
                <a:t>SCIENCE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3281" y="863"/>
              <a:ext cx="1817" cy="2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PHILOSOPHY OF SCIENCE</a:t>
              </a:r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249" y="1596"/>
              <a:ext cx="1817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VERIFICASIONISM</a:t>
              </a: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265" y="2141"/>
              <a:ext cx="1817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FALSIFICATIONISM</a:t>
              </a: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3257" y="2766"/>
              <a:ext cx="1817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METHODOLOGY OF SCIENTIFIC RESEARCH PROGRAMMES</a:t>
              </a:r>
            </a:p>
          </p:txBody>
        </p:sp>
        <p:grpSp>
          <p:nvGrpSpPr>
            <p:cNvPr id="8212" name="Group 20"/>
            <p:cNvGrpSpPr>
              <a:grpSpLocks/>
            </p:cNvGrpSpPr>
            <p:nvPr/>
          </p:nvGrpSpPr>
          <p:grpSpPr bwMode="auto">
            <a:xfrm>
              <a:off x="3320" y="3849"/>
              <a:ext cx="1817" cy="646"/>
              <a:chOff x="6435" y="10155"/>
              <a:chExt cx="3450" cy="1440"/>
            </a:xfrm>
          </p:grpSpPr>
          <p:sp>
            <p:nvSpPr>
              <p:cNvPr id="8213" name="Text Box 21"/>
              <p:cNvSpPr txBox="1">
                <a:spLocks noChangeArrowheads="1"/>
              </p:cNvSpPr>
              <p:nvPr/>
            </p:nvSpPr>
            <p:spPr bwMode="auto">
              <a:xfrm>
                <a:off x="6435" y="10155"/>
                <a:ext cx="3450" cy="14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300" b="1">
                    <a:latin typeface="Arial Narrow" pitchFamily="34" charset="0"/>
                  </a:rPr>
                  <a:t>ANARCHISTIC THEORY OF KNOWLEDGE</a:t>
                </a:r>
              </a:p>
              <a:p>
                <a:pPr algn="ctr"/>
                <a:endParaRPr lang="en-US" sz="1300" b="1">
                  <a:latin typeface="Arial Narrow" pitchFamily="34" charset="0"/>
                </a:endParaRPr>
              </a:p>
              <a:p>
                <a:pPr algn="ctr"/>
                <a:r>
                  <a:rPr lang="en-US" sz="1300" b="1">
                    <a:latin typeface="Arial Narrow" pitchFamily="34" charset="0"/>
                  </a:rPr>
                  <a:t>SCIENTIFIC REVOLUTION</a:t>
                </a:r>
              </a:p>
            </p:txBody>
          </p: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6585" y="11085"/>
                <a:ext cx="31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>
              <a:off x="4173" y="366"/>
              <a:ext cx="0" cy="5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>
              <a:off x="4181" y="1839"/>
              <a:ext cx="0" cy="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>
              <a:off x="4181" y="2417"/>
              <a:ext cx="0" cy="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AutoShape 36"/>
            <p:cNvSpPr>
              <a:spLocks noChangeArrowheads="1"/>
            </p:cNvSpPr>
            <p:nvPr/>
          </p:nvSpPr>
          <p:spPr bwMode="auto">
            <a:xfrm flipV="1">
              <a:off x="3976" y="1126"/>
              <a:ext cx="395" cy="24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4572000" y="408813"/>
            <a:ext cx="915258" cy="5555539"/>
            <a:chOff x="2736" y="285"/>
            <a:chExt cx="640" cy="3873"/>
          </a:xfrm>
        </p:grpSpPr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2791" y="285"/>
              <a:ext cx="5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2783" y="1025"/>
              <a:ext cx="5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2783" y="1738"/>
              <a:ext cx="5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2791" y="2282"/>
              <a:ext cx="5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2736" y="2914"/>
              <a:ext cx="56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2807" y="4158"/>
              <a:ext cx="5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8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COMPREHENSIVE PLANNING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Sebagai dokumen kebijakan, analisis, dan perpetaan yang dapat digunakan sebagai acuan dalam pemanfaatan ruang dan proses pembangunan</a:t>
            </a:r>
          </a:p>
          <a:p>
            <a:r>
              <a:rPr lang="en-US" smtClean="0"/>
              <a:t>Muatan dalam comprehensive planning bersifat menyeluruh </a:t>
            </a:r>
          </a:p>
          <a:p>
            <a:r>
              <a:rPr lang="en-US" smtClean="0"/>
              <a:t>Contohnya adalah General Plan atau Master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5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CIRI-CIRI COMPREHENSIVE PLAN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Perencanaan bersifat jangka panjang, 20-30 tahun</a:t>
            </a:r>
          </a:p>
          <a:p>
            <a:r>
              <a:rPr lang="en-US" smtClean="0"/>
              <a:t>Bersifat general, strategis, dan holistik tidak spesifik</a:t>
            </a:r>
          </a:p>
          <a:p>
            <a:r>
              <a:rPr lang="en-US" smtClean="0"/>
              <a:t>Tujuan dan sasaran perencanaan bersifat ideal</a:t>
            </a:r>
          </a:p>
          <a:p>
            <a:r>
              <a:rPr lang="en-US" smtClean="0"/>
              <a:t>Tujuan dan sasaran perencanaannya seringkali tidak terukur</a:t>
            </a:r>
          </a:p>
          <a:p>
            <a:r>
              <a:rPr lang="en-US" smtClean="0"/>
              <a:t>Memandang suatu bagian rencana sebagai bagian dari sistem yang lebih besar</a:t>
            </a:r>
          </a:p>
          <a:p>
            <a:r>
              <a:rPr lang="en-US" smtClean="0"/>
              <a:t>Membutuhkan perencanaan yang lebih praktis di dalam implementasi pelaksanaannya</a:t>
            </a:r>
          </a:p>
          <a:p>
            <a:r>
              <a:rPr lang="en-US" smtClean="0"/>
              <a:t>Proses perencanaannya melibatka suatu tim yang beranggotakan banyak ahli dengan latar belakang keahlian yang berbeda-beda</a:t>
            </a:r>
          </a:p>
          <a:p>
            <a:r>
              <a:rPr lang="en-US" smtClean="0"/>
              <a:t>Skala tanggung jawabnya sempit</a:t>
            </a:r>
          </a:p>
          <a:p>
            <a:r>
              <a:rPr lang="en-US" smtClean="0"/>
              <a:t>Meliputi berbagai aspek, yaitu penggunaan lahan, transportasi, sumber daya air, air bersih, sarana dan prasarana, dll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86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smtClean="0"/>
              <a:t>CONTOH COMPREHENSIVE PLANNING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Rencana Umum Tata Ruang</a:t>
            </a:r>
          </a:p>
          <a:p>
            <a:r>
              <a:rPr lang="en-US" smtClean="0"/>
              <a:t>Pedoman Umum</a:t>
            </a:r>
          </a:p>
          <a:p>
            <a:r>
              <a:rPr lang="en-US" smtClean="0"/>
              <a:t>Master Plan</a:t>
            </a:r>
          </a:p>
          <a:p>
            <a:r>
              <a:rPr lang="en-US" smtClean="0"/>
              <a:t>Coporate Plan</a:t>
            </a:r>
          </a:p>
          <a:p>
            <a:r>
              <a:rPr lang="en-US" smtClean="0"/>
              <a:t>Rencana Jangka Panjang</a:t>
            </a:r>
          </a:p>
        </p:txBody>
      </p:sp>
    </p:spTree>
    <p:extLst>
      <p:ext uri="{BB962C8B-B14F-4D97-AF65-F5344CB8AC3E}">
        <p14:creationId xmlns:p14="http://schemas.microsoft.com/office/powerpoint/2010/main" val="1710553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5" name="Group 51"/>
          <p:cNvGrpSpPr>
            <a:grpSpLocks/>
          </p:cNvGrpSpPr>
          <p:nvPr/>
        </p:nvGrpSpPr>
        <p:grpSpPr bwMode="auto">
          <a:xfrm>
            <a:off x="4393239" y="5163940"/>
            <a:ext cx="3671043" cy="1480330"/>
            <a:chOff x="1609" y="3594"/>
            <a:chExt cx="2567" cy="1032"/>
          </a:xfrm>
        </p:grpSpPr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2106" y="3594"/>
              <a:ext cx="2070" cy="103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WordArt 29"/>
            <p:cNvSpPr>
              <a:spLocks noChangeArrowheads="1" noChangeShapeType="1"/>
            </p:cNvSpPr>
            <p:nvPr/>
          </p:nvSpPr>
          <p:spPr bwMode="auto">
            <a:xfrm>
              <a:off x="2229" y="3942"/>
              <a:ext cx="1836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solidFill>
                    <a:srgbClr val="FF3300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 Black"/>
                </a:rPr>
                <a:t>Penetapan Alternatif</a:t>
              </a:r>
            </a:p>
          </p:txBody>
        </p:sp>
        <p:sp>
          <p:nvSpPr>
            <p:cNvPr id="11311" name="WordArt 47"/>
            <p:cNvSpPr>
              <a:spLocks noChangeArrowheads="1" noChangeShapeType="1"/>
            </p:cNvSpPr>
            <p:nvPr/>
          </p:nvSpPr>
          <p:spPr bwMode="auto">
            <a:xfrm>
              <a:off x="1609" y="373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4</a:t>
              </a:r>
            </a:p>
          </p:txBody>
        </p:sp>
      </p:grpSp>
      <p:grpSp>
        <p:nvGrpSpPr>
          <p:cNvPr id="11314" name="Group 50"/>
          <p:cNvGrpSpPr>
            <a:grpSpLocks/>
          </p:cNvGrpSpPr>
          <p:nvPr/>
        </p:nvGrpSpPr>
        <p:grpSpPr bwMode="auto">
          <a:xfrm>
            <a:off x="4384658" y="3606152"/>
            <a:ext cx="4353196" cy="2022543"/>
            <a:chOff x="1603" y="2508"/>
            <a:chExt cx="3044" cy="1410"/>
          </a:xfrm>
        </p:grpSpPr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2124" y="2508"/>
              <a:ext cx="2070" cy="103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AutoShape 21"/>
            <p:cNvSpPr>
              <a:spLocks noChangeArrowheads="1"/>
            </p:cNvSpPr>
            <p:nvPr/>
          </p:nvSpPr>
          <p:spPr bwMode="auto">
            <a:xfrm>
              <a:off x="2112" y="2904"/>
              <a:ext cx="342" cy="276"/>
            </a:xfrm>
            <a:prstGeom prst="rightArrow">
              <a:avLst>
                <a:gd name="adj1" fmla="val 50000"/>
                <a:gd name="adj2" fmla="val 309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>
              <a:off x="3762" y="2934"/>
              <a:ext cx="420" cy="246"/>
            </a:xfrm>
            <a:prstGeom prst="leftArrow">
              <a:avLst>
                <a:gd name="adj1" fmla="val 50000"/>
                <a:gd name="adj2" fmla="val 426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 rot="-1889701">
              <a:off x="3499" y="2651"/>
              <a:ext cx="435" cy="259"/>
            </a:xfrm>
            <a:prstGeom prst="leftArrow">
              <a:avLst>
                <a:gd name="adj1" fmla="val 50000"/>
                <a:gd name="adj2" fmla="val 4198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 rot="2586552">
              <a:off x="2297" y="2626"/>
              <a:ext cx="330" cy="290"/>
            </a:xfrm>
            <a:prstGeom prst="rightArrow">
              <a:avLst>
                <a:gd name="adj1" fmla="val 50000"/>
                <a:gd name="adj2" fmla="val 284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AutoShape 25"/>
            <p:cNvSpPr>
              <a:spLocks noChangeArrowheads="1"/>
            </p:cNvSpPr>
            <p:nvPr/>
          </p:nvSpPr>
          <p:spPr bwMode="auto">
            <a:xfrm rot="-1750227">
              <a:off x="3635" y="3174"/>
              <a:ext cx="234" cy="282"/>
            </a:xfrm>
            <a:prstGeom prst="upArrow">
              <a:avLst>
                <a:gd name="adj1" fmla="val 50000"/>
                <a:gd name="adj2" fmla="val 301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 rot="2080934">
              <a:off x="2358" y="3129"/>
              <a:ext cx="257" cy="347"/>
            </a:xfrm>
            <a:prstGeom prst="upArrow">
              <a:avLst>
                <a:gd name="adj1" fmla="val 50000"/>
                <a:gd name="adj2" fmla="val 337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WordArt 27"/>
            <p:cNvSpPr>
              <a:spLocks noChangeArrowheads="1" noChangeShapeType="1"/>
            </p:cNvSpPr>
            <p:nvPr/>
          </p:nvSpPr>
          <p:spPr bwMode="auto">
            <a:xfrm>
              <a:off x="2523" y="2934"/>
              <a:ext cx="1200" cy="2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solidFill>
                    <a:srgbClr val="FF9900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 Black"/>
                </a:rPr>
                <a:t>Penilaian Alternatif</a:t>
              </a:r>
            </a:p>
          </p:txBody>
        </p:sp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>
              <a:off x="2881" y="3264"/>
              <a:ext cx="516" cy="654"/>
            </a:xfrm>
            <a:prstGeom prst="downArrow">
              <a:avLst>
                <a:gd name="adj1" fmla="val 50000"/>
                <a:gd name="adj2" fmla="val 3168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WordArt 37"/>
            <p:cNvSpPr>
              <a:spLocks noChangeArrowheads="1" noChangeShapeType="1"/>
            </p:cNvSpPr>
            <p:nvPr/>
          </p:nvSpPr>
          <p:spPr bwMode="auto">
            <a:xfrm>
              <a:off x="3867" y="2712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Konsekuensi 1</a:t>
              </a:r>
            </a:p>
          </p:txBody>
        </p:sp>
        <p:sp>
          <p:nvSpPr>
            <p:cNvPr id="11302" name="WordArt 38"/>
            <p:cNvSpPr>
              <a:spLocks noChangeArrowheads="1" noChangeShapeType="1"/>
            </p:cNvSpPr>
            <p:nvPr/>
          </p:nvSpPr>
          <p:spPr bwMode="auto">
            <a:xfrm>
              <a:off x="3891" y="3192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Konsekuensi 2</a:t>
              </a:r>
            </a:p>
          </p:txBody>
        </p:sp>
        <p:sp>
          <p:nvSpPr>
            <p:cNvPr id="11303" name="WordArt 39"/>
            <p:cNvSpPr>
              <a:spLocks noChangeArrowheads="1" noChangeShapeType="1"/>
            </p:cNvSpPr>
            <p:nvPr/>
          </p:nvSpPr>
          <p:spPr bwMode="auto">
            <a:xfrm>
              <a:off x="1647" y="2610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Konsekuensi 3</a:t>
              </a:r>
            </a:p>
          </p:txBody>
        </p:sp>
        <p:sp>
          <p:nvSpPr>
            <p:cNvPr id="11304" name="WordArt 40"/>
            <p:cNvSpPr>
              <a:spLocks noChangeArrowheads="1" noChangeShapeType="1"/>
            </p:cNvSpPr>
            <p:nvPr/>
          </p:nvSpPr>
          <p:spPr bwMode="auto">
            <a:xfrm>
              <a:off x="1845" y="3300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Konsekuensi 4</a:t>
              </a:r>
            </a:p>
          </p:txBody>
        </p:sp>
        <p:sp>
          <p:nvSpPr>
            <p:cNvPr id="11310" name="WordArt 46"/>
            <p:cNvSpPr>
              <a:spLocks noChangeArrowheads="1" noChangeShapeType="1"/>
            </p:cNvSpPr>
            <p:nvPr/>
          </p:nvSpPr>
          <p:spPr bwMode="auto">
            <a:xfrm>
              <a:off x="1603" y="2838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3</a:t>
              </a:r>
            </a:p>
          </p:txBody>
        </p:sp>
      </p:grpSp>
      <p:grpSp>
        <p:nvGrpSpPr>
          <p:cNvPr id="11313" name="Group 49"/>
          <p:cNvGrpSpPr>
            <a:grpSpLocks/>
          </p:cNvGrpSpPr>
          <p:nvPr/>
        </p:nvGrpSpPr>
        <p:grpSpPr bwMode="auto">
          <a:xfrm>
            <a:off x="4384658" y="2005330"/>
            <a:ext cx="4280262" cy="1859018"/>
            <a:chOff x="1603" y="1392"/>
            <a:chExt cx="2993" cy="1296"/>
          </a:xfrm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2112" y="1392"/>
              <a:ext cx="2070" cy="1032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>
              <a:off x="2100" y="1788"/>
              <a:ext cx="342" cy="276"/>
            </a:xfrm>
            <a:prstGeom prst="rightArrow">
              <a:avLst>
                <a:gd name="adj1" fmla="val 50000"/>
                <a:gd name="adj2" fmla="val 309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AutoShape 14"/>
            <p:cNvSpPr>
              <a:spLocks noChangeArrowheads="1"/>
            </p:cNvSpPr>
            <p:nvPr/>
          </p:nvSpPr>
          <p:spPr bwMode="auto">
            <a:xfrm>
              <a:off x="3750" y="1818"/>
              <a:ext cx="420" cy="246"/>
            </a:xfrm>
            <a:prstGeom prst="leftArrow">
              <a:avLst>
                <a:gd name="adj1" fmla="val 50000"/>
                <a:gd name="adj2" fmla="val 426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 rot="-1889701">
              <a:off x="3487" y="1535"/>
              <a:ext cx="435" cy="259"/>
            </a:xfrm>
            <a:prstGeom prst="leftArrow">
              <a:avLst>
                <a:gd name="adj1" fmla="val 50000"/>
                <a:gd name="adj2" fmla="val 4198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AutoShape 16"/>
            <p:cNvSpPr>
              <a:spLocks noChangeArrowheads="1"/>
            </p:cNvSpPr>
            <p:nvPr/>
          </p:nvSpPr>
          <p:spPr bwMode="auto">
            <a:xfrm rot="2586552">
              <a:off x="2285" y="1510"/>
              <a:ext cx="330" cy="290"/>
            </a:xfrm>
            <a:prstGeom prst="rightArrow">
              <a:avLst>
                <a:gd name="adj1" fmla="val 50000"/>
                <a:gd name="adj2" fmla="val 284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 rot="-1750227">
              <a:off x="3623" y="2058"/>
              <a:ext cx="234" cy="282"/>
            </a:xfrm>
            <a:prstGeom prst="upArrow">
              <a:avLst>
                <a:gd name="adj1" fmla="val 50000"/>
                <a:gd name="adj2" fmla="val 301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AutoShape 18"/>
            <p:cNvSpPr>
              <a:spLocks noChangeArrowheads="1"/>
            </p:cNvSpPr>
            <p:nvPr/>
          </p:nvSpPr>
          <p:spPr bwMode="auto">
            <a:xfrm rot="2080934">
              <a:off x="2346" y="2013"/>
              <a:ext cx="257" cy="347"/>
            </a:xfrm>
            <a:prstGeom prst="upArrow">
              <a:avLst>
                <a:gd name="adj1" fmla="val 50000"/>
                <a:gd name="adj2" fmla="val 337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WordArt 19"/>
            <p:cNvSpPr>
              <a:spLocks noChangeArrowheads="1" noChangeShapeType="1"/>
            </p:cNvSpPr>
            <p:nvPr/>
          </p:nvSpPr>
          <p:spPr bwMode="auto">
            <a:xfrm>
              <a:off x="2511" y="1818"/>
              <a:ext cx="1200" cy="2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solidFill>
                    <a:srgbClr val="FF9900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 Black"/>
                </a:rPr>
                <a:t>Identifikasi Alternatif</a:t>
              </a:r>
            </a:p>
          </p:txBody>
        </p:sp>
        <p:sp>
          <p:nvSpPr>
            <p:cNvPr id="11295" name="AutoShape 31"/>
            <p:cNvSpPr>
              <a:spLocks noChangeArrowheads="1"/>
            </p:cNvSpPr>
            <p:nvPr/>
          </p:nvSpPr>
          <p:spPr bwMode="auto">
            <a:xfrm>
              <a:off x="2875" y="2160"/>
              <a:ext cx="516" cy="528"/>
            </a:xfrm>
            <a:prstGeom prst="downArrow">
              <a:avLst>
                <a:gd name="adj1" fmla="val 50000"/>
                <a:gd name="adj2" fmla="val 255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WordArt 41"/>
            <p:cNvSpPr>
              <a:spLocks noChangeArrowheads="1" noChangeShapeType="1"/>
            </p:cNvSpPr>
            <p:nvPr/>
          </p:nvSpPr>
          <p:spPr bwMode="auto">
            <a:xfrm>
              <a:off x="3840" y="1680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Sektoral</a:t>
              </a:r>
            </a:p>
          </p:txBody>
        </p:sp>
        <p:sp>
          <p:nvSpPr>
            <p:cNvPr id="11306" name="WordArt 42"/>
            <p:cNvSpPr>
              <a:spLocks noChangeArrowheads="1" noChangeShapeType="1"/>
            </p:cNvSpPr>
            <p:nvPr/>
          </p:nvSpPr>
          <p:spPr bwMode="auto">
            <a:xfrm>
              <a:off x="1731" y="2106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Wilayah</a:t>
              </a:r>
            </a:p>
          </p:txBody>
        </p:sp>
        <p:sp>
          <p:nvSpPr>
            <p:cNvPr id="11307" name="WordArt 43"/>
            <p:cNvSpPr>
              <a:spLocks noChangeArrowheads="1" noChangeShapeType="1"/>
            </p:cNvSpPr>
            <p:nvPr/>
          </p:nvSpPr>
          <p:spPr bwMode="auto">
            <a:xfrm>
              <a:off x="3495" y="2130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Stakeholders</a:t>
              </a:r>
            </a:p>
          </p:txBody>
        </p:sp>
        <p:sp>
          <p:nvSpPr>
            <p:cNvPr id="11309" name="WordArt 45"/>
            <p:cNvSpPr>
              <a:spLocks noChangeArrowheads="1" noChangeShapeType="1"/>
            </p:cNvSpPr>
            <p:nvPr/>
          </p:nvSpPr>
          <p:spPr bwMode="auto">
            <a:xfrm>
              <a:off x="1603" y="1416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2</a:t>
              </a:r>
            </a:p>
          </p:txBody>
        </p:sp>
      </p:grpSp>
      <p:grpSp>
        <p:nvGrpSpPr>
          <p:cNvPr id="11312" name="Group 48"/>
          <p:cNvGrpSpPr>
            <a:grpSpLocks/>
          </p:cNvGrpSpPr>
          <p:nvPr/>
        </p:nvGrpSpPr>
        <p:grpSpPr bwMode="auto">
          <a:xfrm>
            <a:off x="4393239" y="206558"/>
            <a:ext cx="4464743" cy="2263527"/>
            <a:chOff x="1609" y="138"/>
            <a:chExt cx="3122" cy="1578"/>
          </a:xfrm>
        </p:grpSpPr>
        <p:sp>
          <p:nvSpPr>
            <p:cNvPr id="11266" name="Oval 2"/>
            <p:cNvSpPr>
              <a:spLocks noChangeArrowheads="1"/>
            </p:cNvSpPr>
            <p:nvPr/>
          </p:nvSpPr>
          <p:spPr bwMode="auto">
            <a:xfrm>
              <a:off x="2154" y="324"/>
              <a:ext cx="2070" cy="103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2112" y="720"/>
              <a:ext cx="342" cy="276"/>
            </a:xfrm>
            <a:prstGeom prst="rightArrow">
              <a:avLst>
                <a:gd name="adj1" fmla="val 50000"/>
                <a:gd name="adj2" fmla="val 309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3792" y="750"/>
              <a:ext cx="420" cy="246"/>
            </a:xfrm>
            <a:prstGeom prst="leftArrow">
              <a:avLst>
                <a:gd name="adj1" fmla="val 50000"/>
                <a:gd name="adj2" fmla="val 426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 rot="-1889701">
              <a:off x="3529" y="467"/>
              <a:ext cx="435" cy="259"/>
            </a:xfrm>
            <a:prstGeom prst="leftArrow">
              <a:avLst>
                <a:gd name="adj1" fmla="val 50000"/>
                <a:gd name="adj2" fmla="val 4198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3132" y="384"/>
              <a:ext cx="300" cy="342"/>
            </a:xfrm>
            <a:prstGeom prst="downArrow">
              <a:avLst>
                <a:gd name="adj1" fmla="val 50000"/>
                <a:gd name="adj2" fmla="val 28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2760" y="402"/>
              <a:ext cx="300" cy="324"/>
            </a:xfrm>
            <a:prstGeom prst="downArrow">
              <a:avLst>
                <a:gd name="adj1" fmla="val 50000"/>
                <a:gd name="adj2" fmla="val 27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 rot="2586552">
              <a:off x="2327" y="442"/>
              <a:ext cx="330" cy="290"/>
            </a:xfrm>
            <a:prstGeom prst="rightArrow">
              <a:avLst>
                <a:gd name="adj1" fmla="val 50000"/>
                <a:gd name="adj2" fmla="val 284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 rot="-1750227">
              <a:off x="3665" y="990"/>
              <a:ext cx="234" cy="282"/>
            </a:xfrm>
            <a:prstGeom prst="upArrow">
              <a:avLst>
                <a:gd name="adj1" fmla="val 50000"/>
                <a:gd name="adj2" fmla="val 301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 rot="2080934">
              <a:off x="2388" y="945"/>
              <a:ext cx="257" cy="347"/>
            </a:xfrm>
            <a:prstGeom prst="upArrow">
              <a:avLst>
                <a:gd name="adj1" fmla="val 50000"/>
                <a:gd name="adj2" fmla="val 337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WordArt 11"/>
            <p:cNvSpPr>
              <a:spLocks noChangeArrowheads="1" noChangeShapeType="1"/>
            </p:cNvSpPr>
            <p:nvPr/>
          </p:nvSpPr>
          <p:spPr bwMode="auto">
            <a:xfrm>
              <a:off x="2541" y="780"/>
              <a:ext cx="1200" cy="2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solidFill>
                    <a:srgbClr val="CCCC00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 Black"/>
                </a:rPr>
                <a:t>Identifikasi Tujuan</a:t>
              </a:r>
            </a:p>
          </p:txBody>
        </p:sp>
        <p:sp>
          <p:nvSpPr>
            <p:cNvPr id="11294" name="AutoShape 30"/>
            <p:cNvSpPr>
              <a:spLocks noChangeArrowheads="1"/>
            </p:cNvSpPr>
            <p:nvPr/>
          </p:nvSpPr>
          <p:spPr bwMode="auto">
            <a:xfrm>
              <a:off x="2869" y="1062"/>
              <a:ext cx="516" cy="654"/>
            </a:xfrm>
            <a:prstGeom prst="downArrow">
              <a:avLst>
                <a:gd name="adj1" fmla="val 50000"/>
                <a:gd name="adj2" fmla="val 3168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WordArt 33"/>
            <p:cNvSpPr>
              <a:spLocks noChangeArrowheads="1" noChangeShapeType="1"/>
            </p:cNvSpPr>
            <p:nvPr/>
          </p:nvSpPr>
          <p:spPr bwMode="auto">
            <a:xfrm>
              <a:off x="1653" y="792"/>
              <a:ext cx="408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Nilai</a:t>
              </a:r>
            </a:p>
          </p:txBody>
        </p:sp>
        <p:sp>
          <p:nvSpPr>
            <p:cNvPr id="11298" name="WordArt 34"/>
            <p:cNvSpPr>
              <a:spLocks noChangeArrowheads="1" noChangeShapeType="1"/>
            </p:cNvSpPr>
            <p:nvPr/>
          </p:nvSpPr>
          <p:spPr bwMode="auto">
            <a:xfrm>
              <a:off x="2145" y="216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Keinginan</a:t>
              </a:r>
            </a:p>
          </p:txBody>
        </p:sp>
        <p:sp>
          <p:nvSpPr>
            <p:cNvPr id="11299" name="WordArt 35"/>
            <p:cNvSpPr>
              <a:spLocks noChangeArrowheads="1" noChangeShapeType="1"/>
            </p:cNvSpPr>
            <p:nvPr/>
          </p:nvSpPr>
          <p:spPr bwMode="auto">
            <a:xfrm>
              <a:off x="3381" y="216"/>
              <a:ext cx="678" cy="12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Cita-cita</a:t>
              </a:r>
            </a:p>
          </p:txBody>
        </p:sp>
        <p:sp>
          <p:nvSpPr>
            <p:cNvPr id="11300" name="WordArt 36"/>
            <p:cNvSpPr>
              <a:spLocks noChangeArrowheads="1" noChangeShapeType="1"/>
            </p:cNvSpPr>
            <p:nvPr/>
          </p:nvSpPr>
          <p:spPr bwMode="auto">
            <a:xfrm>
              <a:off x="3975" y="582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Harapan</a:t>
              </a:r>
            </a:p>
          </p:txBody>
        </p:sp>
        <p:sp>
          <p:nvSpPr>
            <p:cNvPr id="11308" name="WordArt 44"/>
            <p:cNvSpPr>
              <a:spLocks noChangeArrowheads="1" noChangeShapeType="1"/>
            </p:cNvSpPr>
            <p:nvPr/>
          </p:nvSpPr>
          <p:spPr bwMode="auto">
            <a:xfrm>
              <a:off x="1609" y="138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1166954" y="1308198"/>
            <a:ext cx="3638151" cy="7573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 anchor="ctr"/>
          <a:lstStyle/>
          <a:p>
            <a:pPr defTabSz="915001"/>
            <a:r>
              <a:rPr lang="en-US" sz="2900" b="1">
                <a:solidFill>
                  <a:srgbClr val="FF3300"/>
                </a:solidFill>
                <a:latin typeface="Tahoma" pitchFamily="34" charset="0"/>
              </a:rPr>
              <a:t>PROSES DASAR </a:t>
            </a:r>
            <a:br>
              <a:rPr lang="en-US" sz="2900" b="1">
                <a:solidFill>
                  <a:srgbClr val="FF3300"/>
                </a:solidFill>
                <a:latin typeface="Tahoma" pitchFamily="34" charset="0"/>
              </a:rPr>
            </a:br>
            <a:r>
              <a:rPr lang="en-US" sz="2900" b="1" i="1">
                <a:solidFill>
                  <a:srgbClr val="FF3300"/>
                </a:solidFill>
                <a:latin typeface="Tahoma" pitchFamily="34" charset="0"/>
              </a:rPr>
              <a:t>COMPREHENSIVE PLANNING</a:t>
            </a:r>
          </a:p>
        </p:txBody>
      </p:sp>
    </p:spTree>
    <p:extLst>
      <p:ext uri="{BB962C8B-B14F-4D97-AF65-F5344CB8AC3E}">
        <p14:creationId xmlns:p14="http://schemas.microsoft.com/office/powerpoint/2010/main" val="31002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SISTEMATIKA KONSEP WILAYAH </a:t>
            </a:r>
            <a:endParaRPr lang="en-US" b="1"/>
          </a:p>
        </p:txBody>
      </p:sp>
      <p:grpSp>
        <p:nvGrpSpPr>
          <p:cNvPr id="66" name="Group 65"/>
          <p:cNvGrpSpPr/>
          <p:nvPr/>
        </p:nvGrpSpPr>
        <p:grpSpPr>
          <a:xfrm>
            <a:off x="0" y="1308753"/>
            <a:ext cx="9144000" cy="5320647"/>
            <a:chOff x="0" y="1308753"/>
            <a:chExt cx="9144000" cy="5320647"/>
          </a:xfrm>
        </p:grpSpPr>
        <p:sp>
          <p:nvSpPr>
            <p:cNvPr id="4" name="TextBox 3"/>
            <p:cNvSpPr txBox="1"/>
            <p:nvPr/>
          </p:nvSpPr>
          <p:spPr>
            <a:xfrm>
              <a:off x="0" y="3308866"/>
              <a:ext cx="1295400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WILAYAH</a:t>
              </a:r>
              <a:endParaRPr lang="en-US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3126" y="1308753"/>
              <a:ext cx="129540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HOMOGEN</a:t>
              </a:r>
              <a:endParaRPr lang="en-US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3681" y="3308865"/>
              <a:ext cx="234969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SISTEM/FUNGSIONAL</a:t>
              </a:r>
              <a:endParaRPr lang="en-US" b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5502533"/>
              <a:ext cx="1695167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PERENCANAAN/PENGELOLAAN</a:t>
              </a:r>
              <a:endParaRPr lang="en-US" b="1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12910" y="1964205"/>
              <a:ext cx="234969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Sistem Sederhana</a:t>
              </a:r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12910" y="4202668"/>
              <a:ext cx="234969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Sistem Kompleks</a:t>
              </a:r>
              <a:endParaRPr lang="en-US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3987" y="1308753"/>
              <a:ext cx="2819400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Nodal (Pusat-Hinterland)</a:t>
              </a:r>
              <a:endParaRPr lang="en-US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81800" y="1916668"/>
              <a:ext cx="2057400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Desa-Kota</a:t>
              </a:r>
              <a:endParaRPr lang="en-US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86600" y="2394171"/>
              <a:ext cx="2057400" cy="3693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Budidaya-Lindung</a:t>
              </a:r>
              <a:endParaRPr lang="en-US" b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69509" y="3058361"/>
              <a:ext cx="347449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Sistem-Ekonomi: kawasan industri dan kawasan perdagangan&amp;jasa </a:t>
              </a:r>
              <a:endParaRPr lang="en-US" b="1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75696" y="3879502"/>
              <a:ext cx="2868304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Sistem ekologi: DAS dan kepesisiran</a:t>
              </a:r>
              <a:endParaRPr lang="en-US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8932" y="4724400"/>
              <a:ext cx="3781568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Wilayah perencanaan khusus: KEK, Jabodetabek, Kedungsepur</a:t>
              </a:r>
              <a:endParaRPr lang="en-US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07892" y="5983069"/>
              <a:ext cx="3802607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Wilayah administratif: provinsi, kabupaten, kota</a:t>
              </a:r>
              <a:endParaRPr lang="en-US" b="1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407994" y="1529307"/>
              <a:ext cx="0" cy="42977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407994" y="1529307"/>
              <a:ext cx="2951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95400" y="3493532"/>
              <a:ext cx="5282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414818" y="5827088"/>
              <a:ext cx="2951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0"/>
            </p:cNvCxnSpPr>
            <p:nvPr/>
          </p:nvCxnSpPr>
          <p:spPr>
            <a:xfrm flipV="1">
              <a:off x="2998526" y="2148871"/>
              <a:ext cx="0" cy="11599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8" idx="1"/>
            </p:cNvCxnSpPr>
            <p:nvPr/>
          </p:nvCxnSpPr>
          <p:spPr>
            <a:xfrm>
              <a:off x="2998526" y="2148871"/>
              <a:ext cx="2143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983171" y="3678199"/>
              <a:ext cx="0" cy="697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981181" y="4375666"/>
              <a:ext cx="2143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029200" y="1493420"/>
              <a:ext cx="0" cy="470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10" idx="1"/>
            </p:cNvCxnSpPr>
            <p:nvPr/>
          </p:nvCxnSpPr>
          <p:spPr>
            <a:xfrm>
              <a:off x="5029200" y="1493419"/>
              <a:ext cx="8347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045123" y="2340782"/>
              <a:ext cx="0" cy="238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045123" y="2578837"/>
              <a:ext cx="20414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562600" y="2057400"/>
              <a:ext cx="1219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572000" y="3308866"/>
              <a:ext cx="0" cy="909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4572000" y="3308865"/>
              <a:ext cx="109750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562600" y="4359028"/>
              <a:ext cx="713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595634" y="5085518"/>
              <a:ext cx="4549" cy="432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600183" y="5085518"/>
              <a:ext cx="14287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7" idx="2"/>
            </p:cNvCxnSpPr>
            <p:nvPr/>
          </p:nvCxnSpPr>
          <p:spPr>
            <a:xfrm flipV="1">
              <a:off x="2600184" y="6148864"/>
              <a:ext cx="0" cy="2519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2590800" y="6400800"/>
              <a:ext cx="14287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91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INCREMENTAL PLANNING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Incremental: serpihan, bagian, sepotong</a:t>
            </a:r>
          </a:p>
          <a:p>
            <a:r>
              <a:rPr lang="en-US" smtClean="0"/>
              <a:t>Disjoint: terpisah, tidak dihubungkan, dan terpilah</a:t>
            </a:r>
          </a:p>
          <a:p>
            <a:r>
              <a:rPr lang="en-US" smtClean="0"/>
              <a:t>Incremental disjointed planning: moda perencanaan yang mempertimbangkan substansi yang direncanakan sebagai suatu bagian yang bersifat mandiri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68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SIFAT INCREMENTAL DISJOINTED PLANING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Bersifat incremental</a:t>
            </a:r>
          </a:p>
          <a:p>
            <a:r>
              <a:rPr lang="en-US" smtClean="0"/>
              <a:t>Tujuan dan sasaran perencanaannya bersifat praktis pragmatis</a:t>
            </a:r>
          </a:p>
          <a:p>
            <a:r>
              <a:rPr lang="en-US" smtClean="0"/>
              <a:t>Tujuan dan sasarannya terukur dan mudah dievaluasi</a:t>
            </a:r>
          </a:p>
          <a:p>
            <a:r>
              <a:rPr lang="en-US" smtClean="0"/>
              <a:t>Memandang suatu bagian rencana sebagai bagian yang berdiri sendiri</a:t>
            </a:r>
          </a:p>
          <a:p>
            <a:r>
              <a:rPr lang="en-US" smtClean="0"/>
              <a:t>Bersifat terperinci/detail dan teknis</a:t>
            </a:r>
          </a:p>
          <a:p>
            <a:r>
              <a:rPr lang="en-US" smtClean="0"/>
              <a:t>Proses perencanaannya melibatkan sedikit ahli dengan latar belakang keahlian homogen</a:t>
            </a:r>
          </a:p>
          <a:p>
            <a:r>
              <a:rPr lang="en-US" smtClean="0"/>
              <a:t>Jangka waktu perencanaan relatif pendek</a:t>
            </a:r>
          </a:p>
          <a:p>
            <a:r>
              <a:rPr lang="en-US" smtClean="0"/>
              <a:t>Pendekatan </a:t>
            </a:r>
            <a:r>
              <a:rPr lang="en-US" i="1" smtClean="0"/>
              <a:t>trial by error</a:t>
            </a:r>
          </a:p>
          <a:p>
            <a:r>
              <a:rPr lang="en-US" smtClean="0"/>
              <a:t>Skala tanggung jawab pelaksanaannya luas dan langsung mengena pada lingkupnya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0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4151554" y="5433613"/>
            <a:ext cx="2960288" cy="1090165"/>
            <a:chOff x="2903" y="3788"/>
            <a:chExt cx="2070" cy="760"/>
          </a:xfrm>
        </p:grpSpPr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2903" y="3788"/>
              <a:ext cx="2070" cy="76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WordArt 21"/>
            <p:cNvSpPr>
              <a:spLocks noChangeArrowheads="1" noChangeShapeType="1"/>
            </p:cNvSpPr>
            <p:nvPr/>
          </p:nvSpPr>
          <p:spPr bwMode="auto">
            <a:xfrm>
              <a:off x="3170" y="4068"/>
              <a:ext cx="1482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 Black"/>
                </a:rPr>
                <a:t>Pelaksanaan Model</a:t>
              </a:r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3947050" y="4169882"/>
            <a:ext cx="4589162" cy="1559223"/>
            <a:chOff x="2760" y="2907"/>
            <a:chExt cx="3209" cy="1087"/>
          </a:xfrm>
        </p:grpSpPr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2885" y="2907"/>
              <a:ext cx="3084" cy="76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WordArt 14"/>
            <p:cNvSpPr>
              <a:spLocks noChangeArrowheads="1" noChangeShapeType="1"/>
            </p:cNvSpPr>
            <p:nvPr/>
          </p:nvSpPr>
          <p:spPr bwMode="auto">
            <a:xfrm>
              <a:off x="3152" y="3188"/>
              <a:ext cx="2262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 Black"/>
                </a:rPr>
                <a:t>Perbaikan Model</a:t>
              </a:r>
            </a:p>
          </p:txBody>
        </p:sp>
        <p:sp>
          <p:nvSpPr>
            <p:cNvPr id="17423" name="WordArt 15"/>
            <p:cNvSpPr>
              <a:spLocks noChangeArrowheads="1" noChangeShapeType="1"/>
            </p:cNvSpPr>
            <p:nvPr/>
          </p:nvSpPr>
          <p:spPr bwMode="auto">
            <a:xfrm>
              <a:off x="2760" y="3081"/>
              <a:ext cx="192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4</a:t>
              </a:r>
            </a:p>
          </p:txBody>
        </p:sp>
        <p:sp>
          <p:nvSpPr>
            <p:cNvPr id="17430" name="AutoShape 22"/>
            <p:cNvSpPr>
              <a:spLocks noChangeArrowheads="1"/>
            </p:cNvSpPr>
            <p:nvPr/>
          </p:nvSpPr>
          <p:spPr bwMode="auto">
            <a:xfrm>
              <a:off x="3924" y="3508"/>
              <a:ext cx="486" cy="48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8" name="Group 30"/>
          <p:cNvGrpSpPr>
            <a:grpSpLocks/>
          </p:cNvGrpSpPr>
          <p:nvPr/>
        </p:nvGrpSpPr>
        <p:grpSpPr bwMode="auto">
          <a:xfrm>
            <a:off x="3955631" y="2985045"/>
            <a:ext cx="3139050" cy="1549182"/>
            <a:chOff x="2766" y="2081"/>
            <a:chExt cx="2195" cy="1080"/>
          </a:xfrm>
        </p:grpSpPr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2891" y="2081"/>
              <a:ext cx="2070" cy="760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WordArt 11"/>
            <p:cNvSpPr>
              <a:spLocks noChangeArrowheads="1" noChangeShapeType="1"/>
            </p:cNvSpPr>
            <p:nvPr/>
          </p:nvSpPr>
          <p:spPr bwMode="auto">
            <a:xfrm>
              <a:off x="3158" y="2361"/>
              <a:ext cx="1482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 Black"/>
                </a:rPr>
                <a:t>Evaluasi</a:t>
              </a:r>
            </a:p>
          </p:txBody>
        </p:sp>
        <p:sp>
          <p:nvSpPr>
            <p:cNvPr id="17420" name="WordArt 12"/>
            <p:cNvSpPr>
              <a:spLocks noChangeArrowheads="1" noChangeShapeType="1"/>
            </p:cNvSpPr>
            <p:nvPr/>
          </p:nvSpPr>
          <p:spPr bwMode="auto">
            <a:xfrm>
              <a:off x="2766" y="2254"/>
              <a:ext cx="192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3</a:t>
              </a:r>
            </a:p>
          </p:txBody>
        </p:sp>
        <p:sp>
          <p:nvSpPr>
            <p:cNvPr id="17427" name="AutoShape 19"/>
            <p:cNvSpPr>
              <a:spLocks noChangeArrowheads="1"/>
            </p:cNvSpPr>
            <p:nvPr/>
          </p:nvSpPr>
          <p:spPr bwMode="auto">
            <a:xfrm>
              <a:off x="3942" y="2674"/>
              <a:ext cx="486" cy="487"/>
            </a:xfrm>
            <a:prstGeom prst="downArrow">
              <a:avLst>
                <a:gd name="adj1" fmla="val 50000"/>
                <a:gd name="adj2" fmla="val 25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3947051" y="1684018"/>
            <a:ext cx="3139050" cy="1577871"/>
            <a:chOff x="2760" y="1174"/>
            <a:chExt cx="2195" cy="1100"/>
          </a:xfrm>
        </p:grpSpPr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2885" y="1174"/>
              <a:ext cx="2070" cy="7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WordArt 7"/>
            <p:cNvSpPr>
              <a:spLocks noChangeArrowheads="1" noChangeShapeType="1"/>
            </p:cNvSpPr>
            <p:nvPr/>
          </p:nvSpPr>
          <p:spPr bwMode="auto">
            <a:xfrm>
              <a:off x="3152" y="1454"/>
              <a:ext cx="1482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 Black"/>
                </a:rPr>
                <a:t>Pelaksanaan Model</a:t>
              </a:r>
            </a:p>
          </p:txBody>
        </p:sp>
        <p:sp>
          <p:nvSpPr>
            <p:cNvPr id="17416" name="WordArt 8"/>
            <p:cNvSpPr>
              <a:spLocks noChangeArrowheads="1" noChangeShapeType="1"/>
            </p:cNvSpPr>
            <p:nvPr/>
          </p:nvSpPr>
          <p:spPr bwMode="auto">
            <a:xfrm>
              <a:off x="2760" y="1347"/>
              <a:ext cx="192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2</a:t>
              </a:r>
            </a:p>
          </p:txBody>
        </p:sp>
        <p:sp>
          <p:nvSpPr>
            <p:cNvPr id="17426" name="AutoShape 18"/>
            <p:cNvSpPr>
              <a:spLocks noChangeArrowheads="1"/>
            </p:cNvSpPr>
            <p:nvPr/>
          </p:nvSpPr>
          <p:spPr bwMode="auto">
            <a:xfrm>
              <a:off x="3930" y="1787"/>
              <a:ext cx="486" cy="487"/>
            </a:xfrm>
            <a:prstGeom prst="downArrow">
              <a:avLst>
                <a:gd name="adj1" fmla="val 50000"/>
                <a:gd name="adj2" fmla="val 25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892377" y="1790166"/>
            <a:ext cx="3363573" cy="7573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 anchor="ctr"/>
          <a:lstStyle/>
          <a:p>
            <a:pPr defTabSz="915001"/>
            <a:r>
              <a:rPr lang="en-US" sz="2900" b="1">
                <a:solidFill>
                  <a:srgbClr val="FF3300"/>
                </a:solidFill>
                <a:latin typeface="Tahoma" pitchFamily="34" charset="0"/>
              </a:rPr>
              <a:t>PROSES DASAR </a:t>
            </a:r>
            <a:r>
              <a:rPr lang="en-US" sz="2900" b="1" i="1">
                <a:solidFill>
                  <a:srgbClr val="FF3300"/>
                </a:solidFill>
                <a:latin typeface="Tahoma" pitchFamily="34" charset="0"/>
              </a:rPr>
              <a:t>INCREMENTAL DISJOINTED PLANNING</a:t>
            </a:r>
          </a:p>
        </p:txBody>
      </p: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3912728" y="344263"/>
            <a:ext cx="4657806" cy="1616601"/>
            <a:chOff x="2736" y="240"/>
            <a:chExt cx="3257" cy="1127"/>
          </a:xfrm>
        </p:grpSpPr>
        <p:sp>
          <p:nvSpPr>
            <p:cNvPr id="17410" name="Oval 2"/>
            <p:cNvSpPr>
              <a:spLocks noChangeArrowheads="1"/>
            </p:cNvSpPr>
            <p:nvPr/>
          </p:nvSpPr>
          <p:spPr bwMode="auto">
            <a:xfrm>
              <a:off x="2861" y="240"/>
              <a:ext cx="3132" cy="88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" name="WordArt 3"/>
            <p:cNvSpPr>
              <a:spLocks noChangeArrowheads="1" noChangeShapeType="1"/>
            </p:cNvSpPr>
            <p:nvPr/>
          </p:nvSpPr>
          <p:spPr bwMode="auto">
            <a:xfrm>
              <a:off x="3092" y="600"/>
              <a:ext cx="2484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 Black"/>
                </a:rPr>
                <a:t>Penetapan Model Sistem</a:t>
              </a:r>
            </a:p>
          </p:txBody>
        </p:sp>
        <p:sp>
          <p:nvSpPr>
            <p:cNvPr id="17412" name="WordArt 4"/>
            <p:cNvSpPr>
              <a:spLocks noChangeArrowheads="1" noChangeShapeType="1"/>
            </p:cNvSpPr>
            <p:nvPr/>
          </p:nvSpPr>
          <p:spPr bwMode="auto">
            <a:xfrm>
              <a:off x="2736" y="407"/>
              <a:ext cx="192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1</a:t>
              </a:r>
            </a:p>
          </p:txBody>
        </p:sp>
        <p:sp>
          <p:nvSpPr>
            <p:cNvPr id="17425" name="AutoShape 17"/>
            <p:cNvSpPr>
              <a:spLocks noChangeArrowheads="1"/>
            </p:cNvSpPr>
            <p:nvPr/>
          </p:nvSpPr>
          <p:spPr bwMode="auto">
            <a:xfrm>
              <a:off x="3924" y="880"/>
              <a:ext cx="486" cy="487"/>
            </a:xfrm>
            <a:prstGeom prst="downArrow">
              <a:avLst>
                <a:gd name="adj1" fmla="val 50000"/>
                <a:gd name="adj2" fmla="val 25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9" name="Group 31"/>
          <p:cNvGrpSpPr>
            <a:grpSpLocks/>
          </p:cNvGrpSpPr>
          <p:nvPr/>
        </p:nvGrpSpPr>
        <p:grpSpPr bwMode="auto">
          <a:xfrm>
            <a:off x="6708556" y="1210657"/>
            <a:ext cx="1537347" cy="3299184"/>
            <a:chOff x="4691" y="844"/>
            <a:chExt cx="1075" cy="2300"/>
          </a:xfrm>
        </p:grpSpPr>
        <p:sp>
          <p:nvSpPr>
            <p:cNvPr id="17414" name="AutoShape 6"/>
            <p:cNvSpPr>
              <a:spLocks noChangeArrowheads="1"/>
            </p:cNvSpPr>
            <p:nvPr/>
          </p:nvSpPr>
          <p:spPr bwMode="auto">
            <a:xfrm>
              <a:off x="4691" y="1434"/>
              <a:ext cx="528" cy="273"/>
            </a:xfrm>
            <a:prstGeom prst="leftArrow">
              <a:avLst>
                <a:gd name="adj1" fmla="val 50000"/>
                <a:gd name="adj2" fmla="val 4835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>
              <a:off x="4709" y="2347"/>
              <a:ext cx="528" cy="274"/>
            </a:xfrm>
            <a:prstGeom prst="leftArrow">
              <a:avLst>
                <a:gd name="adj1" fmla="val 50000"/>
                <a:gd name="adj2" fmla="val 481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WordArt 16"/>
            <p:cNvSpPr>
              <a:spLocks noChangeArrowheads="1" noChangeShapeType="1"/>
            </p:cNvSpPr>
            <p:nvPr/>
          </p:nvSpPr>
          <p:spPr bwMode="auto">
            <a:xfrm rot="5400000">
              <a:off x="4412" y="1790"/>
              <a:ext cx="2300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solidFill>
                    <a:srgbClr val="FFFF00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smtClean="0"/>
              <a:t>CONTOH INCREMENTAL DISJOINTED PLANNING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Rencana teknis tata ruang</a:t>
            </a:r>
          </a:p>
          <a:p>
            <a:r>
              <a:rPr lang="en-US" smtClean="0"/>
              <a:t>Pedoman teknis</a:t>
            </a:r>
          </a:p>
          <a:p>
            <a:r>
              <a:rPr lang="en-US" smtClean="0"/>
              <a:t>Rencana pembangunan tahunan</a:t>
            </a:r>
          </a:p>
          <a:p>
            <a:r>
              <a:rPr lang="en-US" smtClean="0"/>
              <a:t>Rencana jangka pendek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4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MIXED SCANING PLANNING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Mixed: campuran, gabungan, dan penterpaduan</a:t>
            </a:r>
          </a:p>
          <a:p>
            <a:r>
              <a:rPr lang="en-US" smtClean="0"/>
              <a:t>Scanning: melihat dengan cepat</a:t>
            </a:r>
          </a:p>
          <a:p>
            <a:r>
              <a:rPr lang="en-US" smtClean="0"/>
              <a:t>Mixed scanning planning: moda perencanaan yang menggabungkan antara elemen-elemen yng terdapat pada rational planning dn inremental planning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3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CIRI-CIRI MIXED SCANNING PLANNING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Bersifat comprehensive sekaligus incremental</a:t>
            </a:r>
          </a:p>
          <a:p>
            <a:r>
              <a:rPr lang="en-US" smtClean="0"/>
              <a:t>Tujuan dan sasaran perencanaannya bersifat strategis, tetapi juga praktis pragmatis</a:t>
            </a:r>
          </a:p>
          <a:p>
            <a:r>
              <a:rPr lang="en-US" smtClean="0"/>
              <a:t>Tujuan dan sasaran perencanaan seringkali terukur dan mudah dievaluasi</a:t>
            </a:r>
          </a:p>
          <a:p>
            <a:r>
              <a:rPr lang="en-US" smtClean="0"/>
              <a:t>Terperinci,detail, dan teknis</a:t>
            </a:r>
          </a:p>
          <a:p>
            <a:r>
              <a:rPr lang="en-US" smtClean="0"/>
              <a:t>Proses perencanaannya melibatkan banyak ahli dengan latar belakang keahlian yang berbeda pada awalnya, tetapi hanya sedikit ahli pada tahap pelaksanaannya</a:t>
            </a:r>
          </a:p>
          <a:p>
            <a:r>
              <a:rPr lang="en-US" smtClean="0"/>
              <a:t>Jangka waktu pelaksanaannya adalah menengah</a:t>
            </a:r>
          </a:p>
          <a:p>
            <a:r>
              <a:rPr lang="en-US" smtClean="0"/>
              <a:t>Skala tanggung jawab pelaksanaannya luas dan langsung mengena pada lingkupnya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20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smtClean="0"/>
              <a:t>CONTOH MIXED SCANNING PLANNING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Rencana detail tata ruang</a:t>
            </a:r>
          </a:p>
          <a:p>
            <a:r>
              <a:rPr lang="en-US" smtClean="0"/>
              <a:t>Rencana jangka menengah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6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PARTISIPATORY PLANNING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Paradigma proses perencanaan yang mengutamakan keterlibatan masyarakat dalam proses perencanaan dan pengambilan keputusan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Masyarakat berinisiatif dalam berpartisipasi pada proses pembangunan dan mengontrol pelaksanaan dari pembangunan tersebut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78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/>
              <a:t>PARTISIPATORY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Incremental planning and comprehensive planning memerlukan pemahaman dan pengetahuan yang mendalam terhadap konsep dan ilmu perencanaan Sedangkan stakeholder perencanaan berasal dari latar belakang, tingkat pengetahuan, dan kepentingan yang berbeda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Formula yang tepat adalah dengan koonep partisipatif </a:t>
            </a:r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31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METODE PARTICIPATORY PLANNING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6" y="1447800"/>
            <a:ext cx="3718034" cy="4953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PARTICIPATORY RURAL APPRAISAL</a:t>
            </a:r>
          </a:p>
          <a:p>
            <a:pPr marL="514350" indent="-514350">
              <a:buAutoNum type="arabicPeriod"/>
            </a:pPr>
            <a:r>
              <a:rPr lang="en-US" sz="4000" smtClean="0"/>
              <a:t>Mapping and modelling</a:t>
            </a:r>
          </a:p>
          <a:p>
            <a:pPr marL="514350" indent="-514350">
              <a:buAutoNum type="arabicPeriod"/>
            </a:pPr>
            <a:r>
              <a:rPr lang="en-US" sz="4000" smtClean="0"/>
              <a:t>Time Lines and Trend and change analysis</a:t>
            </a:r>
          </a:p>
          <a:p>
            <a:pPr marL="514350" indent="-514350">
              <a:buAutoNum type="arabicPeriod"/>
            </a:pPr>
            <a:r>
              <a:rPr lang="en-US" sz="4000" smtClean="0"/>
              <a:t>Seasonal Calendars</a:t>
            </a:r>
          </a:p>
          <a:p>
            <a:pPr marL="514350" indent="-514350">
              <a:buAutoNum type="arabicPeriod"/>
            </a:pPr>
            <a:r>
              <a:rPr lang="en-US" sz="4000" smtClean="0"/>
              <a:t>Daily time-use analysis</a:t>
            </a:r>
          </a:p>
          <a:p>
            <a:pPr marL="514350" indent="-514350">
              <a:buAutoNum type="arabicPeriod"/>
            </a:pPr>
            <a:r>
              <a:rPr lang="en-US" sz="4000" smtClean="0"/>
              <a:t>Partisipatory planning, budgeting, implementation, and monitoring</a:t>
            </a:r>
            <a:endParaRPr lang="en-US" sz="4000"/>
          </a:p>
        </p:txBody>
      </p:sp>
      <p:grpSp>
        <p:nvGrpSpPr>
          <p:cNvPr id="4" name="Group 3"/>
          <p:cNvGrpSpPr/>
          <p:nvPr/>
        </p:nvGrpSpPr>
        <p:grpSpPr>
          <a:xfrm>
            <a:off x="3817611" y="2133600"/>
            <a:ext cx="5248911" cy="3037206"/>
            <a:chOff x="0" y="0"/>
            <a:chExt cx="5248925" cy="3037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46985" cy="143192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670" y="0"/>
              <a:ext cx="2548255" cy="143319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07805" y="1605516"/>
              <a:ext cx="2546985" cy="143192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20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SKEMA FALSAFAH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" y="2743200"/>
            <a:ext cx="7848601" cy="2062103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Perencanaan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wilayah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kerangka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kerja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menstransformasi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visi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menjadi</a:t>
            </a:r>
            <a:r>
              <a:rPr lang="en-US" sz="3200" b="1" dirty="0" smtClean="0"/>
              <a:t> program </a:t>
            </a:r>
            <a:r>
              <a:rPr lang="en-US" sz="3200" b="1" dirty="0" err="1" smtClean="0"/>
              <a:t>sehingga</a:t>
            </a:r>
            <a:r>
              <a:rPr lang="en-US" sz="3200" b="1" smtClean="0"/>
              <a:t> 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mudah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direalisasikan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15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TOP DOWN VS BOTTOM UP PLANNING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Top down planning adalah jika seluruh rencana dan keputusan dilakukan oleh institusi lebih tinggi, sedangkan institusi dibawahnya atau masyarakat sebagai pelaksana</a:t>
            </a:r>
          </a:p>
          <a:p>
            <a:r>
              <a:rPr lang="en-US" smtClean="0"/>
              <a:t>Bottom up planning adalah jika institusi dibawah ataupun masyarakat diberikan porsi untuk menyampaikan usulan dan pendapat kepada institusi yang berada di atasnya. Sehingga pengambilan keputusan dilakukan atas kesepakatan bersama</a:t>
            </a:r>
          </a:p>
          <a:p>
            <a:r>
              <a:rPr lang="en-US" smtClean="0"/>
              <a:t>Top down planning bersifat sentralik</a:t>
            </a:r>
          </a:p>
          <a:p>
            <a:r>
              <a:rPr lang="en-US" smtClean="0"/>
              <a:t>Bottom up bersifat desentralik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0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KEDUDUKAN RTR DAN SISTEM PERENCANAAN PEMBANGUNAN NASIONAL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0"/>
          <a:stretch/>
        </p:blipFill>
        <p:spPr bwMode="auto">
          <a:xfrm>
            <a:off x="1295400" y="1463040"/>
            <a:ext cx="624669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19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KEDUDUKAN RTRWN, RTRWP, DAN RTRWK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7658" r="3304" b="7751"/>
          <a:stretch/>
        </p:blipFill>
        <p:spPr bwMode="auto">
          <a:xfrm>
            <a:off x="1143000" y="1447800"/>
            <a:ext cx="702623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045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/>
              <a:t>TATA CARA PENYUSUNAN RTRW PROVINSI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8" t="27155" r="16151" b="15948"/>
          <a:stretch/>
        </p:blipFill>
        <p:spPr bwMode="auto">
          <a:xfrm>
            <a:off x="228600" y="1981200"/>
            <a:ext cx="8513379" cy="416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86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/>
              <a:t>TATA CARA PENYUSUNAN RTRW </a:t>
            </a:r>
            <a:r>
              <a:rPr lang="en-US" sz="3600" b="1" smtClean="0"/>
              <a:t>KABUPATEN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28879" r="18332" b="10345"/>
          <a:stretch/>
        </p:blipFill>
        <p:spPr bwMode="auto">
          <a:xfrm>
            <a:off x="528144" y="1295400"/>
            <a:ext cx="804153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967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/>
              <a:t>TATA CARA PENYUSUNAN RTRW </a:t>
            </a:r>
            <a:r>
              <a:rPr lang="en-US" sz="3200" b="1" smtClean="0"/>
              <a:t>KOTA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24785" r="14818" b="17026"/>
          <a:stretch/>
        </p:blipFill>
        <p:spPr bwMode="auto">
          <a:xfrm>
            <a:off x="228600" y="1676400"/>
            <a:ext cx="8718331" cy="42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941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PENGUMPULAN DATA DAN INFORMASI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0480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smtClean="0"/>
              <a:t>DATA PRIMER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smtClean="0"/>
              <a:t>Aspirasi masyarakat termasuk pelaku usaha dan komunitas adat (penyebaran angket, forum diskusi publik, wawancara orang per orang, kotak aduan, dan lain-lain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smtClean="0"/>
              <a:t>Kondisi fisik dan sosial ekonomi wilayah provinsi yang didapatkan dari metode survei lapangan</a:t>
            </a:r>
            <a:endParaRPr lang="en-US" sz="18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371600"/>
            <a:ext cx="6019800" cy="495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b="1"/>
              <a:t>DATA </a:t>
            </a:r>
            <a:r>
              <a:rPr lang="en-US" sz="1050" b="1" smtClean="0"/>
              <a:t>SEKUNDER</a:t>
            </a:r>
          </a:p>
          <a:p>
            <a:pPr marL="231775" indent="-231775">
              <a:buFont typeface="+mj-lt"/>
              <a:buAutoNum type="arabicPeriod"/>
              <a:tabLst>
                <a:tab pos="177800" algn="l"/>
              </a:tabLst>
            </a:pPr>
            <a:r>
              <a:rPr lang="en-US" sz="1050" smtClean="0"/>
              <a:t>Peta Rupa Bumi Indonesia dengan skala minimal (1:250.000: RTRW Provinsi, 1: 50.000: RTRW Kabupaten, 1: 25.000: Kabupaten kota), sebagai peta dasar yang meliputi tema penutup lahan, hidrografi, hipsografi, bangunan, transportasi, utilitas, batas administrasi, dan toponimi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geomorfologi, peta topografi, serta peta kemampuan tanah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Data citra satelit untuk memperbaharui peta dasar dan peta tutupan lahan terkini sesuai dengan ketentuan peraturan perundang-undangan tentang kelas tutupan lahan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kelautan sebagai informasi dasar terkait batimetri, jenis pantai, informasi dasar lainnya terkait navigasi dan administrasi wilayah laut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batas wlayah administrai provinsi (tata batas)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batas kawasan hutan berisikan status hutan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konservasi alam, suaga margasatwa, dan biodiversitas di luar kawasan hutan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lahan pertanian, dapat menyertakan data luasan dan sebaran potensi indikatif lahan pertanian pangan berkelanjutan dari kementerian yang menyelenggarakan urusan bidang pertanian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pertambangan mineral, serta minyak, dan gas bumi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pariwisata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risiko bencana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perikanan dan pemanfaatan sumber daya pesisir, laut, dan pulau-pulau kecil lainnya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objek vital nasional dan kepentingan hankam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Wilayah Sungai (WS) dan Daerah Aliran Sungai (DAS)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klimatologi (curah hujan, angin, dan temperatur)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jaringan infrastruktur (jalan, listrik, telekomunikasi, energi), dan lain-lain</a:t>
            </a:r>
          </a:p>
          <a:p>
            <a:pPr marL="231775" indent="-231775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sumber air dan prasaranasumber daya air (bendungan, sungai, danau, saluran air, bendung, dan lain-lain)</a:t>
            </a:r>
          </a:p>
          <a:p>
            <a:pPr marL="514350" indent="-514350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potensi pengembangan sumber daya air</a:t>
            </a:r>
          </a:p>
          <a:p>
            <a:pPr marL="514350" indent="-514350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kawasan industri</a:t>
            </a:r>
          </a:p>
          <a:p>
            <a:pPr marL="514350" indent="-514350">
              <a:buFont typeface="+mj-lt"/>
              <a:buAutoNum type="arabicPeriod"/>
              <a:tabLst>
                <a:tab pos="231775" algn="l"/>
              </a:tabLst>
            </a:pPr>
            <a:r>
              <a:rPr lang="en-US" sz="1050" smtClean="0"/>
              <a:t>Peta sebaran lahan gambut</a:t>
            </a:r>
          </a:p>
          <a:p>
            <a:pPr marL="514350" indent="-514350">
              <a:buFont typeface="+mj-lt"/>
              <a:buAutoNum type="arabicPeriod"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31015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KETENTUAN MENGENAI PETA DASAR DAN TEMATIK ADALAH SEBAGAI BERIKUT</a:t>
            </a:r>
            <a:endParaRPr lang="en-US" sz="3200" b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Peta ang digunakan dalam penyusunan RTRW Provinsi/Kabupaten/Kota harus bersumber dari instansi yang berwenang dan mengikuti ketentuan SNI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Jika peta dasar yang digunakan dalam penyusunan RTRW </a:t>
            </a:r>
            <a:r>
              <a:rPr lang="en-US"/>
              <a:t>Provinsi/Kabupaten/Kota</a:t>
            </a:r>
            <a:r>
              <a:rPr lang="en-US" smtClean="0"/>
              <a:t> diperoleh selain dari instansi, maka peta dasar terseut harus dikonsultasikan kepada instansi yang berwenang di bidang pemetaan dan data geospasial yang dibuktikan dengan berita acara persetujuan atas peta dasar tersebut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Skala peta tematik minimal serta atau lebih rinci dari skala peta RTRW Provinsi dengan tetap mengacu kepada peta tematik yang dikeluarkan oleh instansi yang berwenang mengeluarkan peta tersebut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Dalam peta dasar dan peta tematik tidak tersedia maka perlu dilakukan pemetaan sendiri dengan tingkat ketelitian peta skala minimal 1:250.000. Apabila data yang digunakan untuk membuat peta tersebut lebih dari 5 tahun sebelum tahun penyusunan (&gt;(t-5)) dan atau terjadi perubahan kondisi wilayah maka perlu dilakukan pemutakhiran peta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Apabila tingkat ketelitian tidak mencapai skala minimum yang dimaksudkan maka perlu ditambahkan catatan kaki mengenai keterbatasan data tersebut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07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DATA DAN INFORMASI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Kependudukan</a:t>
            </a:r>
          </a:p>
          <a:p>
            <a:r>
              <a:rPr lang="en-US" smtClean="0"/>
              <a:t>Kondisi fisik lingkungan</a:t>
            </a:r>
          </a:p>
          <a:p>
            <a:r>
              <a:rPr lang="en-US" smtClean="0"/>
              <a:t>Penggunaan lahan eksisting</a:t>
            </a:r>
          </a:p>
          <a:p>
            <a:r>
              <a:rPr lang="en-US" smtClean="0"/>
              <a:t>Izin pemanfaatan ruang eksisting</a:t>
            </a:r>
          </a:p>
          <a:p>
            <a:r>
              <a:rPr lang="en-US" smtClean="0"/>
              <a:t>Potensi lestari dan hasil eksplorasi dan eksploitasi sumber daya alam</a:t>
            </a:r>
          </a:p>
          <a:p>
            <a:r>
              <a:rPr lang="en-US" smtClean="0"/>
              <a:t>Sarana dan prasarana wilayah</a:t>
            </a:r>
          </a:p>
          <a:p>
            <a:r>
              <a:rPr lang="en-US" smtClean="0"/>
              <a:t>Ekonomi wilayah</a:t>
            </a:r>
          </a:p>
          <a:p>
            <a:r>
              <a:rPr lang="en-US" smtClean="0"/>
              <a:t>Kemampuan keuangan pembangunan daerah</a:t>
            </a:r>
          </a:p>
          <a:p>
            <a:r>
              <a:rPr lang="en-US" smtClean="0"/>
              <a:t>Kelembagaan pembangunan daerah</a:t>
            </a:r>
          </a:p>
          <a:p>
            <a:r>
              <a:rPr lang="en-US" smtClean="0"/>
              <a:t>Kebijakan penataan ruang (RTRW sebelumnyabaik pada tingkat provinsi/kabupaten/kota, RTRW Nasional, dan rencana rinci lainnya)</a:t>
            </a:r>
          </a:p>
          <a:p>
            <a:r>
              <a:rPr lang="en-US" smtClean="0"/>
              <a:t>RPJP Provinsi dan RPJM Provinsi</a:t>
            </a:r>
          </a:p>
          <a:p>
            <a:r>
              <a:rPr lang="en-US" smtClean="0"/>
              <a:t>Kebijakan pembangunan sektoral</a:t>
            </a:r>
          </a:p>
          <a:p>
            <a:r>
              <a:rPr lang="en-US" smtClean="0"/>
              <a:t>Pertanahan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52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smtClean="0"/>
              <a:t>SISTEM INFORMASI KEBENCANAAN OLEH BNPB</a:t>
            </a:r>
            <a:endParaRPr lang="en-US" sz="32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0" r="1938" b="6460"/>
          <a:stretch/>
        </p:blipFill>
        <p:spPr bwMode="auto">
          <a:xfrm>
            <a:off x="228600" y="1524000"/>
            <a:ext cx="4784651" cy="221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2767" b="5523"/>
          <a:stretch/>
        </p:blipFill>
        <p:spPr bwMode="auto">
          <a:xfrm>
            <a:off x="4267200" y="4191000"/>
            <a:ext cx="4583766" cy="212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1828800"/>
            <a:ext cx="3795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/>
              <a:t>https://bnpb.cloud/dibi/laporan4</a:t>
            </a:r>
          </a:p>
        </p:txBody>
      </p:sp>
    </p:spTree>
    <p:extLst>
      <p:ext uri="{BB962C8B-B14F-4D97-AF65-F5344CB8AC3E}">
        <p14:creationId xmlns:p14="http://schemas.microsoft.com/office/powerpoint/2010/main" val="24766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i="1" smtClean="0"/>
              <a:t>THINKING IMPLEMENTATION FROM THE START</a:t>
            </a:r>
            <a:endParaRPr lang="en-US" sz="3200" b="1" i="1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1198364"/>
              </p:ext>
            </p:extLst>
          </p:nvPr>
        </p:nvGraphicFramePr>
        <p:xfrm>
          <a:off x="152400" y="13970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267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smtClean="0"/>
              <a:t>SISTEM INFORMASI KEBENCANAAN OLEH BNPB</a:t>
            </a:r>
            <a:endParaRPr lang="en-US" sz="32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871" r="1623" b="5110"/>
          <a:stretch/>
        </p:blipFill>
        <p:spPr bwMode="auto">
          <a:xfrm>
            <a:off x="838200" y="1295400"/>
            <a:ext cx="7617860" cy="36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5260" y="5410200"/>
            <a:ext cx="2959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/>
              <a:t>http://inarisk.bnpb.go.id/</a:t>
            </a:r>
          </a:p>
        </p:txBody>
      </p:sp>
    </p:spTree>
    <p:extLst>
      <p:ext uri="{BB962C8B-B14F-4D97-AF65-F5344CB8AC3E}">
        <p14:creationId xmlns:p14="http://schemas.microsoft.com/office/powerpoint/2010/main" val="1751796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smtClean="0"/>
              <a:t>SISTEM INFORMASI PETA SEBARAN BIDANG TANAH OLEH KEMEN. ATR/BPN</a:t>
            </a:r>
            <a:endParaRPr lang="en-US" sz="32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6903"/>
          <a:stretch/>
        </p:blipFill>
        <p:spPr bwMode="auto">
          <a:xfrm>
            <a:off x="-47136" y="1600200"/>
            <a:ext cx="9191136" cy="416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936776"/>
            <a:ext cx="3441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http://peta.atrbpn.go.id/</a:t>
            </a:r>
          </a:p>
        </p:txBody>
      </p:sp>
    </p:spTree>
    <p:extLst>
      <p:ext uri="{BB962C8B-B14F-4D97-AF65-F5344CB8AC3E}">
        <p14:creationId xmlns:p14="http://schemas.microsoft.com/office/powerpoint/2010/main" val="579016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smtClean="0"/>
              <a:t>SISTEM INFORMASI LAYANAN TANAH OLEH KEMEN. ATR/BPN</a:t>
            </a:r>
            <a:endParaRPr lang="en-US" sz="3200" b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2069" r="39537" b="10129"/>
          <a:stretch/>
        </p:blipFill>
        <p:spPr bwMode="auto">
          <a:xfrm>
            <a:off x="1828800" y="1524000"/>
            <a:ext cx="5314818" cy="442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766" y="6035989"/>
            <a:ext cx="703679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/>
              <a:t>https://www.atrbpn.go.id/LAYANAN-PUBLIK/APLIKASI-SENTUH-TANAHKU</a:t>
            </a:r>
          </a:p>
        </p:txBody>
      </p:sp>
    </p:spTree>
    <p:extLst>
      <p:ext uri="{BB962C8B-B14F-4D97-AF65-F5344CB8AC3E}">
        <p14:creationId xmlns:p14="http://schemas.microsoft.com/office/powerpoint/2010/main" val="3956664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smtClean="0"/>
              <a:t>SISTEM INFORMASI GISTARU OLEH KEMEN. ATR/BPN</a:t>
            </a:r>
            <a:endParaRPr lang="en-US" sz="3200" b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5" b="7338"/>
          <a:stretch/>
        </p:blipFill>
        <p:spPr bwMode="auto">
          <a:xfrm>
            <a:off x="2066180" y="3650776"/>
            <a:ext cx="7077820" cy="320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 b="6654"/>
          <a:stretch/>
        </p:blipFill>
        <p:spPr bwMode="auto">
          <a:xfrm>
            <a:off x="76200" y="1600200"/>
            <a:ext cx="5381626" cy="246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11303" y="3244334"/>
            <a:ext cx="366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http://gistaru.atrbpn.go.id/rtronline/</a:t>
            </a:r>
          </a:p>
        </p:txBody>
      </p:sp>
    </p:spTree>
    <p:extLst>
      <p:ext uri="{BB962C8B-B14F-4D97-AF65-F5344CB8AC3E}">
        <p14:creationId xmlns:p14="http://schemas.microsoft.com/office/powerpoint/2010/main" val="3905353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smtClean="0"/>
              <a:t>SISTEM INFORMASI GEOSPASIAL UNTUK NEGERI (KEBIJAKAN SATU PETA) OLEH BADAN INFORMASI GEOSPASIAL</a:t>
            </a:r>
            <a:endParaRPr lang="en-US" sz="2400" b="1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 b="5534"/>
          <a:stretch/>
        </p:blipFill>
        <p:spPr bwMode="auto">
          <a:xfrm>
            <a:off x="228600" y="1676400"/>
            <a:ext cx="8286510" cy="384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791200"/>
            <a:ext cx="3722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/>
              <a:t>http://portal.ina-sdi.or.id/home/</a:t>
            </a:r>
          </a:p>
        </p:txBody>
      </p:sp>
    </p:spTree>
    <p:extLst>
      <p:ext uri="{BB962C8B-B14F-4D97-AF65-F5344CB8AC3E}">
        <p14:creationId xmlns:p14="http://schemas.microsoft.com/office/powerpoint/2010/main" val="3565494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REFERENSI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Zhao, Hualong. 2009. Urban Planing Management Information System based on GIS. Proceedings of the 2009 International Symposium on Web Information Systems and Application</a:t>
            </a:r>
          </a:p>
          <a:p>
            <a:r>
              <a:rPr lang="en-US"/>
              <a:t>Yeh, AG. Urban Planning and GIS</a:t>
            </a:r>
          </a:p>
          <a:p>
            <a:r>
              <a:rPr lang="en-US"/>
              <a:t>GIS Solutions for Uran Planning and Regional Planning. ESRI</a:t>
            </a:r>
          </a:p>
          <a:p>
            <a:r>
              <a:rPr lang="en-US"/>
              <a:t>Tietze, Wolf. Geographical Information Systems for Urban and Regional Planning. 1990. </a:t>
            </a:r>
            <a:r>
              <a:rPr lang="en-US" smtClean="0"/>
              <a:t>Springer-Science</a:t>
            </a:r>
          </a:p>
          <a:p>
            <a:r>
              <a:rPr lang="en-US">
                <a:sym typeface="Open Sans"/>
              </a:rPr>
              <a:t>Permen PU 20 tahun 2011 tentang Pedoman Penyusunan Rencana Detail Tata Ruang dan Peraturan Zonasi Kabupaten/Kota</a:t>
            </a:r>
          </a:p>
          <a:p>
            <a:r>
              <a:rPr lang="en-US">
                <a:sym typeface="Open Sans"/>
              </a:rPr>
              <a:t>Permen ATR/BPN 1 tahun 2018 tentang Pedoman Penyusunan Rencana Tata Ruang Provinsi/Kota/Kabupaten</a:t>
            </a:r>
          </a:p>
          <a:p>
            <a:r>
              <a:rPr lang="en-US">
                <a:sym typeface="Open Sans"/>
              </a:rPr>
              <a:t>Rapermen ATR/BPN 16 Tahun 2018 tentang Pedoman Penyusunan Rencana Detail Tata Ruang dan Peraturan Zonasi Kabupaten/Kota</a:t>
            </a:r>
            <a:endParaRPr lang="en-US"/>
          </a:p>
          <a:p>
            <a:r>
              <a:rPr lang="en-US" smtClean="0"/>
              <a:t>FGD </a:t>
            </a:r>
            <a:r>
              <a:rPr lang="en-US"/>
              <a:t>Penataan Ruang yang Berbasis RDTR, diselenggarakan oleh Kementerian Agraria dan Tata </a:t>
            </a:r>
            <a:r>
              <a:rPr lang="en-US" smtClean="0"/>
              <a:t>Ruang/BPN</a:t>
            </a:r>
          </a:p>
        </p:txBody>
      </p:sp>
    </p:spTree>
    <p:extLst>
      <p:ext uri="{BB962C8B-B14F-4D97-AF65-F5344CB8AC3E}">
        <p14:creationId xmlns:p14="http://schemas.microsoft.com/office/powerpoint/2010/main" val="32287459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terimakasih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ISTILAH PENTING DALAM </a:t>
            </a:r>
            <a:br>
              <a:rPr lang="en-US" b="1" smtClean="0"/>
            </a:br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>
            <a:normAutofit/>
          </a:bodyPr>
          <a:lstStyle/>
          <a:p>
            <a:r>
              <a:rPr lang="en-US" sz="3600" smtClean="0"/>
              <a:t>Visi</a:t>
            </a:r>
          </a:p>
          <a:p>
            <a:r>
              <a:rPr lang="en-US" sz="3600" smtClean="0"/>
              <a:t>Misi</a:t>
            </a:r>
          </a:p>
          <a:p>
            <a:r>
              <a:rPr lang="en-US" sz="3600" smtClean="0"/>
              <a:t>Tujuan</a:t>
            </a:r>
          </a:p>
          <a:p>
            <a:r>
              <a:rPr lang="en-US" sz="3600" smtClean="0"/>
              <a:t>Sasaran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687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</a:rPr>
              <a:t>Jelaskan maksud dari masing-masing istilah tersebut</a:t>
            </a:r>
            <a:endParaRPr lang="en-US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758287"/>
            <a:ext cx="289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/>
              <a:t>Strategi</a:t>
            </a:r>
          </a:p>
          <a:p>
            <a:r>
              <a:rPr lang="en-US" sz="3600" smtClean="0"/>
              <a:t>Kebijakan</a:t>
            </a:r>
          </a:p>
          <a:p>
            <a:r>
              <a:rPr lang="en-US" sz="3600" smtClean="0"/>
              <a:t>Aktivitas</a:t>
            </a:r>
          </a:p>
          <a:p>
            <a:r>
              <a:rPr lang="en-US" sz="3600" smtClean="0"/>
              <a:t>Program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89556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DIMENSI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Dimensi Waktu</a:t>
            </a:r>
          </a:p>
          <a:p>
            <a:endParaRPr lang="en-US"/>
          </a:p>
          <a:p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8824" y="2438400"/>
            <a:ext cx="0" cy="18288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8824" y="3276600"/>
            <a:ext cx="41148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12024" y="2590800"/>
            <a:ext cx="4572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12024" y="3276600"/>
            <a:ext cx="450094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607024" y="2590800"/>
            <a:ext cx="1905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1607024" y="3276600"/>
            <a:ext cx="190500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12024" y="2590800"/>
            <a:ext cx="0" cy="15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27020" y="3168134"/>
            <a:ext cx="109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Intensitas</a:t>
            </a: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38200" y="350520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Masa lalu </a:t>
            </a: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943599" y="4227099"/>
            <a:ext cx="8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Saat ini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046793" y="35052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Masa Depan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19600" y="2807330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Waktu</a:t>
            </a: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55567" y="4114800"/>
            <a:ext cx="0" cy="18288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55567" y="4953000"/>
            <a:ext cx="41148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98767" y="4267200"/>
            <a:ext cx="4572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98767" y="4953000"/>
            <a:ext cx="450094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93767" y="4267200"/>
            <a:ext cx="1905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193767" y="4953000"/>
            <a:ext cx="190500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98767" y="4267200"/>
            <a:ext cx="0" cy="15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3613763" y="4844534"/>
            <a:ext cx="109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Intensitas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424943" y="518160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Masa lalu 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530342" y="5903499"/>
            <a:ext cx="8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Saat ini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33536" y="51816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Masa Depan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006343" y="4483730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Waktu</a:t>
            </a: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181600" y="4091043"/>
            <a:ext cx="1905000" cy="6858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05281" y="4140829"/>
            <a:ext cx="457200" cy="6858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237182" y="5067300"/>
            <a:ext cx="450094" cy="8382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105400" y="5105400"/>
            <a:ext cx="1905000" cy="8382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800600" y="4776841"/>
            <a:ext cx="145576" cy="176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00600" y="4953000"/>
            <a:ext cx="185944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561793" y="4091043"/>
            <a:ext cx="496107" cy="39268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57693" y="5521657"/>
            <a:ext cx="496106" cy="4191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397374" y="4095034"/>
            <a:ext cx="488301" cy="30250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466877" y="5486400"/>
            <a:ext cx="391208" cy="55870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81600" y="1143000"/>
            <a:ext cx="3850554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Perencanaan dilakukan dengan mempertimbangkan  kejadian masa lalu, kondisi saat ini, memprediksi kondisi di masa yang akan datang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Mempertimbangkan masa lalu dan saat ini  untuk mengidentifikasi permasalahan yang ada, sehingga ada solusi di masa depan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0" y="4596431"/>
            <a:ext cx="3419000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Adanya kompleksitas dalam melaksanakan perencanaan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Sehingga perlu mempelajari dimensi waktu untuk mengidentifkasi solusi yang tepat dan meminimalisir ketidakpastian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DIMENSI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25963"/>
          </a:xfrm>
        </p:spPr>
        <p:txBody>
          <a:bodyPr>
            <a:normAutofit/>
          </a:bodyPr>
          <a:lstStyle/>
          <a:p>
            <a:r>
              <a:rPr lang="en-US" smtClean="0"/>
              <a:t>Dimensi Ruang</a:t>
            </a:r>
          </a:p>
          <a:p>
            <a:pPr marL="914400" indent="-519113">
              <a:buFont typeface="Wingdings" pitchFamily="2" charset="2"/>
              <a:buChar char="q"/>
            </a:pPr>
            <a:r>
              <a:rPr lang="en-US" smtClean="0"/>
              <a:t>Kedetailan dalam melakukan perencanaan</a:t>
            </a:r>
          </a:p>
          <a:p>
            <a:pPr marL="914400" indent="-519113">
              <a:buFont typeface="Wingdings" pitchFamily="2" charset="2"/>
              <a:buChar char="q"/>
            </a:pPr>
            <a:r>
              <a:rPr lang="en-US" smtClean="0"/>
              <a:t>Lebih dikenal dengan ruang lingkup dan skala perencanaan</a:t>
            </a:r>
          </a:p>
          <a:p>
            <a:pPr marL="914400" indent="-519113">
              <a:buFont typeface="Wingdings" pitchFamily="2" charset="2"/>
              <a:buChar char="q"/>
            </a:pPr>
            <a:r>
              <a:rPr lang="en-US" smtClean="0"/>
              <a:t>Skala perencanaan: skala besar dan skala kecil</a:t>
            </a:r>
          </a:p>
          <a:p>
            <a:pPr marL="914400" indent="-519113">
              <a:buFont typeface="Wingdings" pitchFamily="2" charset="2"/>
              <a:buChar char="q"/>
            </a:pPr>
            <a:r>
              <a:rPr lang="en-US" smtClean="0"/>
              <a:t>Ruang lingkup: administrasi, kawasan khusus/ kawasan strategis</a:t>
            </a:r>
          </a:p>
          <a:p>
            <a:pPr marL="914400" indent="-519113">
              <a:buFont typeface="Wingdings" pitchFamily="2" charset="2"/>
              <a:buChar char="q"/>
            </a:pP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33399" y="5633071"/>
            <a:ext cx="6972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</a:rPr>
              <a:t>Berilah contoh perencanan kawasan khusus/strategis</a:t>
            </a:r>
            <a:endParaRPr lang="en-US" sz="2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7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/>
              <a:t>SPEKTRUM SISTEM PERENCANAAN PENGEMBANGAN WILAYAH</a:t>
            </a:r>
            <a:endParaRPr lang="en-US" b="1"/>
          </a:p>
        </p:txBody>
      </p:sp>
      <p:grpSp>
        <p:nvGrpSpPr>
          <p:cNvPr id="52" name="Group 51"/>
          <p:cNvGrpSpPr/>
          <p:nvPr/>
        </p:nvGrpSpPr>
        <p:grpSpPr>
          <a:xfrm>
            <a:off x="373681" y="1730924"/>
            <a:ext cx="8770319" cy="4573793"/>
            <a:chOff x="373681" y="1730924"/>
            <a:chExt cx="8770319" cy="4573793"/>
          </a:xfrm>
        </p:grpSpPr>
        <p:sp>
          <p:nvSpPr>
            <p:cNvPr id="22" name="TextBox 21"/>
            <p:cNvSpPr txBox="1"/>
            <p:nvPr/>
          </p:nvSpPr>
          <p:spPr>
            <a:xfrm>
              <a:off x="7162800" y="2057400"/>
              <a:ext cx="1905000" cy="42473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Regional planning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Politik lokal/wilayah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Public policy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Administrasi pemerintah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Community planning&amp;development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Manajemen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Art</a:t>
              </a:r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57801" y="2057400"/>
              <a:ext cx="1905000" cy="42473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vert="horz"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Geobiofisik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Geografi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Sosiologi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Ekonomi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Regional Science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171450" algn="l"/>
                </a:tabLst>
              </a:pPr>
              <a:r>
                <a:rPr lang="en-US" smtClean="0"/>
                <a:t>Teori </a:t>
              </a:r>
            </a:p>
            <a:p>
              <a:pPr>
                <a:tabLst>
                  <a:tab pos="171450" algn="l"/>
                </a:tabLst>
              </a:pPr>
              <a:r>
                <a:rPr lang="en-US"/>
                <a:t> </a:t>
              </a:r>
              <a:r>
                <a:rPr lang="en-US" smtClean="0"/>
                <a:t>     Lokasi</a:t>
              </a:r>
            </a:p>
            <a:p>
              <a:endParaRPr lang="en-US"/>
            </a:p>
            <a:p>
              <a:endParaRPr lang="en-US" smtClean="0"/>
            </a:p>
            <a:p>
              <a:endParaRPr lang="en-US" smtClean="0"/>
            </a:p>
            <a:p>
              <a:pPr algn="r"/>
              <a:endParaRPr lang="en-US" smtClean="0"/>
            </a:p>
            <a:p>
              <a:pPr algn="r"/>
              <a:endParaRPr lang="en-US" smtClean="0"/>
            </a:p>
            <a:p>
              <a:pPr algn="r"/>
              <a:endParaRPr lang="en-US" smtClean="0"/>
            </a:p>
            <a:p>
              <a:pPr algn="r"/>
              <a:endParaRPr lang="en-US" smtClean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73681" y="1764267"/>
              <a:ext cx="616919" cy="4534257"/>
              <a:chOff x="526081" y="1771016"/>
              <a:chExt cx="307777" cy="4275016"/>
            </a:xfrm>
          </p:grpSpPr>
          <p:sp>
            <p:nvSpPr>
              <p:cNvPr id="4" name="TextBox 3"/>
              <p:cNvSpPr txBox="1"/>
              <p:nvPr/>
            </p:nvSpPr>
            <p:spPr>
              <a:xfrm rot="5400000">
                <a:off x="-1457538" y="3754635"/>
                <a:ext cx="4275016" cy="30777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vert="horz" wrap="square" rtlCol="0">
                <a:spAutoFit/>
              </a:bodyPr>
              <a:lstStyle/>
              <a:p>
                <a:r>
                  <a:rPr lang="en-US" sz="1400" smtClean="0"/>
                  <a:t>              PERENCANAAN PENGEMBANGAN WILAYAH</a:t>
                </a:r>
                <a:endParaRPr lang="en-US" sz="140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685800" y="1771650"/>
                <a:ext cx="0" cy="4768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685800" y="5505450"/>
                <a:ext cx="0" cy="5143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990600" y="1796534"/>
              <a:ext cx="1447800" cy="368697"/>
            </a:xfrm>
            <a:prstGeom prst="rect">
              <a:avLst/>
            </a:prstGeom>
            <a:solidFill>
              <a:srgbClr val="92D05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DIMENSI</a:t>
              </a:r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1796534"/>
              <a:ext cx="2819400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TOOLS/UNSUR</a:t>
              </a:r>
              <a:endParaRPr lang="en-US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7800" y="1764268"/>
              <a:ext cx="3810000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BIDANG/ILMU</a:t>
              </a:r>
              <a:endParaRPr lang="en-US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2133600"/>
              <a:ext cx="1447800" cy="120032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 smtClean="0"/>
            </a:p>
            <a:p>
              <a:r>
                <a:rPr lang="en-US" smtClean="0"/>
                <a:t>Pemahaman</a:t>
              </a:r>
            </a:p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8400" y="2133600"/>
              <a:ext cx="2819400" cy="92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mtClean="0"/>
                <a:t>Teori Dasar</a:t>
              </a:r>
            </a:p>
            <a:p>
              <a:pPr marL="342900" indent="-342900">
                <a:buAutoNum type="arabicPeriod"/>
              </a:pPr>
              <a:r>
                <a:rPr lang="en-US" smtClean="0"/>
                <a:t>Teknik Analisis</a:t>
              </a:r>
            </a:p>
            <a:p>
              <a:pPr marL="342900" indent="-342900">
                <a:buAutoNum type="arabicPeriod"/>
              </a:pPr>
              <a:r>
                <a:rPr lang="en-US" smtClean="0"/>
                <a:t>Model Sistem</a:t>
              </a: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3276600"/>
              <a:ext cx="1447800" cy="120032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r>
                <a:rPr lang="en-US" smtClean="0"/>
                <a:t>Perencanaan</a:t>
              </a:r>
            </a:p>
            <a:p>
              <a:endParaRPr lang="en-US"/>
            </a:p>
            <a:p>
              <a:endParaRPr lang="en-US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3048000"/>
              <a:ext cx="2838450" cy="14773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en-US" smtClean="0"/>
                <a:t>Formulasi masalah</a:t>
              </a:r>
            </a:p>
            <a:p>
              <a:pPr marL="342900" indent="-342900">
                <a:buFont typeface="+mj-lt"/>
                <a:buAutoNum type="arabicPeriod" startAt="4"/>
              </a:pPr>
              <a:r>
                <a:rPr lang="en-US" smtClean="0"/>
                <a:t>Teknik pemetaan</a:t>
              </a:r>
            </a:p>
            <a:p>
              <a:pPr marL="342900" indent="-342900">
                <a:buFont typeface="+mj-lt"/>
                <a:buAutoNum type="arabicPeriod" startAt="4"/>
              </a:pPr>
              <a:r>
                <a:rPr lang="en-US" smtClean="0"/>
                <a:t>Formulasi rencana</a:t>
              </a:r>
            </a:p>
            <a:p>
              <a:pPr marL="342900" indent="-342900">
                <a:buFont typeface="+mj-lt"/>
                <a:buAutoNum type="arabicPeriod" startAt="4"/>
              </a:pPr>
              <a:r>
                <a:rPr lang="en-US" smtClean="0"/>
                <a:t>Teknik pengambilan keputusan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600" y="4267200"/>
              <a:ext cx="1447800" cy="2031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r>
                <a:rPr lang="en-US" smtClean="0"/>
                <a:t>Kebijakan dan Proses pelaksanaan</a:t>
              </a:r>
            </a:p>
            <a:p>
              <a:endParaRPr lang="en-US" smtClean="0"/>
            </a:p>
            <a:p>
              <a:endParaRPr lang="en-US" smtClean="0"/>
            </a:p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38400" y="4525328"/>
              <a:ext cx="2838450" cy="17543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8"/>
              </a:pPr>
              <a:r>
                <a:rPr lang="en-US" smtClean="0"/>
                <a:t>Evaluasi</a:t>
              </a:r>
            </a:p>
            <a:p>
              <a:pPr marL="342900" indent="-342900">
                <a:buFont typeface="+mj-lt"/>
                <a:buAutoNum type="arabicPeriod" startAt="8"/>
              </a:pPr>
              <a:r>
                <a:rPr lang="en-US" smtClean="0"/>
                <a:t>Target jangka pendek</a:t>
              </a:r>
            </a:p>
            <a:p>
              <a:pPr marL="342900" indent="-342900">
                <a:buFont typeface="+mj-lt"/>
                <a:buAutoNum type="arabicPeriod" startAt="8"/>
              </a:pPr>
              <a:r>
                <a:rPr lang="en-US" smtClean="0"/>
                <a:t>Pelaksanaan</a:t>
              </a:r>
            </a:p>
            <a:p>
              <a:pPr marL="342900" indent="-342900">
                <a:buFont typeface="+mj-lt"/>
                <a:buAutoNum type="arabicPeriod" startAt="8"/>
              </a:pPr>
              <a:endParaRPr lang="en-US" smtClean="0"/>
            </a:p>
            <a:p>
              <a:pPr marL="342900" indent="-342900">
                <a:buFont typeface="+mj-lt"/>
                <a:buAutoNum type="arabicPeriod" startAt="8"/>
              </a:pPr>
              <a:endParaRPr lang="en-US"/>
            </a:p>
            <a:p>
              <a:endParaRPr lang="en-US" smtClean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257800" y="5997931"/>
              <a:ext cx="3810000" cy="1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448825" y="5540495"/>
              <a:ext cx="646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Teori</a:t>
              </a:r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15300" y="5544822"/>
              <a:ext cx="932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Terapan</a:t>
              </a:r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990600" y="2057400"/>
              <a:ext cx="807720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38400" y="1796534"/>
              <a:ext cx="0" cy="450818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57800" y="1762519"/>
              <a:ext cx="0" cy="450818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90601" y="3056930"/>
              <a:ext cx="4267199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70150" y="4466809"/>
              <a:ext cx="430670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73682" y="6304717"/>
              <a:ext cx="877031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047350" y="1764939"/>
              <a:ext cx="0" cy="453977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73682" y="1752600"/>
              <a:ext cx="8770318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73682" y="1730924"/>
              <a:ext cx="0" cy="453977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010400" y="2057400"/>
              <a:ext cx="0" cy="3940531"/>
            </a:xfrm>
            <a:prstGeom prst="lin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07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3955</TotalTime>
  <Words>2124</Words>
  <Application>Microsoft Office PowerPoint</Application>
  <PresentationFormat>On-screen Show (4:3)</PresentationFormat>
  <Paragraphs>393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KONSEP DENGAN IMPLEMENTASI PENATAAN RUANG</vt:lpstr>
      <vt:lpstr>OUTLINE</vt:lpstr>
      <vt:lpstr>SISTEMATIKA KONSEP WILAYAH </vt:lpstr>
      <vt:lpstr>SKEMA FALSAFAH PERENCANAAN</vt:lpstr>
      <vt:lpstr>THINKING IMPLEMENTATION FROM THE START</vt:lpstr>
      <vt:lpstr>ISTILAH PENTING DALAM  PROSES PERENCANAAN</vt:lpstr>
      <vt:lpstr>DIMENSI PERENCANAAN</vt:lpstr>
      <vt:lpstr>DIMENSI PERENCANAAN</vt:lpstr>
      <vt:lpstr>SPEKTRUM SISTEM PERENCANAAN PENGEMBANGAN WILAYAH</vt:lpstr>
      <vt:lpstr>SISTEM PERENCANAAN</vt:lpstr>
      <vt:lpstr>PowerPoint Presentation</vt:lpstr>
      <vt:lpstr>SISTEM WILAYAH</vt:lpstr>
      <vt:lpstr>PENATAAN RUANG DI INDONESIA</vt:lpstr>
      <vt:lpstr>PROSES PERENCANAAN</vt:lpstr>
      <vt:lpstr>PROSES PERENCANAAN</vt:lpstr>
      <vt:lpstr>PROSES PERENCANAAN</vt:lpstr>
      <vt:lpstr>PROSES PERENCANAAN</vt:lpstr>
      <vt:lpstr>PROSES PERENCANAAN</vt:lpstr>
      <vt:lpstr>PROSES PERENCANAAN</vt:lpstr>
      <vt:lpstr>PROSES PERENCANAAN</vt:lpstr>
      <vt:lpstr>PROSES PERENCANAAN</vt:lpstr>
      <vt:lpstr>PERAN STAKEHOLDER</vt:lpstr>
      <vt:lpstr>TIPE PERENCANAAN</vt:lpstr>
      <vt:lpstr>LATAR BELAKANG TIPE PERENCANAAN</vt:lpstr>
      <vt:lpstr>PowerPoint Presentation</vt:lpstr>
      <vt:lpstr>COMPREHENSIVE PLANNING</vt:lpstr>
      <vt:lpstr>CIRI-CIRI COMPREHENSIVE PLAN</vt:lpstr>
      <vt:lpstr>CONTOH COMPREHENSIVE PLANNING</vt:lpstr>
      <vt:lpstr>PowerPoint Presentation</vt:lpstr>
      <vt:lpstr>INCREMENTAL PLANNING</vt:lpstr>
      <vt:lpstr>SIFAT INCREMENTAL DISJOINTED PLANING</vt:lpstr>
      <vt:lpstr>PowerPoint Presentation</vt:lpstr>
      <vt:lpstr>CONTOH INCREMENTAL DISJOINTED PLANNING</vt:lpstr>
      <vt:lpstr>MIXED SCANING PLANNING</vt:lpstr>
      <vt:lpstr>CIRI-CIRI MIXED SCANNING PLANNING</vt:lpstr>
      <vt:lpstr>CONTOH MIXED SCANNING PLANNING</vt:lpstr>
      <vt:lpstr>PARTISIPATORY PLANNING</vt:lpstr>
      <vt:lpstr>PARTISIPATORY PLANNING</vt:lpstr>
      <vt:lpstr>METODE PARTICIPATORY PLANNING</vt:lpstr>
      <vt:lpstr>TOP DOWN VS BOTTOM UP PLANNING</vt:lpstr>
      <vt:lpstr>KEDUDUKAN RTR DAN SISTEM PERENCANAAN PEMBANGUNAN NASIONAL</vt:lpstr>
      <vt:lpstr>KEDUDUKAN RTRWN, RTRWP, DAN RTRWK</vt:lpstr>
      <vt:lpstr>TATA CARA PENYUSUNAN RTRW PROVINSI</vt:lpstr>
      <vt:lpstr>TATA CARA PENYUSUNAN RTRW KABUPATEN</vt:lpstr>
      <vt:lpstr>TATA CARA PENYUSUNAN RTRW KOTA</vt:lpstr>
      <vt:lpstr>PENGUMPULAN DATA DAN INFORMASI</vt:lpstr>
      <vt:lpstr>KETENTUAN MENGENAI PETA DASAR DAN TEMATIK ADALAH SEBAGAI BERIKUT</vt:lpstr>
      <vt:lpstr>DATA DAN INFORMASI</vt:lpstr>
      <vt:lpstr>SISTEM INFORMASI KEBENCANAAN OLEH BNPB</vt:lpstr>
      <vt:lpstr>SISTEM INFORMASI KEBENCANAAN OLEH BNPB</vt:lpstr>
      <vt:lpstr>SISTEM INFORMASI PETA SEBARAN BIDANG TANAH OLEH KEMEN. ATR/BPN</vt:lpstr>
      <vt:lpstr>SISTEM INFORMASI LAYANAN TANAH OLEH KEMEN. ATR/BPN</vt:lpstr>
      <vt:lpstr>SISTEM INFORMASI GISTARU OLEH KEMEN. ATR/BPN</vt:lpstr>
      <vt:lpstr>SISTEM INFORMASI GEOSPASIAL UNTUK NEGERI (KEBIJAKAN SATU PETA) OLEH BADAN INFORMASI GEOSPASIAL</vt:lpstr>
      <vt:lpstr>REFERENSI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KIRANA</dc:creator>
  <cp:lastModifiedBy>KIRANA</cp:lastModifiedBy>
  <cp:revision>278</cp:revision>
  <dcterms:created xsi:type="dcterms:W3CDTF">2018-09-04T21:30:41Z</dcterms:created>
  <dcterms:modified xsi:type="dcterms:W3CDTF">2018-12-02T03:25:31Z</dcterms:modified>
</cp:coreProperties>
</file>