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1"/>
  </p:notesMasterIdLst>
  <p:sldIdLst>
    <p:sldId id="256" r:id="rId2"/>
    <p:sldId id="263" r:id="rId3"/>
    <p:sldId id="571" r:id="rId4"/>
    <p:sldId id="572" r:id="rId5"/>
    <p:sldId id="574" r:id="rId6"/>
    <p:sldId id="573" r:id="rId7"/>
    <p:sldId id="575" r:id="rId8"/>
    <p:sldId id="576" r:id="rId9"/>
    <p:sldId id="577" r:id="rId10"/>
    <p:sldId id="578" r:id="rId11"/>
    <p:sldId id="579" r:id="rId12"/>
    <p:sldId id="580" r:id="rId13"/>
    <p:sldId id="581" r:id="rId14"/>
    <p:sldId id="586" r:id="rId15"/>
    <p:sldId id="587" r:id="rId16"/>
    <p:sldId id="588" r:id="rId17"/>
    <p:sldId id="589" r:id="rId18"/>
    <p:sldId id="582" r:id="rId19"/>
    <p:sldId id="583" r:id="rId20"/>
    <p:sldId id="584" r:id="rId21"/>
    <p:sldId id="590" r:id="rId22"/>
    <p:sldId id="585" r:id="rId23"/>
    <p:sldId id="591" r:id="rId24"/>
    <p:sldId id="592" r:id="rId25"/>
    <p:sldId id="595" r:id="rId26"/>
    <p:sldId id="593" r:id="rId27"/>
    <p:sldId id="596" r:id="rId28"/>
    <p:sldId id="594" r:id="rId29"/>
    <p:sldId id="597" r:id="rId30"/>
    <p:sldId id="599" r:id="rId31"/>
    <p:sldId id="598" r:id="rId32"/>
    <p:sldId id="601" r:id="rId33"/>
    <p:sldId id="603" r:id="rId34"/>
    <p:sldId id="600" r:id="rId35"/>
    <p:sldId id="602" r:id="rId36"/>
    <p:sldId id="604" r:id="rId37"/>
    <p:sldId id="605" r:id="rId38"/>
    <p:sldId id="564" r:id="rId39"/>
    <p:sldId id="265"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FF"/>
    <a:srgbClr val="0066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95" autoAdjust="0"/>
  </p:normalViewPr>
  <p:slideViewPr>
    <p:cSldViewPr>
      <p:cViewPr>
        <p:scale>
          <a:sx n="60" d="100"/>
          <a:sy n="60" d="100"/>
        </p:scale>
        <p:origin x="-1572"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47CAD-75B5-4FC6-A94E-B437AB1936DB}" type="datetimeFigureOut">
              <a:rPr lang="en-US" smtClean="0"/>
              <a:t>12/10/2018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02588F-6647-474E-8A15-E2ACCD5ED00B}" type="slidenum">
              <a:rPr lang="en-US" smtClean="0"/>
              <a:t>‹#›</a:t>
            </a:fld>
            <a:endParaRPr lang="en-US"/>
          </a:p>
        </p:txBody>
      </p:sp>
    </p:spTree>
    <p:extLst>
      <p:ext uri="{BB962C8B-B14F-4D97-AF65-F5344CB8AC3E}">
        <p14:creationId xmlns:p14="http://schemas.microsoft.com/office/powerpoint/2010/main" val="2294699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588F-6647-474E-8A15-E2ACCD5ED00B}" type="slidenum">
              <a:rPr lang="en-US" smtClean="0"/>
              <a:t>3</a:t>
            </a:fld>
            <a:endParaRPr lang="en-US"/>
          </a:p>
        </p:txBody>
      </p:sp>
    </p:spTree>
    <p:extLst>
      <p:ext uri="{BB962C8B-B14F-4D97-AF65-F5344CB8AC3E}">
        <p14:creationId xmlns:p14="http://schemas.microsoft.com/office/powerpoint/2010/main" val="316826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588F-6647-474E-8A15-E2ACCD5ED00B}" type="slidenum">
              <a:rPr lang="en-US" smtClean="0"/>
              <a:t>12</a:t>
            </a:fld>
            <a:endParaRPr lang="en-US"/>
          </a:p>
        </p:txBody>
      </p:sp>
    </p:spTree>
    <p:extLst>
      <p:ext uri="{BB962C8B-B14F-4D97-AF65-F5344CB8AC3E}">
        <p14:creationId xmlns:p14="http://schemas.microsoft.com/office/powerpoint/2010/main" val="31682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588F-6647-474E-8A15-E2ACCD5ED00B}" type="slidenum">
              <a:rPr lang="en-US" smtClean="0"/>
              <a:t>23</a:t>
            </a:fld>
            <a:endParaRPr lang="en-US"/>
          </a:p>
        </p:txBody>
      </p:sp>
    </p:spTree>
    <p:extLst>
      <p:ext uri="{BB962C8B-B14F-4D97-AF65-F5344CB8AC3E}">
        <p14:creationId xmlns:p14="http://schemas.microsoft.com/office/powerpoint/2010/main" val="316826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588F-6647-474E-8A15-E2ACCD5ED00B}" type="slidenum">
              <a:rPr lang="en-US" smtClean="0"/>
              <a:t>31</a:t>
            </a:fld>
            <a:endParaRPr lang="en-US"/>
          </a:p>
        </p:txBody>
      </p:sp>
    </p:spTree>
    <p:extLst>
      <p:ext uri="{BB962C8B-B14F-4D97-AF65-F5344CB8AC3E}">
        <p14:creationId xmlns:p14="http://schemas.microsoft.com/office/powerpoint/2010/main" val="316826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F8B08D-11C1-405B-B966-F5633425A9A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200059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F8B08D-11C1-405B-B966-F5633425A9A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21989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F8B08D-11C1-405B-B966-F5633425A9A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236507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F8B08D-11C1-405B-B966-F5633425A9A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44300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F8B08D-11C1-405B-B966-F5633425A9A5}" type="datetimeFigureOut">
              <a:rPr lang="en-US" smtClean="0"/>
              <a:t>12/10/2018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403870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F8B08D-11C1-405B-B966-F5633425A9A5}"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173926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F8B08D-11C1-405B-B966-F5633425A9A5}" type="datetimeFigureOut">
              <a:rPr lang="en-US" smtClean="0"/>
              <a:t>12/10/2018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389484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F8B08D-11C1-405B-B966-F5633425A9A5}" type="datetimeFigureOut">
              <a:rPr lang="en-US" smtClean="0"/>
              <a:t>12/10/2018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280769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F8B08D-11C1-405B-B966-F5633425A9A5}" type="datetimeFigureOut">
              <a:rPr lang="en-US" smtClean="0"/>
              <a:t>12/10/2018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333800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F8B08D-11C1-405B-B966-F5633425A9A5}"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2403404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F8B08D-11C1-405B-B966-F5633425A9A5}" type="datetimeFigureOut">
              <a:rPr lang="en-US" smtClean="0"/>
              <a:t>12/10/2018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58FB98-5F65-4AD5-8D65-9A948F79372E}" type="slidenum">
              <a:rPr lang="en-US" smtClean="0"/>
              <a:t>‹#›</a:t>
            </a:fld>
            <a:endParaRPr lang="en-US"/>
          </a:p>
        </p:txBody>
      </p:sp>
    </p:spTree>
    <p:extLst>
      <p:ext uri="{BB962C8B-B14F-4D97-AF65-F5344CB8AC3E}">
        <p14:creationId xmlns:p14="http://schemas.microsoft.com/office/powerpoint/2010/main" val="4107641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8B08D-11C1-405B-B966-F5633425A9A5}" type="datetimeFigureOut">
              <a:rPr lang="en-US" smtClean="0"/>
              <a:t>12/10/2018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8FB98-5F65-4AD5-8D65-9A948F79372E}" type="slidenum">
              <a:rPr lang="en-US" smtClean="0"/>
              <a:t>‹#›</a:t>
            </a:fld>
            <a:endParaRPr lang="en-US"/>
          </a:p>
        </p:txBody>
      </p:sp>
    </p:spTree>
    <p:extLst>
      <p:ext uri="{BB962C8B-B14F-4D97-AF65-F5344CB8AC3E}">
        <p14:creationId xmlns:p14="http://schemas.microsoft.com/office/powerpoint/2010/main" val="11413777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tod.org/" TargetMode="External"/><Relationship Id="rId2" Type="http://schemas.openxmlformats.org/officeDocument/2006/relationships/hyperlink" Target="https://www.businessinsider.com/most-livable-cities-in-the-world-2018-8/?IR=T/#3-osaka-japan-49" TargetMode="External"/><Relationship Id="rId1" Type="http://schemas.openxmlformats.org/officeDocument/2006/relationships/slideLayout" Target="../slideLayouts/slideLayout2.xml"/><Relationship Id="rId4" Type="http://schemas.openxmlformats.org/officeDocument/2006/relationships/hyperlink" Target="http://www.itdp-indonesia.org/tod/transit-oriented-development-tod/"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2" descr="C:\Users\arsil\Desktop\Smartcreative.jpg"/>
          <p:cNvPicPr>
            <a:picLocks noChangeAspect="1" noChangeArrowheads="1"/>
          </p:cNvPicPr>
          <p:nvPr/>
        </p:nvPicPr>
        <p:blipFill>
          <a:blip r:embed="rId2">
            <a:extLst>
              <a:ext uri="{28A0092B-C50C-407E-A947-70E740481C1C}">
                <a14:useLocalDpi xmlns:a14="http://schemas.microsoft.com/office/drawing/2010/main" val="0"/>
              </a:ext>
            </a:extLst>
          </a:blip>
          <a:srcRect l="1051" r="800" b="504"/>
          <a:stretch>
            <a:fillRect/>
          </a:stretch>
        </p:blipFill>
        <p:spPr bwMode="auto">
          <a:xfrm>
            <a:off x="0" y="-1051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124200" y="3409759"/>
            <a:ext cx="6019800" cy="1470025"/>
          </a:xfrm>
        </p:spPr>
        <p:txBody>
          <a:bodyPr>
            <a:noAutofit/>
          </a:bodyPr>
          <a:lstStyle/>
          <a:p>
            <a:pPr algn="l"/>
            <a:r>
              <a:rPr lang="en-US" sz="2400" b="1" smtClean="0"/>
              <a:t>KONSEP TEMATIK </a:t>
            </a:r>
            <a:br>
              <a:rPr lang="en-US" sz="2400" b="1" smtClean="0"/>
            </a:br>
            <a:r>
              <a:rPr lang="en-US" sz="2400" b="1" smtClean="0"/>
              <a:t>PERENCANAAN WILAYAH DAN KOTA</a:t>
            </a:r>
            <a:endParaRPr lang="en-US" sz="2400" b="1"/>
          </a:p>
        </p:txBody>
      </p:sp>
    </p:spTree>
    <p:extLst>
      <p:ext uri="{BB962C8B-B14F-4D97-AF65-F5344CB8AC3E}">
        <p14:creationId xmlns:p14="http://schemas.microsoft.com/office/powerpoint/2010/main" val="3103138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pPr algn="l"/>
            <a:r>
              <a:rPr lang="en-US" sz="3200" b="1" smtClean="0"/>
              <a:t>SMART CITIES DALAM COMPREHENSIVE PLANNING</a:t>
            </a:r>
            <a:endParaRPr lang="en-US" sz="3200" b="1"/>
          </a:p>
        </p:txBody>
      </p:sp>
      <p:sp>
        <p:nvSpPr>
          <p:cNvPr id="3" name="Content Placeholder 2"/>
          <p:cNvSpPr>
            <a:spLocks noGrp="1"/>
          </p:cNvSpPr>
          <p:nvPr>
            <p:ph idx="1"/>
          </p:nvPr>
        </p:nvSpPr>
        <p:spPr/>
        <p:txBody>
          <a:bodyPr>
            <a:normAutofit fontScale="92500"/>
          </a:bodyPr>
          <a:lstStyle/>
          <a:p>
            <a:r>
              <a:rPr lang="en-US" smtClean="0"/>
              <a:t>Perwujudan smart cities dalam perencanaan komprehensif sehingga perlu melihat dalam kesatuan holistik</a:t>
            </a:r>
          </a:p>
          <a:p>
            <a:r>
              <a:rPr lang="en-US" smtClean="0"/>
              <a:t>Smart Cities sebagai kombinasi:</a:t>
            </a:r>
          </a:p>
          <a:p>
            <a:pPr marL="1150938" indent="-1150938">
              <a:buNone/>
              <a:tabLst>
                <a:tab pos="850900" algn="l"/>
              </a:tabLst>
            </a:pPr>
            <a:r>
              <a:rPr lang="en-US"/>
              <a:t>	</a:t>
            </a:r>
            <a:r>
              <a:rPr lang="en-US" smtClean="0"/>
              <a:t>- Society, economy, environment,   governance</a:t>
            </a:r>
          </a:p>
          <a:p>
            <a:pPr marL="1150938" indent="-1150938">
              <a:buNone/>
              <a:tabLst>
                <a:tab pos="850900" algn="l"/>
              </a:tabLst>
            </a:pPr>
            <a:r>
              <a:rPr lang="en-US"/>
              <a:t>	</a:t>
            </a:r>
            <a:r>
              <a:rPr lang="en-US" smtClean="0"/>
              <a:t>- Pengembangan infrastruktur fisik, non fisik, sarana dan prasarana, dan sistem digital</a:t>
            </a:r>
          </a:p>
          <a:p>
            <a:pPr marL="1150938" indent="-1150938">
              <a:buNone/>
              <a:tabLst>
                <a:tab pos="850900" algn="l"/>
              </a:tabLst>
            </a:pPr>
            <a:r>
              <a:rPr lang="en-US"/>
              <a:t> </a:t>
            </a:r>
            <a:r>
              <a:rPr lang="en-US" smtClean="0"/>
              <a:t>        - Kota memiliki karakter tersendiri </a:t>
            </a:r>
          </a:p>
          <a:p>
            <a:pPr marL="1150938" indent="-1150938">
              <a:buNone/>
              <a:tabLst>
                <a:tab pos="850900" algn="l"/>
              </a:tabLst>
            </a:pPr>
            <a:endParaRPr lang="en-US" smtClean="0"/>
          </a:p>
          <a:p>
            <a:pPr marL="0" indent="0">
              <a:buNone/>
            </a:pPr>
            <a:endParaRPr lang="en-US"/>
          </a:p>
        </p:txBody>
      </p:sp>
    </p:spTree>
    <p:extLst>
      <p:ext uri="{BB962C8B-B14F-4D97-AF65-F5344CB8AC3E}">
        <p14:creationId xmlns:p14="http://schemas.microsoft.com/office/powerpoint/2010/main" val="699469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1" y="457200"/>
            <a:ext cx="9144000" cy="1143000"/>
          </a:xfrm>
        </p:spPr>
        <p:txBody>
          <a:bodyPr>
            <a:noAutofit/>
          </a:bodyPr>
          <a:lstStyle/>
          <a:p>
            <a:pPr algn="l"/>
            <a:r>
              <a:rPr lang="en-US" sz="3200" b="1" i="1" smtClean="0"/>
              <a:t>ECONOMY, GOVERNANCE, ENVIRONMENT, SOCIETY </a:t>
            </a:r>
            <a:r>
              <a:rPr lang="en-US" sz="3200" b="1" smtClean="0"/>
              <a:t>DALAM SMART CITIES</a:t>
            </a:r>
            <a:endParaRPr lang="en-US" sz="3200" b="1" i="1"/>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302" t="47198" r="31378" b="12285"/>
          <a:stretch/>
        </p:blipFill>
        <p:spPr bwMode="auto">
          <a:xfrm>
            <a:off x="307261" y="1552904"/>
            <a:ext cx="7567780" cy="461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5540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3" y="4495800"/>
            <a:ext cx="8229600" cy="1143000"/>
          </a:xfrm>
          <a:solidFill>
            <a:srgbClr val="6666FF">
              <a:alpha val="72941"/>
            </a:srgbClr>
          </a:solidFill>
        </p:spPr>
        <p:txBody>
          <a:bodyPr/>
          <a:lstStyle/>
          <a:p>
            <a:pPr algn="r"/>
            <a:r>
              <a:rPr lang="en-US" b="1" smtClean="0"/>
              <a:t>LIVEABLE CITIES</a:t>
            </a:r>
            <a:endParaRPr lang="en-US" b="1"/>
          </a:p>
        </p:txBody>
      </p:sp>
    </p:spTree>
    <p:extLst>
      <p:ext uri="{BB962C8B-B14F-4D97-AF65-F5344CB8AC3E}">
        <p14:creationId xmlns:p14="http://schemas.microsoft.com/office/powerpoint/2010/main" val="1442385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pPr algn="l"/>
            <a:r>
              <a:rPr lang="en-US" b="1" smtClean="0"/>
              <a:t>DEFINISI LIVEABLE</a:t>
            </a:r>
            <a:endParaRPr lang="en-US" b="1"/>
          </a:p>
        </p:txBody>
      </p:sp>
      <p:sp>
        <p:nvSpPr>
          <p:cNvPr id="3" name="Content Placeholder 2"/>
          <p:cNvSpPr>
            <a:spLocks noGrp="1"/>
          </p:cNvSpPr>
          <p:nvPr>
            <p:ph idx="1"/>
          </p:nvPr>
        </p:nvSpPr>
        <p:spPr/>
        <p:txBody>
          <a:bodyPr>
            <a:normAutofit lnSpcReduction="10000"/>
          </a:bodyPr>
          <a:lstStyle/>
          <a:p>
            <a:r>
              <a:rPr lang="en-US" smtClean="0"/>
              <a:t>Perwujudan liveable city berdasarkan tujuan dan harapan yang ingin dicapai oleh suatu kota</a:t>
            </a:r>
          </a:p>
          <a:p>
            <a:r>
              <a:rPr lang="en-US" smtClean="0"/>
              <a:t>Hal ini terkait dengan ide, rencana, dan desain suatu kota untuk lebih layak dan nyaman dihuni</a:t>
            </a:r>
          </a:p>
          <a:p>
            <a:r>
              <a:rPr lang="en-US" smtClean="0"/>
              <a:t>Memberikan kesempatan bagi warganya untuk hidup sehat dan produktif didukung dengan sarana dan prasarana</a:t>
            </a:r>
          </a:p>
        </p:txBody>
      </p:sp>
    </p:spTree>
    <p:extLst>
      <p:ext uri="{BB962C8B-B14F-4D97-AF65-F5344CB8AC3E}">
        <p14:creationId xmlns:p14="http://schemas.microsoft.com/office/powerpoint/2010/main" val="3235068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6" y="457200"/>
            <a:ext cx="9144000" cy="1143000"/>
          </a:xfrm>
        </p:spPr>
        <p:txBody>
          <a:bodyPr>
            <a:noAutofit/>
          </a:bodyPr>
          <a:lstStyle/>
          <a:p>
            <a:pPr algn="l"/>
            <a:r>
              <a:rPr lang="en-US" sz="3200" b="1" smtClean="0"/>
              <a:t>LATAR </a:t>
            </a:r>
            <a:r>
              <a:rPr lang="en-US" sz="3200" b="1"/>
              <a:t>BELAKANG </a:t>
            </a:r>
            <a:r>
              <a:rPr lang="en-US" sz="3200" b="1" smtClean="0"/>
              <a:t>PENTINGNYA </a:t>
            </a:r>
            <a:br>
              <a:rPr lang="en-US" sz="3200" b="1" smtClean="0"/>
            </a:br>
            <a:r>
              <a:rPr lang="en-US" sz="3200" b="1" smtClean="0"/>
              <a:t>KONSEP LIVEABLE CITIES </a:t>
            </a:r>
            <a:endParaRPr lang="en-US" sz="3200" b="1"/>
          </a:p>
        </p:txBody>
      </p:sp>
      <p:sp>
        <p:nvSpPr>
          <p:cNvPr id="3" name="Content Placeholder 2"/>
          <p:cNvSpPr>
            <a:spLocks noGrp="1"/>
          </p:cNvSpPr>
          <p:nvPr>
            <p:ph idx="1"/>
          </p:nvPr>
        </p:nvSpPr>
        <p:spPr/>
        <p:txBody>
          <a:bodyPr/>
          <a:lstStyle/>
          <a:p>
            <a:r>
              <a:rPr lang="en-US" smtClean="0"/>
              <a:t>Tumbuhnya kawaan perkotaan menjadi megacities </a:t>
            </a:r>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289" t="23922" r="31418" b="32759"/>
          <a:stretch/>
        </p:blipFill>
        <p:spPr bwMode="auto">
          <a:xfrm>
            <a:off x="5229290" y="2764220"/>
            <a:ext cx="3914710" cy="362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552" t="44505" r="23706" b="6573"/>
          <a:stretch/>
        </p:blipFill>
        <p:spPr bwMode="auto">
          <a:xfrm>
            <a:off x="0" y="3207560"/>
            <a:ext cx="5061516" cy="318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983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32" t="25646" r="5002" b="14655"/>
          <a:stretch/>
        </p:blipFill>
        <p:spPr bwMode="auto">
          <a:xfrm>
            <a:off x="152401" y="2197416"/>
            <a:ext cx="8897006" cy="4087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7000" y="4495800"/>
            <a:ext cx="304800" cy="9144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89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smtClean="0"/>
              <a:t>LIVEABLE CITIES AND MEGACITIES</a:t>
            </a:r>
            <a:endParaRPr lang="en-US" b="1"/>
          </a:p>
        </p:txBody>
      </p:sp>
      <p:sp>
        <p:nvSpPr>
          <p:cNvPr id="3" name="Content Placeholder 2"/>
          <p:cNvSpPr>
            <a:spLocks noGrp="1"/>
          </p:cNvSpPr>
          <p:nvPr>
            <p:ph idx="1"/>
          </p:nvPr>
        </p:nvSpPr>
        <p:spPr/>
        <p:txBody>
          <a:bodyPr>
            <a:normAutofit fontScale="77500" lnSpcReduction="20000"/>
          </a:bodyPr>
          <a:lstStyle/>
          <a:p>
            <a:r>
              <a:rPr lang="en-US" smtClean="0"/>
              <a:t>Megacities memerlukan konsep yang dapat meningkatkan kualitas hidup</a:t>
            </a:r>
          </a:p>
          <a:p>
            <a:r>
              <a:rPr lang="en-US" smtClean="0"/>
              <a:t>Kehidupan di mehacities lebih dinamis dan heterogen</a:t>
            </a:r>
          </a:p>
          <a:p>
            <a:r>
              <a:rPr lang="en-US" smtClean="0"/>
              <a:t>Di lain sisi megacities sebagai aset terbesar karena kaya akan inovasi, interkoneksi, interaksi sosial</a:t>
            </a:r>
          </a:p>
          <a:p>
            <a:r>
              <a:rPr lang="en-US" smtClean="0"/>
              <a:t>Interaksi sosial dan inovasi dapat mencptakan pembaharuan regional economic</a:t>
            </a:r>
          </a:p>
          <a:p>
            <a:pPr marL="0" indent="0">
              <a:buNone/>
            </a:pPr>
            <a:endParaRPr lang="en-US" smtClean="0"/>
          </a:p>
          <a:p>
            <a:pPr marL="0" indent="0" algn="ctr">
              <a:buNone/>
            </a:pPr>
            <a:r>
              <a:rPr lang="en-US" b="1" smtClean="0">
                <a:solidFill>
                  <a:schemeClr val="accent6">
                    <a:lumMod val="50000"/>
                  </a:schemeClr>
                </a:solidFill>
              </a:rPr>
              <a:t>Mid-size  </a:t>
            </a:r>
            <a:r>
              <a:rPr lang="en-US" b="1">
                <a:solidFill>
                  <a:schemeClr val="accent6">
                    <a:lumMod val="50000"/>
                  </a:schemeClr>
                </a:solidFill>
              </a:rPr>
              <a:t>cities  and  megacities  will  be  </a:t>
            </a:r>
            <a:r>
              <a:rPr lang="en-US" b="1" smtClean="0">
                <a:solidFill>
                  <a:schemeClr val="accent6">
                    <a:lumMod val="50000"/>
                  </a:schemeClr>
                </a:solidFill>
              </a:rPr>
              <a:t>the driving  </a:t>
            </a:r>
            <a:r>
              <a:rPr lang="en-US" b="1">
                <a:solidFill>
                  <a:schemeClr val="accent6">
                    <a:lumMod val="50000"/>
                  </a:schemeClr>
                </a:solidFill>
              </a:rPr>
              <a:t>forces  for  development  and  global  </a:t>
            </a:r>
            <a:r>
              <a:rPr lang="en-US" b="1" smtClean="0">
                <a:solidFill>
                  <a:schemeClr val="accent6">
                    <a:lumMod val="50000"/>
                  </a:schemeClr>
                </a:solidFill>
              </a:rPr>
              <a:t>growth, 45 with  </a:t>
            </a:r>
            <a:r>
              <a:rPr lang="en-US" b="1">
                <a:solidFill>
                  <a:schemeClr val="accent6">
                    <a:lumMod val="50000"/>
                  </a:schemeClr>
                </a:solidFill>
              </a:rPr>
              <a:t>mega-regions </a:t>
            </a:r>
            <a:r>
              <a:rPr lang="en-US" b="1" smtClean="0">
                <a:solidFill>
                  <a:schemeClr val="accent6">
                    <a:lumMod val="50000"/>
                  </a:schemeClr>
                </a:solidFill>
              </a:rPr>
              <a:t>already  </a:t>
            </a:r>
            <a:r>
              <a:rPr lang="en-US" b="1">
                <a:solidFill>
                  <a:schemeClr val="accent6">
                    <a:lumMod val="50000"/>
                  </a:schemeClr>
                </a:solidFill>
              </a:rPr>
              <a:t>representing  66%  of  global  economic  activity  and  about  85%  </a:t>
            </a:r>
            <a:r>
              <a:rPr lang="en-US" b="1" smtClean="0">
                <a:solidFill>
                  <a:schemeClr val="accent6">
                    <a:lumMod val="50000"/>
                  </a:schemeClr>
                </a:solidFill>
              </a:rPr>
              <a:t>of technological  </a:t>
            </a:r>
            <a:r>
              <a:rPr lang="en-US" b="1">
                <a:solidFill>
                  <a:schemeClr val="accent6">
                    <a:lumMod val="50000"/>
                  </a:schemeClr>
                </a:solidFill>
              </a:rPr>
              <a:t>and  scientific  innovation</a:t>
            </a:r>
          </a:p>
          <a:p>
            <a:endParaRPr lang="en-US"/>
          </a:p>
          <a:p>
            <a:endParaRPr lang="en-US"/>
          </a:p>
        </p:txBody>
      </p:sp>
    </p:spTree>
    <p:extLst>
      <p:ext uri="{BB962C8B-B14F-4D97-AF65-F5344CB8AC3E}">
        <p14:creationId xmlns:p14="http://schemas.microsoft.com/office/powerpoint/2010/main" val="1506262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smtClean="0"/>
              <a:t>TANTANGAN MEGACITIES</a:t>
            </a:r>
            <a:endParaRPr lang="en-US" b="1"/>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692" t="43750" r="30125" b="16595"/>
          <a:stretch/>
        </p:blipFill>
        <p:spPr bwMode="auto">
          <a:xfrm>
            <a:off x="0" y="1676400"/>
            <a:ext cx="9144000" cy="441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23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3200" b="1" smtClean="0"/>
              <a:t>PEMBANGUNAN PERKOTAAN YANG SEIMBANG</a:t>
            </a:r>
            <a:endParaRPr lang="en-US" sz="3200" b="1"/>
          </a:p>
        </p:txBody>
      </p:sp>
      <p:sp>
        <p:nvSpPr>
          <p:cNvPr id="3" name="Content Placeholder 2"/>
          <p:cNvSpPr>
            <a:spLocks noGrp="1"/>
          </p:cNvSpPr>
          <p:nvPr>
            <p:ph idx="1"/>
          </p:nvPr>
        </p:nvSpPr>
        <p:spPr/>
        <p:txBody>
          <a:bodyPr>
            <a:normAutofit fontScale="92500" lnSpcReduction="20000"/>
          </a:bodyPr>
          <a:lstStyle/>
          <a:p>
            <a:r>
              <a:rPr lang="en-US" smtClean="0"/>
              <a:t>Pembangunan berkelanjutan dan liveable cities sebagai visi besar dari perencanaan kota yang seimbang</a:t>
            </a:r>
          </a:p>
          <a:p>
            <a:r>
              <a:rPr lang="en-US" smtClean="0"/>
              <a:t>Key themes dari pembangunan kota yang berkelanjuan adalah </a:t>
            </a:r>
            <a:r>
              <a:rPr lang="en-US" i="1" smtClean="0"/>
              <a:t>governments, place, and planning</a:t>
            </a:r>
          </a:p>
          <a:p>
            <a:r>
              <a:rPr lang="en-US" smtClean="0"/>
              <a:t>Perwujudan liveable cities dapat berasal dari proses pembelajaran keberhasilan maupun kegagalan dari pembangunan kota lainnya, sehingga pelaku pembangunan dapat merencanakan kota dimasa depan yang lebih baik</a:t>
            </a:r>
            <a:endParaRPr lang="en-US"/>
          </a:p>
        </p:txBody>
      </p:sp>
    </p:spTree>
    <p:extLst>
      <p:ext uri="{BB962C8B-B14F-4D97-AF65-F5344CB8AC3E}">
        <p14:creationId xmlns:p14="http://schemas.microsoft.com/office/powerpoint/2010/main" val="3725965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30862" cy="1143000"/>
          </a:xfrm>
        </p:spPr>
        <p:txBody>
          <a:bodyPr>
            <a:noAutofit/>
          </a:bodyPr>
          <a:lstStyle/>
          <a:p>
            <a:pPr algn="l"/>
            <a:r>
              <a:rPr lang="en-US" sz="2800" b="1" smtClean="0"/>
              <a:t>PROSES PEMBANGUNAN </a:t>
            </a:r>
            <a:r>
              <a:rPr lang="en-US" sz="2800" b="1"/>
              <a:t>PERKOTAAN YANG SEIMBANG</a:t>
            </a:r>
            <a:endParaRPr lang="en-US" sz="2800"/>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656" t="26076" r="23543" b="6251"/>
          <a:stretch/>
        </p:blipFill>
        <p:spPr bwMode="auto">
          <a:xfrm>
            <a:off x="2247856" y="990600"/>
            <a:ext cx="6883006" cy="5717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329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KULIAH\Pictur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81400" y="3124200"/>
            <a:ext cx="5562600" cy="3733800"/>
          </a:xfrm>
        </p:spPr>
        <p:txBody>
          <a:bodyPr>
            <a:noAutofit/>
          </a:bodyPr>
          <a:lstStyle/>
          <a:p>
            <a:pPr marL="457200" indent="-457200">
              <a:buFont typeface="+mj-lt"/>
              <a:buAutoNum type="arabicPeriod"/>
            </a:pPr>
            <a:r>
              <a:rPr lang="en-US" sz="2800" smtClean="0">
                <a:solidFill>
                  <a:schemeClr val="tx2">
                    <a:lumMod val="50000"/>
                  </a:schemeClr>
                </a:solidFill>
              </a:rPr>
              <a:t>SMART CITIES</a:t>
            </a:r>
          </a:p>
          <a:p>
            <a:pPr marL="457200" indent="-457200">
              <a:buFont typeface="+mj-lt"/>
              <a:buAutoNum type="arabicPeriod"/>
            </a:pPr>
            <a:r>
              <a:rPr lang="en-US" sz="2800" smtClean="0">
                <a:solidFill>
                  <a:schemeClr val="tx2">
                    <a:lumMod val="50000"/>
                  </a:schemeClr>
                </a:solidFill>
              </a:rPr>
              <a:t>LIVEABLE CITIES</a:t>
            </a:r>
          </a:p>
          <a:p>
            <a:pPr marL="457200" indent="-457200">
              <a:buFont typeface="+mj-lt"/>
              <a:buAutoNum type="arabicPeriod"/>
            </a:pPr>
            <a:r>
              <a:rPr lang="en-US" sz="2800" smtClean="0">
                <a:solidFill>
                  <a:schemeClr val="tx2">
                    <a:lumMod val="50000"/>
                  </a:schemeClr>
                </a:solidFill>
              </a:rPr>
              <a:t>COMPACT CITIES </a:t>
            </a:r>
          </a:p>
          <a:p>
            <a:pPr marL="457200" indent="-457200">
              <a:buFont typeface="+mj-lt"/>
              <a:buAutoNum type="arabicPeriod"/>
            </a:pPr>
            <a:r>
              <a:rPr lang="en-US" sz="2800" smtClean="0">
                <a:solidFill>
                  <a:schemeClr val="tx2">
                    <a:lumMod val="50000"/>
                  </a:schemeClr>
                </a:solidFill>
              </a:rPr>
              <a:t>TRANSIT ORIENTED DEVELOPMENT</a:t>
            </a:r>
            <a:endParaRPr lang="en-US" sz="2800">
              <a:solidFill>
                <a:schemeClr val="tx2">
                  <a:lumMod val="50000"/>
                </a:schemeClr>
              </a:solidFill>
            </a:endParaRPr>
          </a:p>
          <a:p>
            <a:pPr marL="457200" indent="-457200">
              <a:buFont typeface="+mj-lt"/>
              <a:buAutoNum type="arabicPeriod"/>
            </a:pPr>
            <a:endParaRPr lang="en-US" sz="2800">
              <a:solidFill>
                <a:schemeClr val="tx2">
                  <a:lumMod val="50000"/>
                </a:schemeClr>
              </a:solidFill>
            </a:endParaRPr>
          </a:p>
          <a:p>
            <a:pPr marL="457200" indent="-457200">
              <a:buFont typeface="+mj-lt"/>
              <a:buAutoNum type="arabicPeriod"/>
            </a:pPr>
            <a:endParaRPr lang="en-US" sz="2800">
              <a:solidFill>
                <a:schemeClr val="tx2">
                  <a:lumMod val="50000"/>
                </a:schemeClr>
              </a:solidFill>
            </a:endParaRPr>
          </a:p>
          <a:p>
            <a:pPr marL="457200" indent="-457200">
              <a:buFont typeface="+mj-lt"/>
              <a:buAutoNum type="arabicPeriod"/>
            </a:pPr>
            <a:endParaRPr lang="en-US" sz="2800" smtClean="0">
              <a:solidFill>
                <a:schemeClr val="tx2">
                  <a:lumMod val="50000"/>
                </a:schemeClr>
              </a:solidFill>
            </a:endParaRPr>
          </a:p>
          <a:p>
            <a:pPr marL="457200" indent="-457200">
              <a:buFont typeface="+mj-lt"/>
              <a:buAutoNum type="arabicPeriod"/>
            </a:pPr>
            <a:endParaRPr lang="en-US" sz="2800" smtClean="0">
              <a:solidFill>
                <a:schemeClr val="tx2">
                  <a:lumMod val="50000"/>
                </a:schemeClr>
              </a:solidFill>
            </a:endParaRPr>
          </a:p>
          <a:p>
            <a:pPr marL="457200" indent="-457200">
              <a:buFont typeface="+mj-lt"/>
              <a:buAutoNum type="arabicPeriod"/>
            </a:pPr>
            <a:endParaRPr lang="en-US" sz="2800" smtClean="0">
              <a:solidFill>
                <a:schemeClr val="tx2">
                  <a:lumMod val="50000"/>
                </a:schemeClr>
              </a:solidFill>
            </a:endParaRPr>
          </a:p>
          <a:p>
            <a:pPr marL="457200" indent="-457200">
              <a:buFont typeface="+mj-lt"/>
              <a:buAutoNum type="arabicPeriod"/>
            </a:pPr>
            <a:endParaRPr lang="en-US" sz="2800" smtClean="0">
              <a:solidFill>
                <a:schemeClr val="tx2">
                  <a:lumMod val="50000"/>
                </a:schemeClr>
              </a:solidFill>
            </a:endParaRPr>
          </a:p>
          <a:p>
            <a:pPr marL="457200" indent="-457200">
              <a:buFont typeface="+mj-lt"/>
              <a:buAutoNum type="arabicPeriod"/>
            </a:pPr>
            <a:endParaRPr lang="en-US" sz="2800" smtClean="0">
              <a:solidFill>
                <a:schemeClr val="tx2">
                  <a:lumMod val="50000"/>
                </a:schemeClr>
              </a:solidFill>
            </a:endParaRPr>
          </a:p>
          <a:p>
            <a:pPr marL="114300" indent="0">
              <a:buClr>
                <a:srgbClr val="002060"/>
              </a:buClr>
              <a:buNone/>
            </a:pPr>
            <a:endParaRPr lang="en-US" sz="2400" smtClean="0">
              <a:solidFill>
                <a:schemeClr val="tx2">
                  <a:lumMod val="50000"/>
                </a:schemeClr>
              </a:solidFill>
            </a:endParaRPr>
          </a:p>
        </p:txBody>
      </p:sp>
      <p:sp>
        <p:nvSpPr>
          <p:cNvPr id="2" name="Title 1"/>
          <p:cNvSpPr>
            <a:spLocks noGrp="1"/>
          </p:cNvSpPr>
          <p:nvPr>
            <p:ph type="title"/>
          </p:nvPr>
        </p:nvSpPr>
        <p:spPr>
          <a:xfrm>
            <a:off x="3352800" y="2133600"/>
            <a:ext cx="3733800" cy="1143000"/>
          </a:xfrm>
        </p:spPr>
        <p:txBody>
          <a:bodyPr/>
          <a:lstStyle/>
          <a:p>
            <a:pPr algn="l"/>
            <a:r>
              <a:rPr lang="en-US" b="1" smtClean="0">
                <a:solidFill>
                  <a:schemeClr val="tx2">
                    <a:lumMod val="50000"/>
                  </a:schemeClr>
                </a:solidFill>
              </a:rPr>
              <a:t>OUTLINE</a:t>
            </a:r>
            <a:endParaRPr lang="en-US" b="1">
              <a:solidFill>
                <a:schemeClr val="tx2">
                  <a:lumMod val="50000"/>
                </a:schemeClr>
              </a:solidFill>
            </a:endParaRPr>
          </a:p>
        </p:txBody>
      </p:sp>
    </p:spTree>
    <p:extLst>
      <p:ext uri="{BB962C8B-B14F-4D97-AF65-F5344CB8AC3E}">
        <p14:creationId xmlns:p14="http://schemas.microsoft.com/office/powerpoint/2010/main" val="3099937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2800" b="1" smtClean="0"/>
              <a:t>THE TOP 10 MOST LIVEABLE CITIES IN THE WORLD</a:t>
            </a:r>
            <a:endParaRPr lang="en-US" sz="2800"/>
          </a:p>
        </p:txBody>
      </p:sp>
      <p:sp>
        <p:nvSpPr>
          <p:cNvPr id="4" name="Rectangle 3"/>
          <p:cNvSpPr/>
          <p:nvPr/>
        </p:nvSpPr>
        <p:spPr>
          <a:xfrm>
            <a:off x="0" y="1447800"/>
            <a:ext cx="9144000" cy="4401205"/>
          </a:xfrm>
          <a:prstGeom prst="rect">
            <a:avLst/>
          </a:prstGeom>
        </p:spPr>
        <p:txBody>
          <a:bodyPr wrap="square">
            <a:spAutoFit/>
          </a:bodyPr>
          <a:lstStyle/>
          <a:p>
            <a:r>
              <a:rPr lang="en-US" sz="2800" smtClean="0"/>
              <a:t>1. Vienna</a:t>
            </a:r>
            <a:r>
              <a:rPr lang="en-US" sz="2800"/>
              <a:t>, Austria (99.1)</a:t>
            </a:r>
          </a:p>
          <a:p>
            <a:r>
              <a:rPr lang="en-US" sz="2800"/>
              <a:t>2. Melbourne, Australia (98.4)</a:t>
            </a:r>
          </a:p>
          <a:p>
            <a:r>
              <a:rPr lang="en-US" sz="2800"/>
              <a:t>3. Osaka, Japan (97.7)</a:t>
            </a:r>
          </a:p>
          <a:p>
            <a:r>
              <a:rPr lang="en-US" sz="2800"/>
              <a:t>4. Calgary, Canada (97.5)</a:t>
            </a:r>
          </a:p>
          <a:p>
            <a:r>
              <a:rPr lang="en-US" sz="2800"/>
              <a:t>5. Sydney, Australia (97.4)</a:t>
            </a:r>
          </a:p>
          <a:p>
            <a:r>
              <a:rPr lang="en-US" sz="2800"/>
              <a:t>6. Vancouver, Canada (97.3)</a:t>
            </a:r>
          </a:p>
          <a:p>
            <a:r>
              <a:rPr lang="en-US" sz="2800"/>
              <a:t>7. Toronto, Canada (97.2)</a:t>
            </a:r>
          </a:p>
          <a:p>
            <a:r>
              <a:rPr lang="en-US" sz="2800"/>
              <a:t>8. Tokyo, Japan (97.2)</a:t>
            </a:r>
          </a:p>
          <a:p>
            <a:r>
              <a:rPr lang="en-US" sz="2800"/>
              <a:t>9. Copenhagen, Denmark (96.8)</a:t>
            </a:r>
          </a:p>
          <a:p>
            <a:r>
              <a:rPr lang="en-US" sz="2800"/>
              <a:t>10. Adelaide, Australia (96.6)</a:t>
            </a:r>
          </a:p>
        </p:txBody>
      </p:sp>
    </p:spTree>
    <p:extLst>
      <p:ext uri="{BB962C8B-B14F-4D97-AF65-F5344CB8AC3E}">
        <p14:creationId xmlns:p14="http://schemas.microsoft.com/office/powerpoint/2010/main" val="1952826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smtClean="0"/>
              <a:t>Tumbuhnya kawasan perkotaan memerlukan inovasi dan kreativitas dalam mewujudkan kota yang berkelanjutan</a:t>
            </a:r>
          </a:p>
          <a:p>
            <a:r>
              <a:rPr lang="en-US" smtClean="0"/>
              <a:t>Sehingga megacities dapat menjadi kota yang layak huni dengan meminimalkan disparitas</a:t>
            </a:r>
          </a:p>
          <a:p>
            <a:r>
              <a:rPr lang="en-US" smtClean="0"/>
              <a:t>Harmonisasi kawasan perkotaan dengan mempertahankan karakter kota dan peningkatan kualitas sarana dan prasarana, permukiman, RTH, dan tanpa mengesampingkan interaksi sosial</a:t>
            </a:r>
          </a:p>
          <a:p>
            <a:r>
              <a:rPr lang="en-US" smtClean="0"/>
              <a:t>Perencanaan yang berkelanjutan dan terintegrasi bagian dari konsep livable city</a:t>
            </a:r>
            <a:endParaRPr lang="en-US"/>
          </a:p>
        </p:txBody>
      </p:sp>
    </p:spTree>
    <p:extLst>
      <p:ext uri="{BB962C8B-B14F-4D97-AF65-F5344CB8AC3E}">
        <p14:creationId xmlns:p14="http://schemas.microsoft.com/office/powerpoint/2010/main" val="3066425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575504"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0"/>
            <a:ext cx="1890069" cy="369332"/>
          </a:xfrm>
          <a:prstGeom prst="rect">
            <a:avLst/>
          </a:prstGeom>
          <a:solidFill>
            <a:srgbClr val="FFC000"/>
          </a:solidFill>
        </p:spPr>
        <p:txBody>
          <a:bodyPr wrap="none" rtlCol="0">
            <a:spAutoFit/>
          </a:bodyPr>
          <a:lstStyle/>
          <a:p>
            <a:r>
              <a:rPr lang="en-US" b="1" smtClean="0">
                <a:solidFill>
                  <a:srgbClr val="00B050"/>
                </a:solidFill>
              </a:rPr>
              <a:t>VIENNA, AUSTRIA</a:t>
            </a:r>
            <a:endParaRPr lang="en-US" b="1">
              <a:solidFill>
                <a:srgbClr val="00B050"/>
              </a:solidFill>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5504" y="-2628"/>
            <a:ext cx="4568496" cy="342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596525" y="0"/>
            <a:ext cx="2613408" cy="369332"/>
          </a:xfrm>
          <a:prstGeom prst="rect">
            <a:avLst/>
          </a:prstGeom>
          <a:solidFill>
            <a:srgbClr val="FFC000"/>
          </a:solidFill>
        </p:spPr>
        <p:txBody>
          <a:bodyPr wrap="none" rtlCol="0">
            <a:spAutoFit/>
          </a:bodyPr>
          <a:lstStyle/>
          <a:p>
            <a:r>
              <a:rPr lang="en-US" b="1" smtClean="0">
                <a:solidFill>
                  <a:srgbClr val="00B050"/>
                </a:solidFill>
              </a:rPr>
              <a:t>MELBOURNE, AUSTRALIA</a:t>
            </a:r>
            <a:endParaRPr lang="en-US" b="1">
              <a:solidFill>
                <a:srgbClr val="00B050"/>
              </a:solidFill>
            </a:endParaRPr>
          </a:p>
        </p:txBody>
      </p:sp>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52800"/>
            <a:ext cx="4572877"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 y="3352800"/>
            <a:ext cx="1577804" cy="369332"/>
          </a:xfrm>
          <a:prstGeom prst="rect">
            <a:avLst/>
          </a:prstGeom>
          <a:solidFill>
            <a:srgbClr val="FFC000"/>
          </a:solidFill>
        </p:spPr>
        <p:txBody>
          <a:bodyPr wrap="none" rtlCol="0">
            <a:spAutoFit/>
          </a:bodyPr>
          <a:lstStyle/>
          <a:p>
            <a:r>
              <a:rPr lang="en-US" b="1" smtClean="0">
                <a:solidFill>
                  <a:srgbClr val="00B050"/>
                </a:solidFill>
              </a:rPr>
              <a:t>OSAKA, JAPAN</a:t>
            </a:r>
            <a:endParaRPr lang="en-US" b="1">
              <a:solidFill>
                <a:srgbClr val="00B050"/>
              </a:solidFill>
            </a:endParaRPr>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876" y="3423744"/>
            <a:ext cx="4571123" cy="342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596525" y="3423744"/>
            <a:ext cx="1990353" cy="369332"/>
          </a:xfrm>
          <a:prstGeom prst="rect">
            <a:avLst/>
          </a:prstGeom>
          <a:solidFill>
            <a:srgbClr val="FFC000"/>
          </a:solidFill>
        </p:spPr>
        <p:txBody>
          <a:bodyPr wrap="none" rtlCol="0">
            <a:spAutoFit/>
          </a:bodyPr>
          <a:lstStyle/>
          <a:p>
            <a:r>
              <a:rPr lang="en-US" b="1" smtClean="0">
                <a:solidFill>
                  <a:srgbClr val="00B050"/>
                </a:solidFill>
              </a:rPr>
              <a:t>CALGARY, CANADA</a:t>
            </a:r>
            <a:endParaRPr lang="en-US" b="1">
              <a:solidFill>
                <a:srgbClr val="00B050"/>
              </a:solidFill>
            </a:endParaRPr>
          </a:p>
        </p:txBody>
      </p:sp>
    </p:spTree>
    <p:extLst>
      <p:ext uri="{BB962C8B-B14F-4D97-AF65-F5344CB8AC3E}">
        <p14:creationId xmlns:p14="http://schemas.microsoft.com/office/powerpoint/2010/main" val="678229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3" y="4495800"/>
            <a:ext cx="8229600" cy="1143000"/>
          </a:xfrm>
          <a:solidFill>
            <a:srgbClr val="6666FF">
              <a:alpha val="72941"/>
            </a:srgbClr>
          </a:solidFill>
        </p:spPr>
        <p:txBody>
          <a:bodyPr/>
          <a:lstStyle/>
          <a:p>
            <a:pPr algn="r"/>
            <a:r>
              <a:rPr lang="en-US" b="1" smtClean="0"/>
              <a:t>COMPACT CITIES</a:t>
            </a:r>
            <a:endParaRPr lang="en-US" b="1"/>
          </a:p>
        </p:txBody>
      </p:sp>
    </p:spTree>
    <p:extLst>
      <p:ext uri="{BB962C8B-B14F-4D97-AF65-F5344CB8AC3E}">
        <p14:creationId xmlns:p14="http://schemas.microsoft.com/office/powerpoint/2010/main" val="5484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smtClean="0"/>
              <a:t>MAKSUD COMPACT CITIES</a:t>
            </a:r>
            <a:endParaRPr lang="en-US" b="1"/>
          </a:p>
        </p:txBody>
      </p:sp>
      <p:sp>
        <p:nvSpPr>
          <p:cNvPr id="3" name="Content Placeholder 2"/>
          <p:cNvSpPr>
            <a:spLocks noGrp="1"/>
          </p:cNvSpPr>
          <p:nvPr>
            <p:ph idx="1"/>
          </p:nvPr>
        </p:nvSpPr>
        <p:spPr/>
        <p:txBody>
          <a:bodyPr/>
          <a:lstStyle/>
          <a:p>
            <a:r>
              <a:rPr lang="en-US" smtClean="0"/>
              <a:t>Compact cities ssebagai konsep yang bertolaj belakang dengan urban sprawl</a:t>
            </a:r>
          </a:p>
          <a:p>
            <a:r>
              <a:rPr lang="en-US" smtClean="0"/>
              <a:t>Urban sprawl menjadikan kota berkembang tanpa rencana dan tidak memiliki karakter maupun konsep perkembangan kedepannya</a:t>
            </a:r>
          </a:p>
          <a:p>
            <a:endParaRPr lang="en-US" smtClean="0"/>
          </a:p>
          <a:p>
            <a:endParaRPr lang="en-US"/>
          </a:p>
        </p:txBody>
      </p:sp>
    </p:spTree>
    <p:extLst>
      <p:ext uri="{BB962C8B-B14F-4D97-AF65-F5344CB8AC3E}">
        <p14:creationId xmlns:p14="http://schemas.microsoft.com/office/powerpoint/2010/main" val="1211442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smtClean="0"/>
              <a:t>DEFINISI COMPACT CITIES</a:t>
            </a:r>
            <a:endParaRPr lang="en-US" sz="4000" b="1"/>
          </a:p>
        </p:txBody>
      </p:sp>
      <p:sp>
        <p:nvSpPr>
          <p:cNvPr id="3" name="Content Placeholder 2"/>
          <p:cNvSpPr>
            <a:spLocks noGrp="1"/>
          </p:cNvSpPr>
          <p:nvPr>
            <p:ph idx="1"/>
          </p:nvPr>
        </p:nvSpPr>
        <p:spPr/>
        <p:txBody>
          <a:bodyPr/>
          <a:lstStyle/>
          <a:p>
            <a:r>
              <a:rPr lang="en-US" smtClean="0"/>
              <a:t>Konsep dan desain kawasan perkotaan dengan karakter pembangunan berkepadatan tinggi dan </a:t>
            </a:r>
            <a:r>
              <a:rPr lang="en-US" i="1" smtClean="0"/>
              <a:t>mixed land use</a:t>
            </a:r>
            <a:r>
              <a:rPr lang="en-US" smtClean="0"/>
              <a:t> untuk mencapai efisiensi dan efektivitas dalam peruntukan ruang dan akeseibilitas</a:t>
            </a:r>
            <a:endParaRPr lang="en-US"/>
          </a:p>
        </p:txBody>
      </p:sp>
    </p:spTree>
    <p:extLst>
      <p:ext uri="{BB962C8B-B14F-4D97-AF65-F5344CB8AC3E}">
        <p14:creationId xmlns:p14="http://schemas.microsoft.com/office/powerpoint/2010/main" val="308264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smtClean="0"/>
              <a:t>EFEK DARI URBAN SPRAWL </a:t>
            </a:r>
            <a:endParaRPr lang="en-US" sz="4000" b="1"/>
          </a:p>
        </p:txBody>
      </p:sp>
      <p:sp>
        <p:nvSpPr>
          <p:cNvPr id="3" name="Content Placeholder 2"/>
          <p:cNvSpPr>
            <a:spLocks noGrp="1"/>
          </p:cNvSpPr>
          <p:nvPr>
            <p:ph idx="1"/>
          </p:nvPr>
        </p:nvSpPr>
        <p:spPr/>
        <p:txBody>
          <a:bodyPr/>
          <a:lstStyle/>
          <a:p>
            <a:r>
              <a:rPr lang="en-US" smtClean="0"/>
              <a:t>Kerusakan lingkungan</a:t>
            </a:r>
          </a:p>
          <a:p>
            <a:r>
              <a:rPr lang="en-US" smtClean="0"/>
              <a:t>Pemborosan energi</a:t>
            </a:r>
          </a:p>
          <a:p>
            <a:r>
              <a:rPr lang="en-US" smtClean="0"/>
              <a:t>Ketimpangan pembangunan</a:t>
            </a:r>
          </a:p>
          <a:p>
            <a:r>
              <a:rPr lang="en-US" smtClean="0"/>
              <a:t>Tidak humanis</a:t>
            </a:r>
          </a:p>
          <a:p>
            <a:r>
              <a:rPr lang="en-US" smtClean="0"/>
              <a:t>Masyarakat miskin semakin terpinggir</a:t>
            </a:r>
            <a:endParaRPr lang="en-US"/>
          </a:p>
        </p:txBody>
      </p:sp>
    </p:spTree>
    <p:extLst>
      <p:ext uri="{BB962C8B-B14F-4D97-AF65-F5344CB8AC3E}">
        <p14:creationId xmlns:p14="http://schemas.microsoft.com/office/powerpoint/2010/main" val="3881105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b="1" smtClean="0"/>
              <a:t>TANTANGAN KONSEP COMPACT CITIES</a:t>
            </a:r>
            <a:endParaRPr lang="en-US" sz="4000" b="1"/>
          </a:p>
        </p:txBody>
      </p:sp>
      <p:sp>
        <p:nvSpPr>
          <p:cNvPr id="3" name="Content Placeholder 2"/>
          <p:cNvSpPr>
            <a:spLocks noGrp="1"/>
          </p:cNvSpPr>
          <p:nvPr>
            <p:ph idx="1"/>
          </p:nvPr>
        </p:nvSpPr>
        <p:spPr/>
        <p:txBody>
          <a:bodyPr/>
          <a:lstStyle/>
          <a:p>
            <a:r>
              <a:rPr lang="en-US" smtClean="0"/>
              <a:t>Meningkatnya hunian liar</a:t>
            </a:r>
          </a:p>
          <a:p>
            <a:r>
              <a:rPr lang="en-US" smtClean="0"/>
              <a:t>Revitalisasi dan urban redevelopment sulit terwujud</a:t>
            </a:r>
          </a:p>
          <a:p>
            <a:r>
              <a:rPr lang="en-US" smtClean="0"/>
              <a:t>Dukungan transportasi publik masih lemah</a:t>
            </a:r>
          </a:p>
          <a:p>
            <a:r>
              <a:rPr lang="en-US" smtClean="0"/>
              <a:t>Munculnya spekulasi tanah</a:t>
            </a:r>
          </a:p>
          <a:p>
            <a:r>
              <a:rPr lang="en-US" smtClean="0"/>
              <a:t>Harga lahan yang tinggi</a:t>
            </a:r>
          </a:p>
          <a:p>
            <a:r>
              <a:rPr lang="en-US" smtClean="0"/>
              <a:t>Rencana, desain, dan manajemen perkotaan tidak holistik</a:t>
            </a:r>
          </a:p>
          <a:p>
            <a:endParaRPr lang="en-US"/>
          </a:p>
        </p:txBody>
      </p:sp>
    </p:spTree>
    <p:extLst>
      <p:ext uri="{BB962C8B-B14F-4D97-AF65-F5344CB8AC3E}">
        <p14:creationId xmlns:p14="http://schemas.microsoft.com/office/powerpoint/2010/main" val="4028013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smtClean="0"/>
              <a:t>MANFAAT DARI KONSEP COMPACT CITY</a:t>
            </a:r>
            <a:endParaRPr lang="en-US" sz="3600" b="1"/>
          </a:p>
        </p:txBody>
      </p:sp>
      <p:sp>
        <p:nvSpPr>
          <p:cNvPr id="3" name="Content Placeholder 2"/>
          <p:cNvSpPr>
            <a:spLocks noGrp="1"/>
          </p:cNvSpPr>
          <p:nvPr>
            <p:ph idx="1"/>
          </p:nvPr>
        </p:nvSpPr>
        <p:spPr/>
        <p:txBody>
          <a:bodyPr/>
          <a:lstStyle/>
          <a:p>
            <a:r>
              <a:rPr lang="en-US" smtClean="0"/>
              <a:t>Penghematan sumberdaya dan energi</a:t>
            </a:r>
          </a:p>
          <a:p>
            <a:r>
              <a:rPr lang="en-US" smtClean="0"/>
              <a:t>Konsentrasi sarana dan prasarana termasuk infrastruktur pada pusat kota</a:t>
            </a:r>
          </a:p>
          <a:p>
            <a:r>
              <a:rPr lang="en-US" smtClean="0"/>
              <a:t>Adanya kemudahan aksesibilitas dan kemudahan dalam menjangkau infrastruktur</a:t>
            </a:r>
          </a:p>
          <a:p>
            <a:r>
              <a:rPr lang="en-US" smtClean="0"/>
              <a:t>Menghindari pertumbuhan kota satelit</a:t>
            </a:r>
            <a:endParaRPr lang="en-US"/>
          </a:p>
        </p:txBody>
      </p:sp>
    </p:spTree>
    <p:extLst>
      <p:ext uri="{BB962C8B-B14F-4D97-AF65-F5344CB8AC3E}">
        <p14:creationId xmlns:p14="http://schemas.microsoft.com/office/powerpoint/2010/main" val="2811089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b="1" smtClean="0"/>
              <a:t>UPAYA PERWUJUDAN COMPACT CITIES</a:t>
            </a:r>
            <a:endParaRPr lang="en-US" sz="4000" b="1"/>
          </a:p>
        </p:txBody>
      </p:sp>
      <p:sp>
        <p:nvSpPr>
          <p:cNvPr id="3" name="Content Placeholder 2"/>
          <p:cNvSpPr>
            <a:spLocks noGrp="1"/>
          </p:cNvSpPr>
          <p:nvPr>
            <p:ph idx="1"/>
          </p:nvPr>
        </p:nvSpPr>
        <p:spPr/>
        <p:txBody>
          <a:bodyPr/>
          <a:lstStyle/>
          <a:p>
            <a:r>
              <a:rPr lang="en-US" smtClean="0"/>
              <a:t>Konektivitas antara sarana dan prasarana, permukiman, dan ketersediaan transportasi</a:t>
            </a:r>
          </a:p>
          <a:p>
            <a:r>
              <a:rPr lang="en-US" smtClean="0"/>
              <a:t>Efektivitas pembangunan hunian melalui hunian vertikal</a:t>
            </a:r>
          </a:p>
          <a:p>
            <a:r>
              <a:rPr lang="en-US" smtClean="0"/>
              <a:t>Intensifikasi aktivitas perekonomian</a:t>
            </a:r>
            <a:endParaRPr lang="en-US"/>
          </a:p>
        </p:txBody>
      </p:sp>
    </p:spTree>
    <p:extLst>
      <p:ext uri="{BB962C8B-B14F-4D97-AF65-F5344CB8AC3E}">
        <p14:creationId xmlns:p14="http://schemas.microsoft.com/office/powerpoint/2010/main" val="214475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3" y="4495800"/>
            <a:ext cx="8229600" cy="1143000"/>
          </a:xfrm>
          <a:solidFill>
            <a:srgbClr val="6666FF">
              <a:alpha val="72941"/>
            </a:srgbClr>
          </a:solidFill>
        </p:spPr>
        <p:txBody>
          <a:bodyPr/>
          <a:lstStyle/>
          <a:p>
            <a:pPr algn="r"/>
            <a:r>
              <a:rPr lang="en-US" b="1" smtClean="0"/>
              <a:t>SMART CITIES</a:t>
            </a:r>
            <a:endParaRPr lang="en-US" b="1"/>
          </a:p>
        </p:txBody>
      </p:sp>
    </p:spTree>
    <p:extLst>
      <p:ext uri="{BB962C8B-B14F-4D97-AF65-F5344CB8AC3E}">
        <p14:creationId xmlns:p14="http://schemas.microsoft.com/office/powerpoint/2010/main" val="19597180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smtClean="0"/>
              <a:t>CONTOH COMPACT CITIES DI HONGKONG</a:t>
            </a:r>
            <a:endParaRPr lang="en-US" sz="3600" b="1"/>
          </a:p>
        </p:txBody>
      </p:sp>
      <p:sp>
        <p:nvSpPr>
          <p:cNvPr id="3" name="Content Placeholder 2"/>
          <p:cNvSpPr>
            <a:spLocks noGrp="1"/>
          </p:cNvSpPr>
          <p:nvPr>
            <p:ph idx="1"/>
          </p:nvPr>
        </p:nvSpPr>
        <p:spPr/>
        <p:txBody>
          <a:bodyPr/>
          <a:lstStyle/>
          <a:p>
            <a:endParaRPr lang="en-US"/>
          </a:p>
        </p:txBody>
      </p:sp>
      <p:pic>
        <p:nvPicPr>
          <p:cNvPr id="4" name="Content Placeholder 4"/>
          <p:cNvPicPr/>
          <p:nvPr/>
        </p:nvPicPr>
        <p:blipFill>
          <a:blip r:embed="rId2" cstate="email">
            <a:extLst>
              <a:ext uri="{28A0092B-C50C-407E-A947-70E740481C1C}">
                <a14:useLocalDpi xmlns:a14="http://schemas.microsoft.com/office/drawing/2010/main"/>
              </a:ext>
            </a:extLst>
          </a:blip>
          <a:stretch>
            <a:fillRect/>
          </a:stretch>
        </p:blipFill>
        <p:spPr>
          <a:xfrm>
            <a:off x="5511938" y="1378504"/>
            <a:ext cx="3632062" cy="3638984"/>
          </a:xfrm>
          <a:prstGeom prst="rect">
            <a:avLst/>
          </a:prstGeom>
        </p:spPr>
      </p:pic>
      <p:pic>
        <p:nvPicPr>
          <p:cNvPr id="922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8475" t="27586" r="25602" b="14871"/>
          <a:stretch/>
        </p:blipFill>
        <p:spPr bwMode="auto">
          <a:xfrm>
            <a:off x="-13138" y="1378504"/>
            <a:ext cx="5353546" cy="377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609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3" y="4495800"/>
            <a:ext cx="8229600" cy="1143000"/>
          </a:xfrm>
          <a:solidFill>
            <a:srgbClr val="6666FF">
              <a:alpha val="72941"/>
            </a:srgbClr>
          </a:solidFill>
        </p:spPr>
        <p:txBody>
          <a:bodyPr>
            <a:normAutofit fontScale="90000"/>
          </a:bodyPr>
          <a:lstStyle/>
          <a:p>
            <a:pPr algn="r"/>
            <a:r>
              <a:rPr lang="en-US" b="1" smtClean="0"/>
              <a:t>TRANSIT ORIENTED </a:t>
            </a:r>
            <a:r>
              <a:rPr lang="en-US" b="1" smtClean="0"/>
              <a:t>DEVELOPMENT</a:t>
            </a:r>
            <a:br>
              <a:rPr lang="en-US" b="1" smtClean="0"/>
            </a:br>
            <a:r>
              <a:rPr lang="en-US" b="1" smtClean="0"/>
              <a:t>(TOD)</a:t>
            </a:r>
            <a:endParaRPr lang="en-US" b="1"/>
          </a:p>
        </p:txBody>
      </p:sp>
    </p:spTree>
    <p:extLst>
      <p:ext uri="{BB962C8B-B14F-4D97-AF65-F5344CB8AC3E}">
        <p14:creationId xmlns:p14="http://schemas.microsoft.com/office/powerpoint/2010/main" val="3757645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b="1" smtClean="0"/>
              <a:t>TRANSIT ORIENTED DEVELOPMENT</a:t>
            </a:r>
            <a:endParaRPr lang="en-US" sz="3600" b="1"/>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266112" cy="5394514"/>
          </a:xfrm>
          <a:prstGeom prst="rect">
            <a:avLst/>
          </a:prstGeom>
          <a:solidFill>
            <a:schemeClr val="bg1"/>
          </a:solidFill>
          <a:ln>
            <a:noFill/>
          </a:ln>
          <a:effectLst/>
        </p:spPr>
      </p:pic>
    </p:spTree>
    <p:extLst>
      <p:ext uri="{BB962C8B-B14F-4D97-AF65-F5344CB8AC3E}">
        <p14:creationId xmlns:p14="http://schemas.microsoft.com/office/powerpoint/2010/main" val="3563592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a:t>TRANSIT ORIENTED DEVELOPMENT</a:t>
            </a:r>
            <a:endParaRPr lang="en-US"/>
          </a:p>
        </p:txBody>
      </p:sp>
      <p:sp>
        <p:nvSpPr>
          <p:cNvPr id="3" name="Content Placeholder 2"/>
          <p:cNvSpPr>
            <a:spLocks noGrp="1"/>
          </p:cNvSpPr>
          <p:nvPr>
            <p:ph idx="1"/>
          </p:nvPr>
        </p:nvSpPr>
        <p:spPr>
          <a:xfrm>
            <a:off x="112986" y="1676400"/>
            <a:ext cx="9067800" cy="4525963"/>
          </a:xfrm>
        </p:spPr>
        <p:txBody>
          <a:bodyPr>
            <a:noAutofit/>
          </a:bodyPr>
          <a:lstStyle/>
          <a:p>
            <a:r>
              <a:rPr lang="en-US" sz="2200"/>
              <a:t>Transit – Oriented Development (TOD) adalah penggabungan area residensi dan komersial dalam satu area yang didesain untuk memaksimalkan akses ke transportasi publik.</a:t>
            </a:r>
          </a:p>
          <a:p>
            <a:r>
              <a:rPr lang="en-US" sz="2200"/>
              <a:t>Sebuah lingkungan TOD pada umumnya mempunyai pusat area dengan stasiun transit atau stasiun pemberhentian (stasiun kereta, stasiun metro, pemberhentian bus dan sebagainya), dikelilingi infrastruktur yang mendukung kegiatan masyarakatnya seperti tempat tinggal, perkantoran, pusat perbelanjaaan.</a:t>
            </a:r>
          </a:p>
          <a:p>
            <a:r>
              <a:rPr lang="en-US" sz="2200"/>
              <a:t>TOD didesain untuk menciptakan ruang kota yang lebih hidup yang berorientasi pada para pejalan kaki dan pengguna transportasi publik. Juga, area ini memberikan kenyamanan dan keamanan bagi para pejalan kaki, pesepeda dan pengguna transportasi publik untuk kemudahan mengakses tempat-tempat tujuan dan gaya hidup yang lebih </a:t>
            </a:r>
            <a:r>
              <a:rPr lang="en-US" sz="2200"/>
              <a:t>baik</a:t>
            </a:r>
            <a:r>
              <a:rPr lang="en-US" sz="2200" smtClean="0"/>
              <a:t>.</a:t>
            </a:r>
            <a:endParaRPr lang="en-US" sz="2200"/>
          </a:p>
        </p:txBody>
      </p:sp>
    </p:spTree>
    <p:extLst>
      <p:ext uri="{BB962C8B-B14F-4D97-AF65-F5344CB8AC3E}">
        <p14:creationId xmlns:p14="http://schemas.microsoft.com/office/powerpoint/2010/main" val="185371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lgn="l"/>
            <a:r>
              <a:rPr lang="en-US" sz="2800" b="1" smtClean="0"/>
              <a:t>STRATEGI PERENCANAAN DALAM PERWUJUDAN TOD</a:t>
            </a:r>
            <a:endParaRPr lang="en-US" sz="2800" b="1"/>
          </a:p>
        </p:txBody>
      </p:sp>
      <p:sp>
        <p:nvSpPr>
          <p:cNvPr id="3" name="Content Placeholder 2"/>
          <p:cNvSpPr>
            <a:spLocks noGrp="1"/>
          </p:cNvSpPr>
          <p:nvPr>
            <p:ph idx="1"/>
          </p:nvPr>
        </p:nvSpPr>
        <p:spPr/>
        <p:txBody>
          <a:bodyPr/>
          <a:lstStyle/>
          <a:p>
            <a:r>
              <a:rPr lang="en-US" smtClean="0"/>
              <a:t>Kerangka pikir strategis yang menentukan dimana pusat-pusat kebutuhan, kepadatan, dan penggunaan lahan campuran</a:t>
            </a:r>
          </a:p>
          <a:p>
            <a:r>
              <a:rPr lang="en-US" smtClean="0"/>
              <a:t>Kerangka pikir strategis yang menentukan keterhubungan pada </a:t>
            </a:r>
            <a:r>
              <a:rPr lang="en-US" i="1" smtClean="0"/>
              <a:t>rapid transit base</a:t>
            </a:r>
          </a:p>
          <a:p>
            <a:r>
              <a:rPr lang="en-US" smtClean="0"/>
              <a:t>Kebijakan yang mengatur pembangunan sesuai dengan kebutuhan dan bagaimana perencanaan sserta desainnya </a:t>
            </a:r>
            <a:endParaRPr lang="en-US"/>
          </a:p>
        </p:txBody>
      </p:sp>
    </p:spTree>
    <p:extLst>
      <p:ext uri="{BB962C8B-B14F-4D97-AF65-F5344CB8AC3E}">
        <p14:creationId xmlns:p14="http://schemas.microsoft.com/office/powerpoint/2010/main" val="913491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smtClean="0"/>
              <a:t>BENEFIT TOD</a:t>
            </a:r>
            <a:endParaRPr lang="en-US" sz="4000" b="1"/>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38" t="26964" r="18738" b="23035"/>
          <a:stretch/>
        </p:blipFill>
        <p:spPr bwMode="auto">
          <a:xfrm>
            <a:off x="-1" y="1676400"/>
            <a:ext cx="915188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934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b="1" smtClean="0"/>
              <a:t>FAKTOR YANG MENDORONG KONSEP TOD</a:t>
            </a:r>
            <a:endParaRPr lang="en-US" sz="4000" b="1"/>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smtClean="0"/>
              <a:t>Rapidly </a:t>
            </a:r>
            <a:r>
              <a:rPr lang="en-US"/>
              <a:t>growing, mind-numbing traffic </a:t>
            </a:r>
            <a:r>
              <a:rPr lang="en-US"/>
              <a:t>congestion </a:t>
            </a:r>
            <a:r>
              <a:rPr lang="en-US" smtClean="0"/>
              <a:t>nation-wide</a:t>
            </a:r>
            <a:endParaRPr lang="en-US" smtClean="0"/>
          </a:p>
          <a:p>
            <a:pPr marL="514350" indent="-514350">
              <a:buFont typeface="+mj-lt"/>
              <a:buAutoNum type="arabicPeriod"/>
            </a:pPr>
            <a:r>
              <a:rPr lang="en-US" smtClean="0"/>
              <a:t>Growing </a:t>
            </a:r>
            <a:r>
              <a:rPr lang="en-US"/>
              <a:t>distaste for suburbia and fry-pit </a:t>
            </a:r>
            <a:r>
              <a:rPr lang="en-US"/>
              <a:t>strip </a:t>
            </a:r>
            <a:r>
              <a:rPr lang="en-US" smtClean="0"/>
              <a:t>development</a:t>
            </a:r>
            <a:endParaRPr lang="en-US" smtClean="0"/>
          </a:p>
          <a:p>
            <a:pPr marL="514350" indent="-514350">
              <a:buFont typeface="+mj-lt"/>
              <a:buAutoNum type="arabicPeriod"/>
            </a:pPr>
            <a:r>
              <a:rPr lang="en-US" smtClean="0"/>
              <a:t>Growing </a:t>
            </a:r>
            <a:r>
              <a:rPr lang="en-US"/>
              <a:t>desire for quality </a:t>
            </a:r>
            <a:r>
              <a:rPr lang="en-US"/>
              <a:t>urban </a:t>
            </a:r>
            <a:r>
              <a:rPr lang="en-US" smtClean="0"/>
              <a:t>lifestyle</a:t>
            </a:r>
            <a:endParaRPr lang="en-US" smtClean="0"/>
          </a:p>
          <a:p>
            <a:pPr marL="514350" indent="-514350">
              <a:buFont typeface="+mj-lt"/>
              <a:buAutoNum type="arabicPeriod"/>
            </a:pPr>
            <a:r>
              <a:rPr lang="en-US" smtClean="0"/>
              <a:t>Growing </a:t>
            </a:r>
            <a:r>
              <a:rPr lang="en-US"/>
              <a:t>desire for more walkable lifestyles away </a:t>
            </a:r>
            <a:r>
              <a:rPr lang="en-US"/>
              <a:t>from </a:t>
            </a:r>
            <a:r>
              <a:rPr lang="en-US" smtClean="0"/>
              <a:t>traffic</a:t>
            </a:r>
          </a:p>
          <a:p>
            <a:pPr marL="514350" indent="-514350">
              <a:buFont typeface="+mj-lt"/>
              <a:buAutoNum type="arabicPeriod"/>
            </a:pPr>
            <a:r>
              <a:rPr lang="en-US" smtClean="0"/>
              <a:t>Changes </a:t>
            </a:r>
            <a:r>
              <a:rPr lang="en-US"/>
              <a:t>in family structures: more singles, empty-nesters</a:t>
            </a:r>
            <a:r>
              <a:rPr lang="en-US"/>
              <a:t>, </a:t>
            </a:r>
            <a:r>
              <a:rPr lang="en-US" smtClean="0"/>
              <a:t>etc</a:t>
            </a:r>
            <a:endParaRPr lang="en-US"/>
          </a:p>
          <a:p>
            <a:pPr marL="514350" indent="-514350">
              <a:buFont typeface="+mj-lt"/>
              <a:buAutoNum type="arabicPeriod"/>
            </a:pPr>
            <a:r>
              <a:rPr lang="en-US" smtClean="0"/>
              <a:t>Growing </a:t>
            </a:r>
            <a:r>
              <a:rPr lang="en-US"/>
              <a:t>national support for </a:t>
            </a:r>
            <a:r>
              <a:rPr lang="en-US"/>
              <a:t>Smart </a:t>
            </a:r>
            <a:r>
              <a:rPr lang="en-US" smtClean="0"/>
              <a:t>Growth</a:t>
            </a:r>
            <a:endParaRPr lang="en-US" smtClean="0"/>
          </a:p>
          <a:p>
            <a:pPr marL="514350" indent="-514350">
              <a:buFont typeface="+mj-lt"/>
              <a:buAutoNum type="arabicPeriod"/>
            </a:pPr>
            <a:r>
              <a:rPr lang="en-US" smtClean="0"/>
              <a:t>New </a:t>
            </a:r>
            <a:r>
              <a:rPr lang="en-US"/>
              <a:t>focus of </a:t>
            </a:r>
            <a:r>
              <a:rPr lang="en-US"/>
              <a:t>Federal </a:t>
            </a:r>
            <a:r>
              <a:rPr lang="en-US" smtClean="0"/>
              <a:t>policy</a:t>
            </a:r>
          </a:p>
          <a:p>
            <a:pPr marL="0" indent="0">
              <a:buNone/>
            </a:pPr>
            <a:r>
              <a:rPr lang="en-US"/>
              <a:t/>
            </a:r>
            <a:br>
              <a:rPr lang="en-US"/>
            </a:br>
            <a:r>
              <a:rPr lang="en-US"/>
              <a:t/>
            </a:r>
            <a:br>
              <a:rPr lang="en-US"/>
            </a:br>
            <a:r>
              <a:rPr lang="en-US" i="1"/>
              <a:t>"Traffic congestion has increased so much in virtually every metropolitan area that two-hour commutes now are routine.  Attempts to alleviate the problem by constructing more highways almost always have led to more sprawl and, eventually, more congestion."  -Jim Miara</a:t>
            </a:r>
          </a:p>
          <a:p>
            <a:pPr marL="0" indent="0">
              <a:buNone/>
            </a:pPr>
            <a:endParaRPr lang="en-US"/>
          </a:p>
        </p:txBody>
      </p:sp>
    </p:spTree>
    <p:extLst>
      <p:ext uri="{BB962C8B-B14F-4D97-AF65-F5344CB8AC3E}">
        <p14:creationId xmlns:p14="http://schemas.microsoft.com/office/powerpoint/2010/main" val="3262344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smtClean="0"/>
              <a:t>KOMPONEN TOD</a:t>
            </a:r>
            <a:endParaRPr lang="en-US" b="1"/>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a:pPr>
            <a:r>
              <a:rPr lang="en-US" smtClean="0"/>
              <a:t>Walkable </a:t>
            </a:r>
            <a:r>
              <a:rPr lang="en-US"/>
              <a:t>design with pedestrian as the </a:t>
            </a:r>
            <a:r>
              <a:rPr lang="en-US"/>
              <a:t>highest </a:t>
            </a:r>
            <a:r>
              <a:rPr lang="en-US" smtClean="0"/>
              <a:t>priority</a:t>
            </a:r>
            <a:endParaRPr lang="en-US" smtClean="0"/>
          </a:p>
          <a:p>
            <a:pPr marL="514350" indent="-514350">
              <a:buFont typeface="+mj-lt"/>
              <a:buAutoNum type="arabicPeriod"/>
            </a:pPr>
            <a:r>
              <a:rPr lang="en-US" smtClean="0"/>
              <a:t>Train </a:t>
            </a:r>
            <a:r>
              <a:rPr lang="en-US"/>
              <a:t>station as prominent feature of </a:t>
            </a:r>
            <a:r>
              <a:rPr lang="en-US"/>
              <a:t>town </a:t>
            </a:r>
            <a:r>
              <a:rPr lang="en-US" smtClean="0"/>
              <a:t>center</a:t>
            </a:r>
            <a:endParaRPr lang="en-US" smtClean="0"/>
          </a:p>
          <a:p>
            <a:pPr marL="514350" indent="-514350">
              <a:buFont typeface="+mj-lt"/>
              <a:buAutoNum type="arabicPeriod"/>
            </a:pPr>
            <a:r>
              <a:rPr lang="en-US" smtClean="0"/>
              <a:t>Public </a:t>
            </a:r>
            <a:r>
              <a:rPr lang="en-US"/>
              <a:t>square fronting </a:t>
            </a:r>
            <a:r>
              <a:rPr lang="en-US"/>
              <a:t>train </a:t>
            </a:r>
            <a:r>
              <a:rPr lang="en-US" smtClean="0"/>
              <a:t>station</a:t>
            </a:r>
            <a:endParaRPr lang="en-US" smtClean="0"/>
          </a:p>
          <a:p>
            <a:pPr marL="514350" indent="-514350">
              <a:buFont typeface="+mj-lt"/>
              <a:buAutoNum type="arabicPeriod"/>
            </a:pPr>
            <a:r>
              <a:rPr lang="en-US" smtClean="0"/>
              <a:t>A </a:t>
            </a:r>
            <a:r>
              <a:rPr lang="en-US"/>
              <a:t>regional node containing a mixture of uses in close proximity (office, residential, retail</a:t>
            </a:r>
            <a:r>
              <a:rPr lang="en-US"/>
              <a:t>, </a:t>
            </a:r>
            <a:r>
              <a:rPr lang="en-US" smtClean="0"/>
              <a:t>civic)</a:t>
            </a:r>
            <a:endParaRPr lang="en-US" smtClean="0"/>
          </a:p>
          <a:p>
            <a:pPr marL="514350" indent="-514350">
              <a:buFont typeface="+mj-lt"/>
              <a:buAutoNum type="arabicPeriod"/>
            </a:pPr>
            <a:r>
              <a:rPr lang="en-US" smtClean="0"/>
              <a:t>High </a:t>
            </a:r>
            <a:r>
              <a:rPr lang="en-US"/>
              <a:t>density, walkable district within 10-minute walk circle surrounding </a:t>
            </a:r>
            <a:r>
              <a:rPr lang="en-US"/>
              <a:t>train </a:t>
            </a:r>
            <a:r>
              <a:rPr lang="en-US" smtClean="0"/>
              <a:t>station</a:t>
            </a:r>
            <a:endParaRPr lang="en-US" smtClean="0"/>
          </a:p>
          <a:p>
            <a:pPr marL="514350" indent="-514350">
              <a:buFont typeface="+mj-lt"/>
              <a:buAutoNum type="arabicPeriod"/>
            </a:pPr>
            <a:r>
              <a:rPr lang="en-US" smtClean="0"/>
              <a:t>Collector </a:t>
            </a:r>
            <a:r>
              <a:rPr lang="en-US"/>
              <a:t>support transit systems including streetcar, light rail, and buses</a:t>
            </a:r>
            <a:r>
              <a:rPr lang="en-US"/>
              <a:t>, </a:t>
            </a:r>
            <a:r>
              <a:rPr lang="en-US" smtClean="0"/>
              <a:t>etc</a:t>
            </a:r>
            <a:endParaRPr lang="en-US" smtClean="0"/>
          </a:p>
          <a:p>
            <a:pPr marL="514350" indent="-514350">
              <a:buFont typeface="+mj-lt"/>
              <a:buAutoNum type="arabicPeriod"/>
            </a:pPr>
            <a:r>
              <a:rPr lang="en-US" smtClean="0"/>
              <a:t>Designed </a:t>
            </a:r>
            <a:r>
              <a:rPr lang="en-US"/>
              <a:t>to include the easy use of bicycles and scooters as daily </a:t>
            </a:r>
            <a:r>
              <a:rPr lang="en-US"/>
              <a:t>support </a:t>
            </a:r>
            <a:r>
              <a:rPr lang="en-US" smtClean="0"/>
              <a:t>transport</a:t>
            </a:r>
            <a:endParaRPr lang="en-US" smtClean="0"/>
          </a:p>
          <a:p>
            <a:pPr marL="514350" indent="-514350">
              <a:buFont typeface="+mj-lt"/>
              <a:buAutoNum type="arabicPeriod"/>
            </a:pPr>
            <a:r>
              <a:rPr lang="en-US" smtClean="0"/>
              <a:t>Large </a:t>
            </a:r>
            <a:r>
              <a:rPr lang="en-US"/>
              <a:t>ride-in bicycle parking areas </a:t>
            </a:r>
            <a:r>
              <a:rPr lang="en-US"/>
              <a:t>within </a:t>
            </a:r>
            <a:r>
              <a:rPr lang="en-US" smtClean="0"/>
              <a:t>stations</a:t>
            </a:r>
            <a:endParaRPr lang="en-US" smtClean="0"/>
          </a:p>
          <a:p>
            <a:pPr marL="514350" indent="-514350">
              <a:buFont typeface="+mj-lt"/>
              <a:buAutoNum type="arabicPeriod"/>
            </a:pPr>
            <a:r>
              <a:rPr lang="en-US" smtClean="0"/>
              <a:t>Bikeshare </a:t>
            </a:r>
            <a:r>
              <a:rPr lang="en-US"/>
              <a:t>rental system and bikeway network integrated into </a:t>
            </a:r>
            <a:r>
              <a:rPr lang="en-US"/>
              <a:t>stations </a:t>
            </a:r>
            <a:endParaRPr lang="en-US" smtClean="0"/>
          </a:p>
          <a:p>
            <a:pPr marL="514350" indent="-514350">
              <a:buFont typeface="+mj-lt"/>
              <a:buAutoNum type="arabicPeriod"/>
            </a:pPr>
            <a:r>
              <a:rPr lang="en-US" smtClean="0"/>
              <a:t>Reduced </a:t>
            </a:r>
            <a:r>
              <a:rPr lang="en-US"/>
              <a:t>and managed parking inside 10-minute walk circle around town center / </a:t>
            </a:r>
            <a:r>
              <a:rPr lang="en-US"/>
              <a:t>train </a:t>
            </a:r>
            <a:r>
              <a:rPr lang="en-US" smtClean="0"/>
              <a:t>station</a:t>
            </a:r>
            <a:endParaRPr lang="en-US" smtClean="0"/>
          </a:p>
          <a:p>
            <a:pPr marL="514350" indent="-514350">
              <a:buFont typeface="+mj-lt"/>
              <a:buAutoNum type="arabicPeriod"/>
            </a:pPr>
            <a:r>
              <a:rPr lang="en-US" smtClean="0"/>
              <a:t>Specialized </a:t>
            </a:r>
            <a:r>
              <a:rPr lang="en-US"/>
              <a:t>retail at stations serving commuters and locals including cafes, grocery, dry cleaners</a:t>
            </a:r>
          </a:p>
        </p:txBody>
      </p:sp>
    </p:spTree>
    <p:extLst>
      <p:ext uri="{BB962C8B-B14F-4D97-AF65-F5344CB8AC3E}">
        <p14:creationId xmlns:p14="http://schemas.microsoft.com/office/powerpoint/2010/main" val="888331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b="1" smtClean="0"/>
              <a:t>REFERENSI</a:t>
            </a:r>
            <a:endParaRPr lang="en-US" sz="4000" b="1"/>
          </a:p>
        </p:txBody>
      </p:sp>
      <p:sp>
        <p:nvSpPr>
          <p:cNvPr id="3" name="Content Placeholder 2"/>
          <p:cNvSpPr>
            <a:spLocks noGrp="1"/>
          </p:cNvSpPr>
          <p:nvPr>
            <p:ph idx="1"/>
          </p:nvPr>
        </p:nvSpPr>
        <p:spPr/>
        <p:txBody>
          <a:bodyPr>
            <a:normAutofit fontScale="70000" lnSpcReduction="20000"/>
          </a:bodyPr>
          <a:lstStyle/>
          <a:p>
            <a:endParaRPr lang="en-US" smtClean="0"/>
          </a:p>
          <a:p>
            <a:r>
              <a:rPr lang="en-US">
                <a:solidFill>
                  <a:srgbClr val="FF0000"/>
                </a:solidFill>
              </a:rPr>
              <a:t>Chivot</a:t>
            </a:r>
            <a:r>
              <a:rPr lang="en-US">
                <a:solidFill>
                  <a:srgbClr val="FF0000"/>
                </a:solidFill>
              </a:rPr>
              <a:t>, </a:t>
            </a:r>
            <a:r>
              <a:rPr lang="en-US" smtClean="0">
                <a:solidFill>
                  <a:srgbClr val="FF0000"/>
                </a:solidFill>
              </a:rPr>
              <a:t>Eline. 2011. Livability and Sustainability in Large Urban Regions. Large Voorhout</a:t>
            </a:r>
            <a:endParaRPr lang="en-US"/>
          </a:p>
          <a:p>
            <a:r>
              <a:rPr lang="en-US" smtClean="0">
                <a:solidFill>
                  <a:srgbClr val="FF0000"/>
                </a:solidFill>
              </a:rPr>
              <a:t>Curtis Carey, John L. Renne, Luca Bertolini. 2009. Transit Oriented Development: Making It Happen. England: Ashgate Publishing Limited</a:t>
            </a:r>
          </a:p>
          <a:p>
            <a:r>
              <a:rPr lang="en-US" smtClean="0">
                <a:solidFill>
                  <a:srgbClr val="FF0000"/>
                </a:solidFill>
              </a:rPr>
              <a:t>Vesco Andrea dan Francesco Ferrero. 2015. Handbook of Research on Social, Economic, and Environmentl Sustainability in the Development of Smart Cities. USA: IGI Global</a:t>
            </a:r>
          </a:p>
          <a:p>
            <a:r>
              <a:rPr lang="en-US">
                <a:hlinkClick r:id="rId2"/>
              </a:rPr>
              <a:t>https://www.businessinsider.com/most-livable-cities-in-the-world-2018-8/?IR=T/#3-osaka-japan-49</a:t>
            </a:r>
            <a:endParaRPr lang="en-US"/>
          </a:p>
          <a:p>
            <a:r>
              <a:rPr lang="en-US">
                <a:hlinkClick r:id="rId3"/>
              </a:rPr>
              <a:t>http://www.tod.org/</a:t>
            </a:r>
            <a:endParaRPr lang="en-US"/>
          </a:p>
          <a:p>
            <a:r>
              <a:rPr lang="en-US">
                <a:hlinkClick r:id="rId4"/>
              </a:rPr>
              <a:t>http://www.itdp-indonesia.org/tod/transit-oriented-development-tod/</a:t>
            </a:r>
            <a:endParaRPr lang="en-US"/>
          </a:p>
          <a:p>
            <a:pPr marL="0" indent="0">
              <a:buNone/>
            </a:pPr>
            <a:endParaRPr lang="en-US" smtClean="0">
              <a:solidFill>
                <a:srgbClr val="FF0000"/>
              </a:solidFill>
            </a:endParaRPr>
          </a:p>
          <a:p>
            <a:endParaRPr lang="en-US" smtClean="0">
              <a:solidFill>
                <a:srgbClr val="FF0000"/>
              </a:solidFill>
            </a:endParaRPr>
          </a:p>
          <a:p>
            <a:endParaRPr lang="en-US">
              <a:solidFill>
                <a:srgbClr val="FF0000"/>
              </a:solidFill>
            </a:endParaRPr>
          </a:p>
          <a:p>
            <a:endParaRPr lang="en-US" smtClean="0">
              <a:solidFill>
                <a:srgbClr val="FF0000"/>
              </a:solidFill>
            </a:endParaRPr>
          </a:p>
          <a:p>
            <a:endParaRPr lang="en-US">
              <a:solidFill>
                <a:srgbClr val="FF0000"/>
              </a:solidFill>
            </a:endParaRPr>
          </a:p>
        </p:txBody>
      </p:sp>
    </p:spTree>
    <p:extLst>
      <p:ext uri="{BB962C8B-B14F-4D97-AF65-F5344CB8AC3E}">
        <p14:creationId xmlns:p14="http://schemas.microsoft.com/office/powerpoint/2010/main" val="3228745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terimakasih</a:t>
            </a:r>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3881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pPr algn="l"/>
            <a:r>
              <a:rPr lang="en-US" b="1" smtClean="0"/>
              <a:t>DEFINISI</a:t>
            </a:r>
            <a:endParaRPr lang="en-US" b="1"/>
          </a:p>
        </p:txBody>
      </p:sp>
      <p:sp>
        <p:nvSpPr>
          <p:cNvPr id="3" name="Content Placeholder 2"/>
          <p:cNvSpPr>
            <a:spLocks noGrp="1"/>
          </p:cNvSpPr>
          <p:nvPr>
            <p:ph idx="1"/>
          </p:nvPr>
        </p:nvSpPr>
        <p:spPr/>
        <p:txBody>
          <a:bodyPr/>
          <a:lstStyle/>
          <a:p>
            <a:pPr marL="0" indent="0">
              <a:buNone/>
            </a:pPr>
            <a:r>
              <a:rPr lang="en-US" b="1" i="1" smtClean="0">
                <a:solidFill>
                  <a:schemeClr val="accent4">
                    <a:lumMod val="50000"/>
                  </a:schemeClr>
                </a:solidFill>
              </a:rPr>
              <a:t>SMART CITY </a:t>
            </a:r>
            <a:r>
              <a:rPr lang="en-US" i="1" smtClean="0"/>
              <a:t>adalah perwujudan kota yang inovatif yang menggunakan Information dan Communication Technology (ICTs) dan upaya untuk meningkatkan kualitas hidup, efisiensi sarana dan prasarana (operation and ervices), dan kota yang lebih kompetitif. Sehingga kebutuhan kota saat ini hingga masa depan dapat terpenuhi dar aspek ekonomi, sosial, dan lingkungan</a:t>
            </a:r>
            <a:endParaRPr lang="en-US" b="1" i="1">
              <a:solidFill>
                <a:schemeClr val="accent4">
                  <a:lumMod val="50000"/>
                </a:schemeClr>
              </a:solidFill>
            </a:endParaRPr>
          </a:p>
        </p:txBody>
      </p:sp>
    </p:spTree>
    <p:extLst>
      <p:ext uri="{BB962C8B-B14F-4D97-AF65-F5344CB8AC3E}">
        <p14:creationId xmlns:p14="http://schemas.microsoft.com/office/powerpoint/2010/main" val="2667706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408" t="22203" r="33184" b="4850"/>
          <a:stretch/>
        </p:blipFill>
        <p:spPr bwMode="auto">
          <a:xfrm>
            <a:off x="3591741" y="-102760"/>
            <a:ext cx="5670084" cy="696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702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pPr algn="l"/>
            <a:r>
              <a:rPr lang="en-US" b="1" smtClean="0"/>
              <a:t>MENGAPA SMART CITIES MENJADI PENTING?</a:t>
            </a:r>
            <a:endParaRPr lang="en-US" b="1"/>
          </a:p>
        </p:txBody>
      </p:sp>
      <p:sp>
        <p:nvSpPr>
          <p:cNvPr id="3" name="Content Placeholder 2"/>
          <p:cNvSpPr>
            <a:spLocks noGrp="1"/>
          </p:cNvSpPr>
          <p:nvPr>
            <p:ph idx="1"/>
          </p:nvPr>
        </p:nvSpPr>
        <p:spPr/>
        <p:txBody>
          <a:bodyPr>
            <a:normAutofit fontScale="92500" lnSpcReduction="20000"/>
          </a:bodyPr>
          <a:lstStyle/>
          <a:p>
            <a:r>
              <a:rPr lang="en-US" smtClean="0"/>
              <a:t>Laju urbanisasi yang meningkat, 70% dari penduduk di dunia kan tinggal di kawasan perkotaan pada tahun 2050</a:t>
            </a:r>
          </a:p>
          <a:p>
            <a:r>
              <a:rPr lang="en-US" smtClean="0"/>
              <a:t>Penduduk Asia dan Afrika meningkat sebesar 80% </a:t>
            </a:r>
          </a:p>
          <a:p>
            <a:r>
              <a:rPr lang="en-US" smtClean="0"/>
              <a:t>Ketika urbanisasi semakin meningkat, banyak sekali tantangannya</a:t>
            </a:r>
          </a:p>
          <a:p>
            <a:r>
              <a:rPr lang="en-US" smtClean="0"/>
              <a:t>Tantangannya adalah bagaimana mewujudkan kawasan perkotaan yang berkelanjutan dengan interkoneksi sosial, ekonomi, dan lingkungan</a:t>
            </a:r>
          </a:p>
          <a:p>
            <a:pPr marL="0" indent="0">
              <a:buNone/>
            </a:pPr>
            <a:r>
              <a:rPr lang="en-US" smtClean="0">
                <a:solidFill>
                  <a:schemeClr val="accent1">
                    <a:lumMod val="50000"/>
                  </a:schemeClr>
                </a:solidFill>
              </a:rPr>
              <a:t>KONSEP SMART CITIES ADALAH JAWABAN DARI TANTANGAN TERSEBUT</a:t>
            </a:r>
            <a:endParaRPr lang="en-US">
              <a:solidFill>
                <a:schemeClr val="accent1">
                  <a:lumMod val="50000"/>
                </a:schemeClr>
              </a:solidFill>
            </a:endParaRPr>
          </a:p>
          <a:p>
            <a:endParaRPr lang="en-US"/>
          </a:p>
        </p:txBody>
      </p:sp>
    </p:spTree>
    <p:extLst>
      <p:ext uri="{BB962C8B-B14F-4D97-AF65-F5344CB8AC3E}">
        <p14:creationId xmlns:p14="http://schemas.microsoft.com/office/powerpoint/2010/main" val="1027711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143000"/>
          </a:xfrm>
        </p:spPr>
        <p:txBody>
          <a:bodyPr>
            <a:noAutofit/>
          </a:bodyPr>
          <a:lstStyle/>
          <a:p>
            <a:pPr algn="l"/>
            <a:r>
              <a:rPr lang="en-US" sz="3600" b="1" smtClean="0"/>
              <a:t>KRITERA YANG DIPERTIMBANGKAN </a:t>
            </a:r>
            <a:br>
              <a:rPr lang="en-US" sz="3600" b="1" smtClean="0"/>
            </a:br>
            <a:r>
              <a:rPr lang="en-US" sz="3600" b="1" smtClean="0"/>
              <a:t>DALAM SMART CITIES</a:t>
            </a:r>
            <a:endParaRPr lang="en-US" sz="3600" b="1"/>
          </a:p>
        </p:txBody>
      </p:sp>
      <p:sp>
        <p:nvSpPr>
          <p:cNvPr id="3" name="Content Placeholder 2"/>
          <p:cNvSpPr>
            <a:spLocks noGrp="1"/>
          </p:cNvSpPr>
          <p:nvPr>
            <p:ph idx="1"/>
          </p:nvPr>
        </p:nvSpPr>
        <p:spPr/>
        <p:txBody>
          <a:bodyPr>
            <a:normAutofit lnSpcReduction="10000"/>
          </a:bodyPr>
          <a:lstStyle/>
          <a:p>
            <a:r>
              <a:rPr lang="en-US" smtClean="0"/>
              <a:t>Quality of Life/Lifestyle</a:t>
            </a:r>
          </a:p>
          <a:p>
            <a:r>
              <a:rPr lang="en-US" smtClean="0"/>
              <a:t>Infrastructure and Services</a:t>
            </a:r>
          </a:p>
          <a:p>
            <a:r>
              <a:rPr lang="en-US" smtClean="0"/>
              <a:t>ICT/Communication/Intelligence/Information</a:t>
            </a:r>
          </a:p>
          <a:p>
            <a:r>
              <a:rPr lang="en-US" smtClean="0"/>
              <a:t>People/Citizens/Society</a:t>
            </a:r>
          </a:p>
          <a:p>
            <a:r>
              <a:rPr lang="en-US" smtClean="0"/>
              <a:t>Environment/Sustainable</a:t>
            </a:r>
          </a:p>
          <a:p>
            <a:r>
              <a:rPr lang="en-US" smtClean="0"/>
              <a:t>Governance/Management/Administration</a:t>
            </a:r>
          </a:p>
          <a:p>
            <a:r>
              <a:rPr lang="en-US" smtClean="0"/>
              <a:t>Economy/Resources</a:t>
            </a:r>
          </a:p>
          <a:p>
            <a:r>
              <a:rPr lang="en-US" smtClean="0"/>
              <a:t>Mobility</a:t>
            </a:r>
            <a:endParaRPr lang="en-US"/>
          </a:p>
        </p:txBody>
      </p:sp>
    </p:spTree>
    <p:extLst>
      <p:ext uri="{BB962C8B-B14F-4D97-AF65-F5344CB8AC3E}">
        <p14:creationId xmlns:p14="http://schemas.microsoft.com/office/powerpoint/2010/main" val="332995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smtClean="0"/>
              <a:t>ATRIBUT SMART CITIES</a:t>
            </a:r>
            <a:endParaRPr lang="en-US" b="1"/>
          </a:p>
        </p:txBody>
      </p:sp>
      <p:sp>
        <p:nvSpPr>
          <p:cNvPr id="3" name="Content Placeholder 2"/>
          <p:cNvSpPr>
            <a:spLocks noGrp="1"/>
          </p:cNvSpPr>
          <p:nvPr>
            <p:ph idx="1"/>
          </p:nvPr>
        </p:nvSpPr>
        <p:spPr/>
        <p:txBody>
          <a:bodyPr/>
          <a:lstStyle/>
          <a:p>
            <a:r>
              <a:rPr lang="en-US" smtClean="0"/>
              <a:t>Quality of life/society</a:t>
            </a:r>
          </a:p>
          <a:p>
            <a:r>
              <a:rPr lang="en-US" smtClean="0"/>
              <a:t>Urban/city</a:t>
            </a:r>
          </a:p>
          <a:p>
            <a:r>
              <a:rPr lang="en-US" smtClean="0"/>
              <a:t>Sustainability</a:t>
            </a:r>
          </a:p>
          <a:p>
            <a:r>
              <a:rPr lang="en-US" smtClean="0"/>
              <a:t>Intelligence or smartness</a:t>
            </a:r>
          </a:p>
        </p:txBody>
      </p:sp>
    </p:spTree>
    <p:extLst>
      <p:ext uri="{BB962C8B-B14F-4D97-AF65-F5344CB8AC3E}">
        <p14:creationId xmlns:p14="http://schemas.microsoft.com/office/powerpoint/2010/main" val="1070509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smtClean="0"/>
              <a:t>INDIKATOR SMART CITIES</a:t>
            </a:r>
            <a:endParaRPr lang="en-US" b="1"/>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533" t="27586" r="30934" b="8190"/>
          <a:stretch/>
        </p:blipFill>
        <p:spPr bwMode="auto">
          <a:xfrm>
            <a:off x="1577014" y="1112866"/>
            <a:ext cx="5509586" cy="57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2460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4334</TotalTime>
  <Words>1168</Words>
  <Application>Microsoft Office PowerPoint</Application>
  <PresentationFormat>On-screen Show (4:3)</PresentationFormat>
  <Paragraphs>159</Paragraphs>
  <Slides>39</Slides>
  <Notes>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KONSEP TEMATIK  PERENCANAAN WILAYAH DAN KOTA</vt:lpstr>
      <vt:lpstr>OUTLINE</vt:lpstr>
      <vt:lpstr>SMART CITIES</vt:lpstr>
      <vt:lpstr>DEFINISI</vt:lpstr>
      <vt:lpstr>PowerPoint Presentation</vt:lpstr>
      <vt:lpstr>MENGAPA SMART CITIES MENJADI PENTING?</vt:lpstr>
      <vt:lpstr>KRITERA YANG DIPERTIMBANGKAN  DALAM SMART CITIES</vt:lpstr>
      <vt:lpstr>ATRIBUT SMART CITIES</vt:lpstr>
      <vt:lpstr>INDIKATOR SMART CITIES</vt:lpstr>
      <vt:lpstr>SMART CITIES DALAM COMPREHENSIVE PLANNING</vt:lpstr>
      <vt:lpstr>ECONOMY, GOVERNANCE, ENVIRONMENT, SOCIETY DALAM SMART CITIES</vt:lpstr>
      <vt:lpstr>LIVEABLE CITIES</vt:lpstr>
      <vt:lpstr>DEFINISI LIVEABLE</vt:lpstr>
      <vt:lpstr>LATAR BELAKANG PENTINGNYA  KONSEP LIVEABLE CITIES </vt:lpstr>
      <vt:lpstr>PowerPoint Presentation</vt:lpstr>
      <vt:lpstr>LIVEABLE CITIES AND MEGACITIES</vt:lpstr>
      <vt:lpstr>TANTANGAN MEGACITIES</vt:lpstr>
      <vt:lpstr>PEMBANGUNAN PERKOTAAN YANG SEIMBANG</vt:lpstr>
      <vt:lpstr>PROSES PEMBANGUNAN PERKOTAAN YANG SEIMBANG</vt:lpstr>
      <vt:lpstr>THE TOP 10 MOST LIVEABLE CITIES IN THE WORLD</vt:lpstr>
      <vt:lpstr>PowerPoint Presentation</vt:lpstr>
      <vt:lpstr>PowerPoint Presentation</vt:lpstr>
      <vt:lpstr>COMPACT CITIES</vt:lpstr>
      <vt:lpstr>MAKSUD COMPACT CITIES</vt:lpstr>
      <vt:lpstr>DEFINISI COMPACT CITIES</vt:lpstr>
      <vt:lpstr>EFEK DARI URBAN SPRAWL </vt:lpstr>
      <vt:lpstr>TANTANGAN KONSEP COMPACT CITIES</vt:lpstr>
      <vt:lpstr>MANFAAT DARI KONSEP COMPACT CITY</vt:lpstr>
      <vt:lpstr>UPAYA PERWUJUDAN COMPACT CITIES</vt:lpstr>
      <vt:lpstr>CONTOH COMPACT CITIES DI HONGKONG</vt:lpstr>
      <vt:lpstr>TRANSIT ORIENTED DEVELOPMENT (TOD)</vt:lpstr>
      <vt:lpstr>TRANSIT ORIENTED DEVELOPMENT</vt:lpstr>
      <vt:lpstr>TRANSIT ORIENTED DEVELOPMENT</vt:lpstr>
      <vt:lpstr>STRATEGI PERENCANAAN DALAM PERWUJUDAN TOD</vt:lpstr>
      <vt:lpstr>BENEFIT TOD</vt:lpstr>
      <vt:lpstr>FAKTOR YANG MENDORONG KONSEP TOD</vt:lpstr>
      <vt:lpstr>KOMPONEN TOD</vt:lpstr>
      <vt:lpstr>REFERENSI</vt:lpstr>
      <vt:lpstr>terimakasih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KIRANA</dc:creator>
  <cp:lastModifiedBy>KIRANA</cp:lastModifiedBy>
  <cp:revision>302</cp:revision>
  <dcterms:created xsi:type="dcterms:W3CDTF">2018-09-04T21:30:41Z</dcterms:created>
  <dcterms:modified xsi:type="dcterms:W3CDTF">2018-12-10T09:36:10Z</dcterms:modified>
</cp:coreProperties>
</file>