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6" r:id="rId4"/>
    <p:sldId id="274" r:id="rId5"/>
    <p:sldId id="279" r:id="rId6"/>
    <p:sldId id="283" r:id="rId7"/>
    <p:sldId id="284" r:id="rId8"/>
    <p:sldId id="281" r:id="rId9"/>
    <p:sldId id="282" r:id="rId10"/>
    <p:sldId id="267" r:id="rId11"/>
    <p:sldId id="268" r:id="rId12"/>
    <p:sldId id="269" r:id="rId13"/>
    <p:sldId id="276" r:id="rId14"/>
    <p:sldId id="270" r:id="rId15"/>
    <p:sldId id="271" r:id="rId16"/>
    <p:sldId id="272" r:id="rId17"/>
    <p:sldId id="273" r:id="rId18"/>
    <p:sldId id="275" r:id="rId19"/>
    <p:sldId id="280" r:id="rId20"/>
    <p:sldId id="277" r:id="rId21"/>
    <p:sldId id="278" r:id="rId22"/>
    <p:sldId id="285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0" autoAdjust="0"/>
  </p:normalViewPr>
  <p:slideViewPr>
    <p:cSldViewPr>
      <p:cViewPr>
        <p:scale>
          <a:sx n="50" d="100"/>
          <a:sy n="50" d="100"/>
        </p:scale>
        <p:origin x="-187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6AC06-DB87-4406-9C82-9FAFA9BBDE0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2AD1D3-F211-498E-9439-B709DD85AA08}">
      <dgm:prSet phldrT="[Text]"/>
      <dgm:spPr/>
      <dgm:t>
        <a:bodyPr/>
        <a:lstStyle/>
        <a:p>
          <a:r>
            <a:rPr lang="en-US" smtClean="0"/>
            <a:t>Bersifat teori dan normatif</a:t>
          </a:r>
          <a:endParaRPr lang="en-US"/>
        </a:p>
      </dgm:t>
    </dgm:pt>
    <dgm:pt modelId="{5607E512-CAF8-4C0C-B2FE-C9A4A177954F}" type="parTrans" cxnId="{0422208B-EEAC-475E-BD24-3CBFF5B53188}">
      <dgm:prSet/>
      <dgm:spPr/>
      <dgm:t>
        <a:bodyPr/>
        <a:lstStyle/>
        <a:p>
          <a:endParaRPr lang="en-US"/>
        </a:p>
      </dgm:t>
    </dgm:pt>
    <dgm:pt modelId="{56C6E477-210F-4F2E-B853-D8DA41558E3D}" type="sibTrans" cxnId="{0422208B-EEAC-475E-BD24-3CBFF5B53188}">
      <dgm:prSet/>
      <dgm:spPr/>
      <dgm:t>
        <a:bodyPr/>
        <a:lstStyle/>
        <a:p>
          <a:endParaRPr lang="en-US"/>
        </a:p>
      </dgm:t>
    </dgm:pt>
    <dgm:pt modelId="{833A3508-7C61-44D4-B6B6-7E9CA2082D4A}">
      <dgm:prSet phldrT="[Text]"/>
      <dgm:spPr/>
      <dgm:t>
        <a:bodyPr/>
        <a:lstStyle/>
        <a:p>
          <a:r>
            <a:rPr lang="en-US" smtClean="0"/>
            <a:t>1. Bersifat pengambilan keputusan politik</a:t>
          </a:r>
        </a:p>
        <a:p>
          <a:pPr marL="228600" indent="-228600"/>
          <a:r>
            <a:rPr lang="en-US" smtClean="0"/>
            <a:t>2. Adanya keterkaitan antara spasial dengan level  kekuasaan</a:t>
          </a:r>
          <a:endParaRPr lang="en-US"/>
        </a:p>
      </dgm:t>
    </dgm:pt>
    <dgm:pt modelId="{5A526EBD-AEFD-4438-A412-55F7810DC244}" type="parTrans" cxnId="{2BF2BE79-0155-4B78-9525-982D0F1FB9AB}">
      <dgm:prSet/>
      <dgm:spPr/>
      <dgm:t>
        <a:bodyPr/>
        <a:lstStyle/>
        <a:p>
          <a:endParaRPr lang="en-US"/>
        </a:p>
      </dgm:t>
    </dgm:pt>
    <dgm:pt modelId="{F183B827-2F30-4A16-88BA-5D6667338C0E}" type="sibTrans" cxnId="{2BF2BE79-0155-4B78-9525-982D0F1FB9AB}">
      <dgm:prSet/>
      <dgm:spPr/>
      <dgm:t>
        <a:bodyPr/>
        <a:lstStyle/>
        <a:p>
          <a:endParaRPr lang="en-US"/>
        </a:p>
      </dgm:t>
    </dgm:pt>
    <dgm:pt modelId="{5CDA4369-2975-4976-9503-3E33E498EFDD}">
      <dgm:prSet phldrT="[Text]"/>
      <dgm:spPr/>
      <dgm:t>
        <a:bodyPr/>
        <a:lstStyle/>
        <a:p>
          <a:pPr marL="177800" indent="-177800"/>
          <a:r>
            <a:rPr lang="en-US" smtClean="0"/>
            <a:t>1. Pengambilan keputusan oleh pemerintah berdasarkan regulasi dan pengelolaan yang baik</a:t>
          </a:r>
        </a:p>
        <a:p>
          <a:r>
            <a:rPr lang="en-US" smtClean="0"/>
            <a:t>2. Lebih bersifat holidtik</a:t>
          </a:r>
          <a:endParaRPr lang="en-US"/>
        </a:p>
      </dgm:t>
    </dgm:pt>
    <dgm:pt modelId="{85FE99EF-CD6B-407F-BD1E-C0742F1DE680}" type="parTrans" cxnId="{FF3B853D-5362-492A-91EA-E93B724B194E}">
      <dgm:prSet/>
      <dgm:spPr/>
      <dgm:t>
        <a:bodyPr/>
        <a:lstStyle/>
        <a:p>
          <a:endParaRPr lang="en-US"/>
        </a:p>
      </dgm:t>
    </dgm:pt>
    <dgm:pt modelId="{13CCC3AA-F667-4DDA-BB55-4F2DC3732EDE}" type="sibTrans" cxnId="{FF3B853D-5362-492A-91EA-E93B724B194E}">
      <dgm:prSet/>
      <dgm:spPr/>
      <dgm:t>
        <a:bodyPr/>
        <a:lstStyle/>
        <a:p>
          <a:endParaRPr lang="en-US"/>
        </a:p>
      </dgm:t>
    </dgm:pt>
    <dgm:pt modelId="{3E73ED9F-65CC-4D93-94B0-04B2837F9CF9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mtClean="0"/>
            <a:t>1. Proyeksi terhadap kebutuhan masa depan</a:t>
          </a:r>
        </a:p>
        <a:p>
          <a:r>
            <a:rPr lang="en-US" smtClean="0"/>
            <a:t>2. Mempertimbangkan outputs dan outcomes</a:t>
          </a:r>
        </a:p>
        <a:p>
          <a:r>
            <a:rPr lang="en-US" smtClean="0"/>
            <a:t>3. Mempertimbangkan administratif dan spasial</a:t>
          </a:r>
          <a:endParaRPr lang="en-US"/>
        </a:p>
      </dgm:t>
    </dgm:pt>
    <dgm:pt modelId="{52FD8A58-2E65-4DC3-922F-C507359974FD}" type="parTrans" cxnId="{11F651EE-9D96-4564-851C-C650A749977A}">
      <dgm:prSet/>
      <dgm:spPr/>
      <dgm:t>
        <a:bodyPr/>
        <a:lstStyle/>
        <a:p>
          <a:endParaRPr lang="en-US"/>
        </a:p>
      </dgm:t>
    </dgm:pt>
    <dgm:pt modelId="{6FC9DB3D-2953-4D07-8C60-F7B4CB04130C}" type="sibTrans" cxnId="{11F651EE-9D96-4564-851C-C650A749977A}">
      <dgm:prSet/>
      <dgm:spPr/>
      <dgm:t>
        <a:bodyPr/>
        <a:lstStyle/>
        <a:p>
          <a:endParaRPr lang="en-US"/>
        </a:p>
      </dgm:t>
    </dgm:pt>
    <dgm:pt modelId="{EC62C3A4-2424-41B7-8DB9-92C1B40E7CB6}" type="pres">
      <dgm:prSet presAssocID="{A046AC06-DB87-4406-9C82-9FAFA9BBDE0B}" presName="outerComposite" presStyleCnt="0">
        <dgm:presLayoutVars>
          <dgm:chMax val="5"/>
          <dgm:dir/>
          <dgm:resizeHandles val="exact"/>
        </dgm:presLayoutVars>
      </dgm:prSet>
      <dgm:spPr/>
    </dgm:pt>
    <dgm:pt modelId="{D2D1643F-FC60-431F-9D0C-91E132BFB8FA}" type="pres">
      <dgm:prSet presAssocID="{A046AC06-DB87-4406-9C82-9FAFA9BBDE0B}" presName="dummyMaxCanvas" presStyleCnt="0">
        <dgm:presLayoutVars/>
      </dgm:prSet>
      <dgm:spPr/>
    </dgm:pt>
    <dgm:pt modelId="{8FC66398-0248-47DC-9F02-DE5317734384}" type="pres">
      <dgm:prSet presAssocID="{A046AC06-DB87-4406-9C82-9FAFA9BBDE0B}" presName="FourNodes_1" presStyleLbl="node1" presStyleIdx="0" presStyleCnt="4">
        <dgm:presLayoutVars>
          <dgm:bulletEnabled val="1"/>
        </dgm:presLayoutVars>
      </dgm:prSet>
      <dgm:spPr/>
    </dgm:pt>
    <dgm:pt modelId="{36811A66-91E0-48FE-9753-F8E2EE76FAAB}" type="pres">
      <dgm:prSet presAssocID="{A046AC06-DB87-4406-9C82-9FAFA9BBDE0B}" presName="FourNodes_2" presStyleLbl="node1" presStyleIdx="1" presStyleCnt="4">
        <dgm:presLayoutVars>
          <dgm:bulletEnabled val="1"/>
        </dgm:presLayoutVars>
      </dgm:prSet>
      <dgm:spPr/>
    </dgm:pt>
    <dgm:pt modelId="{E7696D05-0231-469C-BBA0-40F649D02D51}" type="pres">
      <dgm:prSet presAssocID="{A046AC06-DB87-4406-9C82-9FAFA9BBDE0B}" presName="FourNodes_3" presStyleLbl="node1" presStyleIdx="2" presStyleCnt="4">
        <dgm:presLayoutVars>
          <dgm:bulletEnabled val="1"/>
        </dgm:presLayoutVars>
      </dgm:prSet>
      <dgm:spPr/>
    </dgm:pt>
    <dgm:pt modelId="{466D4E98-B3EA-4AD6-B56B-1F51CDCA5D20}" type="pres">
      <dgm:prSet presAssocID="{A046AC06-DB87-4406-9C82-9FAFA9BBDE0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C70A7-AC91-4D8D-A41F-A60AB3D1F43B}" type="pres">
      <dgm:prSet presAssocID="{A046AC06-DB87-4406-9C82-9FAFA9BBDE0B}" presName="FourConn_1-2" presStyleLbl="fgAccFollowNode1" presStyleIdx="0" presStyleCnt="3">
        <dgm:presLayoutVars>
          <dgm:bulletEnabled val="1"/>
        </dgm:presLayoutVars>
      </dgm:prSet>
      <dgm:spPr/>
    </dgm:pt>
    <dgm:pt modelId="{F48B3413-CD25-4B76-ABAE-698733AC510D}" type="pres">
      <dgm:prSet presAssocID="{A046AC06-DB87-4406-9C82-9FAFA9BBDE0B}" presName="FourConn_2-3" presStyleLbl="fgAccFollowNode1" presStyleIdx="1" presStyleCnt="3">
        <dgm:presLayoutVars>
          <dgm:bulletEnabled val="1"/>
        </dgm:presLayoutVars>
      </dgm:prSet>
      <dgm:spPr/>
    </dgm:pt>
    <dgm:pt modelId="{8FD42397-BD69-4E0B-9BC6-30BA421A3113}" type="pres">
      <dgm:prSet presAssocID="{A046AC06-DB87-4406-9C82-9FAFA9BBDE0B}" presName="FourConn_3-4" presStyleLbl="fgAccFollowNode1" presStyleIdx="2" presStyleCnt="3">
        <dgm:presLayoutVars>
          <dgm:bulletEnabled val="1"/>
        </dgm:presLayoutVars>
      </dgm:prSet>
      <dgm:spPr/>
    </dgm:pt>
    <dgm:pt modelId="{9BB88823-90B4-450C-B9A8-C598DC726B31}" type="pres">
      <dgm:prSet presAssocID="{A046AC06-DB87-4406-9C82-9FAFA9BBDE0B}" presName="FourNodes_1_text" presStyleLbl="node1" presStyleIdx="3" presStyleCnt="4">
        <dgm:presLayoutVars>
          <dgm:bulletEnabled val="1"/>
        </dgm:presLayoutVars>
      </dgm:prSet>
      <dgm:spPr/>
    </dgm:pt>
    <dgm:pt modelId="{2990FCF5-EBC7-456E-BFDC-CA2867419F30}" type="pres">
      <dgm:prSet presAssocID="{A046AC06-DB87-4406-9C82-9FAFA9BBDE0B}" presName="FourNodes_2_text" presStyleLbl="node1" presStyleIdx="3" presStyleCnt="4">
        <dgm:presLayoutVars>
          <dgm:bulletEnabled val="1"/>
        </dgm:presLayoutVars>
      </dgm:prSet>
      <dgm:spPr/>
    </dgm:pt>
    <dgm:pt modelId="{2B61AD5E-527A-41E5-A149-3FE9BBB35ACE}" type="pres">
      <dgm:prSet presAssocID="{A046AC06-DB87-4406-9C82-9FAFA9BBDE0B}" presName="FourNodes_3_text" presStyleLbl="node1" presStyleIdx="3" presStyleCnt="4">
        <dgm:presLayoutVars>
          <dgm:bulletEnabled val="1"/>
        </dgm:presLayoutVars>
      </dgm:prSet>
      <dgm:spPr/>
    </dgm:pt>
    <dgm:pt modelId="{CD09E1DF-DEF9-484A-AF25-29EC8FEAFA79}" type="pres">
      <dgm:prSet presAssocID="{A046AC06-DB87-4406-9C82-9FAFA9BBDE0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992FA2-C14E-44D0-811B-1980845F7191}" type="presOf" srcId="{432AD1D3-F211-498E-9439-B709DD85AA08}" destId="{9BB88823-90B4-450C-B9A8-C598DC726B31}" srcOrd="1" destOrd="0" presId="urn:microsoft.com/office/officeart/2005/8/layout/vProcess5"/>
    <dgm:cxn modelId="{0EF7F707-9990-4BF7-AD1D-D04E0E9D6E51}" type="presOf" srcId="{3E73ED9F-65CC-4D93-94B0-04B2837F9CF9}" destId="{CD09E1DF-DEF9-484A-AF25-29EC8FEAFA79}" srcOrd="1" destOrd="0" presId="urn:microsoft.com/office/officeart/2005/8/layout/vProcess5"/>
    <dgm:cxn modelId="{0422208B-EEAC-475E-BD24-3CBFF5B53188}" srcId="{A046AC06-DB87-4406-9C82-9FAFA9BBDE0B}" destId="{432AD1D3-F211-498E-9439-B709DD85AA08}" srcOrd="0" destOrd="0" parTransId="{5607E512-CAF8-4C0C-B2FE-C9A4A177954F}" sibTransId="{56C6E477-210F-4F2E-B853-D8DA41558E3D}"/>
    <dgm:cxn modelId="{718F24EF-71CD-4D10-AE18-4A79202952B7}" type="presOf" srcId="{F183B827-2F30-4A16-88BA-5D6667338C0E}" destId="{F48B3413-CD25-4B76-ABAE-698733AC510D}" srcOrd="0" destOrd="0" presId="urn:microsoft.com/office/officeart/2005/8/layout/vProcess5"/>
    <dgm:cxn modelId="{7E817E97-2667-4DF9-A651-CF9DF34FD584}" type="presOf" srcId="{833A3508-7C61-44D4-B6B6-7E9CA2082D4A}" destId="{2990FCF5-EBC7-456E-BFDC-CA2867419F30}" srcOrd="1" destOrd="0" presId="urn:microsoft.com/office/officeart/2005/8/layout/vProcess5"/>
    <dgm:cxn modelId="{FF3B853D-5362-492A-91EA-E93B724B194E}" srcId="{A046AC06-DB87-4406-9C82-9FAFA9BBDE0B}" destId="{5CDA4369-2975-4976-9503-3E33E498EFDD}" srcOrd="2" destOrd="0" parTransId="{85FE99EF-CD6B-407F-BD1E-C0742F1DE680}" sibTransId="{13CCC3AA-F667-4DDA-BB55-4F2DC3732EDE}"/>
    <dgm:cxn modelId="{6C63E728-E463-4AE3-8F17-BC67B4A00E7F}" type="presOf" srcId="{432AD1D3-F211-498E-9439-B709DD85AA08}" destId="{8FC66398-0248-47DC-9F02-DE5317734384}" srcOrd="0" destOrd="0" presId="urn:microsoft.com/office/officeart/2005/8/layout/vProcess5"/>
    <dgm:cxn modelId="{8FE40732-E682-476A-B923-DD6ADC204E20}" type="presOf" srcId="{56C6E477-210F-4F2E-B853-D8DA41558E3D}" destId="{999C70A7-AC91-4D8D-A41F-A60AB3D1F43B}" srcOrd="0" destOrd="0" presId="urn:microsoft.com/office/officeart/2005/8/layout/vProcess5"/>
    <dgm:cxn modelId="{BC7CD273-2B3B-4C64-B90D-7B641DE8C71F}" type="presOf" srcId="{3E73ED9F-65CC-4D93-94B0-04B2837F9CF9}" destId="{466D4E98-B3EA-4AD6-B56B-1F51CDCA5D20}" srcOrd="0" destOrd="0" presId="urn:microsoft.com/office/officeart/2005/8/layout/vProcess5"/>
    <dgm:cxn modelId="{2BF2BE79-0155-4B78-9525-982D0F1FB9AB}" srcId="{A046AC06-DB87-4406-9C82-9FAFA9BBDE0B}" destId="{833A3508-7C61-44D4-B6B6-7E9CA2082D4A}" srcOrd="1" destOrd="0" parTransId="{5A526EBD-AEFD-4438-A412-55F7810DC244}" sibTransId="{F183B827-2F30-4A16-88BA-5D6667338C0E}"/>
    <dgm:cxn modelId="{11F651EE-9D96-4564-851C-C650A749977A}" srcId="{A046AC06-DB87-4406-9C82-9FAFA9BBDE0B}" destId="{3E73ED9F-65CC-4D93-94B0-04B2837F9CF9}" srcOrd="3" destOrd="0" parTransId="{52FD8A58-2E65-4DC3-922F-C507359974FD}" sibTransId="{6FC9DB3D-2953-4D07-8C60-F7B4CB04130C}"/>
    <dgm:cxn modelId="{BC3214F9-FA56-4BAA-ACF6-1D3E3E36CD01}" type="presOf" srcId="{A046AC06-DB87-4406-9C82-9FAFA9BBDE0B}" destId="{EC62C3A4-2424-41B7-8DB9-92C1B40E7CB6}" srcOrd="0" destOrd="0" presId="urn:microsoft.com/office/officeart/2005/8/layout/vProcess5"/>
    <dgm:cxn modelId="{F5BC5BA7-E461-49E0-8C8F-4A08BA34148D}" type="presOf" srcId="{5CDA4369-2975-4976-9503-3E33E498EFDD}" destId="{E7696D05-0231-469C-BBA0-40F649D02D51}" srcOrd="0" destOrd="0" presId="urn:microsoft.com/office/officeart/2005/8/layout/vProcess5"/>
    <dgm:cxn modelId="{A7EF3686-5A80-47D3-9997-4C9DBFC80BF9}" type="presOf" srcId="{13CCC3AA-F667-4DDA-BB55-4F2DC3732EDE}" destId="{8FD42397-BD69-4E0B-9BC6-30BA421A3113}" srcOrd="0" destOrd="0" presId="urn:microsoft.com/office/officeart/2005/8/layout/vProcess5"/>
    <dgm:cxn modelId="{4F88E773-FF29-43A4-AB14-37BDE9106A8C}" type="presOf" srcId="{5CDA4369-2975-4976-9503-3E33E498EFDD}" destId="{2B61AD5E-527A-41E5-A149-3FE9BBB35ACE}" srcOrd="1" destOrd="0" presId="urn:microsoft.com/office/officeart/2005/8/layout/vProcess5"/>
    <dgm:cxn modelId="{BE659E8C-5F6C-4FAD-84D2-0406E0CFEDBE}" type="presOf" srcId="{833A3508-7C61-44D4-B6B6-7E9CA2082D4A}" destId="{36811A66-91E0-48FE-9753-F8E2EE76FAAB}" srcOrd="0" destOrd="0" presId="urn:microsoft.com/office/officeart/2005/8/layout/vProcess5"/>
    <dgm:cxn modelId="{C3ED3C5E-3E67-402B-A3C0-37A013DFEA28}" type="presParOf" srcId="{EC62C3A4-2424-41B7-8DB9-92C1B40E7CB6}" destId="{D2D1643F-FC60-431F-9D0C-91E132BFB8FA}" srcOrd="0" destOrd="0" presId="urn:microsoft.com/office/officeart/2005/8/layout/vProcess5"/>
    <dgm:cxn modelId="{918260EF-E6DF-444F-B4C1-0AB2E024EB8E}" type="presParOf" srcId="{EC62C3A4-2424-41B7-8DB9-92C1B40E7CB6}" destId="{8FC66398-0248-47DC-9F02-DE5317734384}" srcOrd="1" destOrd="0" presId="urn:microsoft.com/office/officeart/2005/8/layout/vProcess5"/>
    <dgm:cxn modelId="{71720A9B-E9ED-42DE-AD0C-BDBC10A3C33C}" type="presParOf" srcId="{EC62C3A4-2424-41B7-8DB9-92C1B40E7CB6}" destId="{36811A66-91E0-48FE-9753-F8E2EE76FAAB}" srcOrd="2" destOrd="0" presId="urn:microsoft.com/office/officeart/2005/8/layout/vProcess5"/>
    <dgm:cxn modelId="{09B532BB-CB43-4E1B-96F9-61DF026DE336}" type="presParOf" srcId="{EC62C3A4-2424-41B7-8DB9-92C1B40E7CB6}" destId="{E7696D05-0231-469C-BBA0-40F649D02D51}" srcOrd="3" destOrd="0" presId="urn:microsoft.com/office/officeart/2005/8/layout/vProcess5"/>
    <dgm:cxn modelId="{E6E5A980-C8F0-4CF3-90CD-B31BAA74F0BF}" type="presParOf" srcId="{EC62C3A4-2424-41B7-8DB9-92C1B40E7CB6}" destId="{466D4E98-B3EA-4AD6-B56B-1F51CDCA5D20}" srcOrd="4" destOrd="0" presId="urn:microsoft.com/office/officeart/2005/8/layout/vProcess5"/>
    <dgm:cxn modelId="{E016F41D-0D3B-49D2-876D-D30292CD26C0}" type="presParOf" srcId="{EC62C3A4-2424-41B7-8DB9-92C1B40E7CB6}" destId="{999C70A7-AC91-4D8D-A41F-A60AB3D1F43B}" srcOrd="5" destOrd="0" presId="urn:microsoft.com/office/officeart/2005/8/layout/vProcess5"/>
    <dgm:cxn modelId="{8B637013-95B7-4BCC-8174-270E88400A4F}" type="presParOf" srcId="{EC62C3A4-2424-41B7-8DB9-92C1B40E7CB6}" destId="{F48B3413-CD25-4B76-ABAE-698733AC510D}" srcOrd="6" destOrd="0" presId="urn:microsoft.com/office/officeart/2005/8/layout/vProcess5"/>
    <dgm:cxn modelId="{2CC3C004-D8FB-497D-AF20-090F7F69F0C0}" type="presParOf" srcId="{EC62C3A4-2424-41B7-8DB9-92C1B40E7CB6}" destId="{8FD42397-BD69-4E0B-9BC6-30BA421A3113}" srcOrd="7" destOrd="0" presId="urn:microsoft.com/office/officeart/2005/8/layout/vProcess5"/>
    <dgm:cxn modelId="{51E238F7-ABD3-49B1-AD9C-750C26BEE170}" type="presParOf" srcId="{EC62C3A4-2424-41B7-8DB9-92C1B40E7CB6}" destId="{9BB88823-90B4-450C-B9A8-C598DC726B31}" srcOrd="8" destOrd="0" presId="urn:microsoft.com/office/officeart/2005/8/layout/vProcess5"/>
    <dgm:cxn modelId="{B46FB628-303B-41FE-8542-8E174DDDF1D5}" type="presParOf" srcId="{EC62C3A4-2424-41B7-8DB9-92C1B40E7CB6}" destId="{2990FCF5-EBC7-456E-BFDC-CA2867419F30}" srcOrd="9" destOrd="0" presId="urn:microsoft.com/office/officeart/2005/8/layout/vProcess5"/>
    <dgm:cxn modelId="{3ABB5038-84AE-4D1A-BB63-24F0B0C4434F}" type="presParOf" srcId="{EC62C3A4-2424-41B7-8DB9-92C1B40E7CB6}" destId="{2B61AD5E-527A-41E5-A149-3FE9BBB35ACE}" srcOrd="10" destOrd="0" presId="urn:microsoft.com/office/officeart/2005/8/layout/vProcess5"/>
    <dgm:cxn modelId="{41139BC1-A6CC-4999-94E1-A29CF73A11AD}" type="presParOf" srcId="{EC62C3A4-2424-41B7-8DB9-92C1B40E7CB6}" destId="{CD09E1DF-DEF9-484A-AF25-29EC8FEAFA7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66398-0248-47DC-9F02-DE5317734384}">
      <dsp:nvSpPr>
        <dsp:cNvPr id="0" name=""/>
        <dsp:cNvSpPr/>
      </dsp:nvSpPr>
      <dsp:spPr>
        <a:xfrm>
          <a:off x="0" y="0"/>
          <a:ext cx="73152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Bersifat teori dan normatif</a:t>
          </a:r>
          <a:endParaRPr lang="en-US" sz="1300" kern="1200"/>
        </a:p>
      </dsp:txBody>
      <dsp:txXfrm>
        <a:off x="26187" y="26187"/>
        <a:ext cx="6274867" cy="841706"/>
      </dsp:txXfrm>
    </dsp:sp>
    <dsp:sp modelId="{36811A66-91E0-48FE-9753-F8E2EE76FAAB}">
      <dsp:nvSpPr>
        <dsp:cNvPr id="0" name=""/>
        <dsp:cNvSpPr/>
      </dsp:nvSpPr>
      <dsp:spPr>
        <a:xfrm>
          <a:off x="612648" y="1056640"/>
          <a:ext cx="73152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1. Bersifat pengambilan keputusan politik</a:t>
          </a:r>
        </a:p>
        <a:p>
          <a:pPr marL="228600" lvl="0" indent="-22860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2. Adanya keterkaitan antara spasial dengan level  kekuasaan</a:t>
          </a:r>
          <a:endParaRPr lang="en-US" sz="1300" kern="1200"/>
        </a:p>
      </dsp:txBody>
      <dsp:txXfrm>
        <a:off x="638835" y="1082827"/>
        <a:ext cx="6069026" cy="841706"/>
      </dsp:txXfrm>
    </dsp:sp>
    <dsp:sp modelId="{E7696D05-0231-469C-BBA0-40F649D02D51}">
      <dsp:nvSpPr>
        <dsp:cNvPr id="0" name=""/>
        <dsp:cNvSpPr/>
      </dsp:nvSpPr>
      <dsp:spPr>
        <a:xfrm>
          <a:off x="1216151" y="2113280"/>
          <a:ext cx="73152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77800" lvl="0" indent="-17780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1. Pengambilan keputusan oleh pemerintah berdasarkan regulasi dan pengelolaan yang baik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2. Lebih bersifat holidtik</a:t>
          </a:r>
          <a:endParaRPr lang="en-US" sz="1300" kern="1200"/>
        </a:p>
      </dsp:txBody>
      <dsp:txXfrm>
        <a:off x="1242338" y="2139467"/>
        <a:ext cx="6078170" cy="841706"/>
      </dsp:txXfrm>
    </dsp:sp>
    <dsp:sp modelId="{466D4E98-B3EA-4AD6-B56B-1F51CDCA5D20}">
      <dsp:nvSpPr>
        <dsp:cNvPr id="0" name=""/>
        <dsp:cNvSpPr/>
      </dsp:nvSpPr>
      <dsp:spPr>
        <a:xfrm>
          <a:off x="1828799" y="3169919"/>
          <a:ext cx="7315200" cy="89408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1. Proyeksi terhadap kebutuhan masa depan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2. Mempertimbangkan outputs dan outcomes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3. Mempertimbangkan administratif dan spasial</a:t>
          </a:r>
          <a:endParaRPr lang="en-US" sz="1300" kern="1200"/>
        </a:p>
      </dsp:txBody>
      <dsp:txXfrm>
        <a:off x="1854986" y="3196106"/>
        <a:ext cx="6069026" cy="841706"/>
      </dsp:txXfrm>
    </dsp:sp>
    <dsp:sp modelId="{999C70A7-AC91-4D8D-A41F-A60AB3D1F43B}">
      <dsp:nvSpPr>
        <dsp:cNvPr id="0" name=""/>
        <dsp:cNvSpPr/>
      </dsp:nvSpPr>
      <dsp:spPr>
        <a:xfrm>
          <a:off x="6734048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864807" y="684783"/>
        <a:ext cx="319634" cy="437317"/>
      </dsp:txXfrm>
    </dsp:sp>
    <dsp:sp modelId="{F48B3413-CD25-4B76-ABAE-698733AC510D}">
      <dsp:nvSpPr>
        <dsp:cNvPr id="0" name=""/>
        <dsp:cNvSpPr/>
      </dsp:nvSpPr>
      <dsp:spPr>
        <a:xfrm>
          <a:off x="7346696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477455" y="1741423"/>
        <a:ext cx="319634" cy="437317"/>
      </dsp:txXfrm>
    </dsp:sp>
    <dsp:sp modelId="{8FD42397-BD69-4E0B-9BC6-30BA421A3113}">
      <dsp:nvSpPr>
        <dsp:cNvPr id="0" name=""/>
        <dsp:cNvSpPr/>
      </dsp:nvSpPr>
      <dsp:spPr>
        <a:xfrm>
          <a:off x="7950200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8080959" y="2798064"/>
        <a:ext cx="319634" cy="4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4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0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0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051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409759"/>
            <a:ext cx="6019800" cy="1470025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/>
              <a:t>PEMAHAMAN DASAR </a:t>
            </a:r>
            <a:br>
              <a:rPr lang="en-US" sz="2800" b="1" smtClean="0"/>
            </a:br>
            <a:r>
              <a:rPr lang="en-US" sz="2800" b="1" smtClean="0"/>
              <a:t>PERENCANAAN WILAYAH DAN KOTA</a:t>
            </a:r>
            <a:br>
              <a:rPr lang="en-US" sz="2800" b="1" smtClean="0"/>
            </a:br>
            <a:r>
              <a:rPr lang="en-US" sz="2800" b="1" smtClean="0"/>
              <a:t>(Pengertian, Maksud, dan Tujuan)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10313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smtClean="0"/>
              <a:t>LINGKUP DALAM PERENCANAAN WILAYAH DAN KOTA</a:t>
            </a:r>
            <a:endParaRPr lang="en-US" sz="3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8915"/>
            <a:ext cx="8229600" cy="4525963"/>
          </a:xfrm>
        </p:spPr>
        <p:txBody>
          <a:bodyPr/>
          <a:lstStyle/>
          <a:p>
            <a:r>
              <a:rPr lang="en-US" i="1" smtClean="0"/>
              <a:t>Regional Linkage</a:t>
            </a:r>
          </a:p>
          <a:p>
            <a:r>
              <a:rPr lang="en-US" i="1" smtClean="0"/>
              <a:t>Administratif</a:t>
            </a:r>
          </a:p>
          <a:p>
            <a:r>
              <a:rPr lang="en-US" i="1" smtClean="0"/>
              <a:t>Geografi fisik</a:t>
            </a:r>
          </a:p>
          <a:p>
            <a:r>
              <a:rPr lang="en-US" i="1" smtClean="0"/>
              <a:t>Struktur ruang dan kota</a:t>
            </a:r>
          </a:p>
          <a:p>
            <a:r>
              <a:rPr lang="en-US" i="1" smtClean="0"/>
              <a:t>Sistem aktivitas</a:t>
            </a:r>
          </a:p>
          <a:p>
            <a:r>
              <a:rPr lang="en-US" i="1" smtClean="0"/>
              <a:t>Land use</a:t>
            </a:r>
            <a:endParaRPr lang="en-US" i="1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7"/>
          <a:stretch/>
        </p:blipFill>
        <p:spPr bwMode="auto">
          <a:xfrm>
            <a:off x="7199478" y="2609850"/>
            <a:ext cx="1785013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5" r="20969"/>
          <a:stretch/>
        </p:blipFill>
        <p:spPr bwMode="auto">
          <a:xfrm>
            <a:off x="4837278" y="2667000"/>
            <a:ext cx="2292824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9" r="47771" b="30915"/>
          <a:stretch/>
        </p:blipFill>
        <p:spPr bwMode="auto">
          <a:xfrm>
            <a:off x="4633701" y="1234790"/>
            <a:ext cx="2224585" cy="9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G:\PETA LAPORAN\BAB 1\Administrasi Kota Manad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2"/>
          <a:stretch/>
        </p:blipFill>
        <p:spPr bwMode="auto">
          <a:xfrm>
            <a:off x="2057400" y="4194078"/>
            <a:ext cx="2100744" cy="20860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6817591" y="4114800"/>
            <a:ext cx="2193058" cy="2165296"/>
            <a:chOff x="2133600" y="1744345"/>
            <a:chExt cx="3412508" cy="3369310"/>
          </a:xfrm>
        </p:grpSpPr>
        <p:pic>
          <p:nvPicPr>
            <p:cNvPr id="9" name="Picture 8" descr="G:\PETA LAPORAN\BAB 3\Penggunaan Lahan Kota Manado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18"/>
            <a:stretch/>
          </p:blipFill>
          <p:spPr bwMode="auto">
            <a:xfrm>
              <a:off x="2133600" y="1744345"/>
              <a:ext cx="3412508" cy="3369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G:\PETA LAPORAN\BAB 3\Penggunaan Lahan Kota Manado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54" t="10782" r="1519" b="33362"/>
            <a:stretch/>
          </p:blipFill>
          <p:spPr bwMode="auto">
            <a:xfrm>
              <a:off x="2262812" y="1916075"/>
              <a:ext cx="654606" cy="9755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4399696" y="4085155"/>
            <a:ext cx="2292824" cy="2272188"/>
            <a:chOff x="2590800" y="2274728"/>
            <a:chExt cx="2961306" cy="2934654"/>
          </a:xfrm>
        </p:grpSpPr>
        <p:pic>
          <p:nvPicPr>
            <p:cNvPr id="13" name="Picture 12" descr="G:\PETA LAPORAN\BAB 3\Geomorfologi Kota Manado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8582"/>
            <a:stretch/>
          </p:blipFill>
          <p:spPr bwMode="auto">
            <a:xfrm>
              <a:off x="2590800" y="2274728"/>
              <a:ext cx="2961306" cy="2934654"/>
            </a:xfrm>
            <a:prstGeom prst="rect">
              <a:avLst/>
            </a:prstGeom>
            <a:noFill/>
            <a:ln w="19050">
              <a:noFill/>
            </a:ln>
          </p:spPr>
        </p:pic>
        <p:pic>
          <p:nvPicPr>
            <p:cNvPr id="10" name="Picture 9" descr="G:\PETA LAPORAN\BAB 3\Geomorfologi Kota Manado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04" t="10805" r="8389" b="59416"/>
            <a:stretch/>
          </p:blipFill>
          <p:spPr bwMode="auto">
            <a:xfrm>
              <a:off x="4669276" y="4191000"/>
              <a:ext cx="817124" cy="873904"/>
            </a:xfrm>
            <a:prstGeom prst="rect">
              <a:avLst/>
            </a:prstGeom>
            <a:noFill/>
            <a:ln w="19050">
              <a:noFill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0" t="34704" r="12590" b="14395"/>
          <a:stretch/>
        </p:blipFill>
        <p:spPr bwMode="auto">
          <a:xfrm>
            <a:off x="7010400" y="1018860"/>
            <a:ext cx="1902766" cy="153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0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smtClean="0"/>
              <a:t>DIMENSI WAKTU DALAM PERENCANAAN WILAYAH DAN KOTA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3810000" cy="3962400"/>
          </a:xfrm>
        </p:spPr>
        <p:txBody>
          <a:bodyPr>
            <a:noAutofit/>
          </a:bodyPr>
          <a:lstStyle/>
          <a:p>
            <a:r>
              <a:rPr lang="en-US" sz="2400" smtClean="0"/>
              <a:t>Kondisi eksisting sebagai </a:t>
            </a:r>
            <a:r>
              <a:rPr lang="en-US" sz="2400" i="1" smtClean="0"/>
              <a:t>baseline </a:t>
            </a:r>
            <a:r>
              <a:rPr lang="en-US" sz="2400" smtClean="0"/>
              <a:t>dala melakukan perencanaan</a:t>
            </a:r>
          </a:p>
          <a:p>
            <a:r>
              <a:rPr lang="en-US" sz="2400" smtClean="0"/>
              <a:t>Pencapaian yang telah dihasilkan saat ini menjadi indikator awal</a:t>
            </a:r>
          </a:p>
          <a:p>
            <a:r>
              <a:rPr lang="en-US" sz="2400" smtClean="0"/>
              <a:t>Kemudian pencapaian pada proses perencanaan wilayah dan kota harus lebih baik dari </a:t>
            </a:r>
            <a:r>
              <a:rPr lang="en-US" sz="2400" i="1" smtClean="0"/>
              <a:t>baseline</a:t>
            </a:r>
            <a:r>
              <a:rPr lang="en-US" sz="2400" smtClean="0"/>
              <a:t>/indikator awal</a:t>
            </a:r>
            <a:endParaRPr lang="en-US" sz="2400"/>
          </a:p>
        </p:txBody>
      </p:sp>
      <p:grpSp>
        <p:nvGrpSpPr>
          <p:cNvPr id="13" name="Group 12"/>
          <p:cNvGrpSpPr/>
          <p:nvPr/>
        </p:nvGrpSpPr>
        <p:grpSpPr>
          <a:xfrm>
            <a:off x="3899249" y="2084983"/>
            <a:ext cx="5179079" cy="3637870"/>
            <a:chOff x="3899249" y="1752389"/>
            <a:chExt cx="5179079" cy="3637870"/>
          </a:xfrm>
        </p:grpSpPr>
        <p:sp>
          <p:nvSpPr>
            <p:cNvPr id="4" name="Oval 3"/>
            <p:cNvSpPr/>
            <p:nvPr/>
          </p:nvSpPr>
          <p:spPr>
            <a:xfrm>
              <a:off x="4641542" y="1752389"/>
              <a:ext cx="685800" cy="6858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5632142" y="1828589"/>
              <a:ext cx="1905000" cy="685800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841942" y="1853610"/>
              <a:ext cx="685800" cy="6858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05286" y="2507902"/>
              <a:ext cx="15583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smtClean="0">
                  <a:solidFill>
                    <a:schemeClr val="accent3">
                      <a:lumMod val="50000"/>
                    </a:schemeClr>
                  </a:solidFill>
                </a:rPr>
                <a:t>Baseline</a:t>
              </a:r>
            </a:p>
            <a:p>
              <a:pPr algn="ctr"/>
              <a:r>
                <a:rPr lang="en-US" b="1" i="1" smtClean="0">
                  <a:solidFill>
                    <a:schemeClr val="accent3">
                      <a:lumMod val="50000"/>
                    </a:schemeClr>
                  </a:solidFill>
                </a:rPr>
                <a:t>(performance</a:t>
              </a:r>
              <a:r>
                <a:rPr lang="en-US" b="1" i="1" smtClean="0">
                  <a:solidFill>
                    <a:schemeClr val="accent5">
                      <a:lumMod val="75000"/>
                    </a:schemeClr>
                  </a:solidFill>
                </a:rPr>
                <a:t>)</a:t>
              </a:r>
              <a:endParaRPr lang="en-US" b="1" i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51070" y="2657564"/>
              <a:ext cx="8675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>
                  <a:solidFill>
                    <a:schemeClr val="accent2">
                      <a:lumMod val="75000"/>
                    </a:schemeClr>
                  </a:solidFill>
                </a:rPr>
                <a:t>Future</a:t>
              </a:r>
            </a:p>
            <a:p>
              <a:pPr algn="ctr"/>
              <a:r>
                <a:rPr lang="en-US" b="1" i="1">
                  <a:solidFill>
                    <a:schemeClr val="accent2">
                      <a:lumMod val="75000"/>
                    </a:schemeClr>
                  </a:solidFill>
                </a:rPr>
                <a:t>(Goals)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34070" y="2611397"/>
              <a:ext cx="901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b="1" i="1"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r>
                <a:rPr lang="en-US">
                  <a:solidFill>
                    <a:schemeClr val="accent6">
                      <a:lumMod val="75000"/>
                    </a:schemeClr>
                  </a:solidFill>
                </a:rPr>
                <a:t>Process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99249" y="3319143"/>
              <a:ext cx="1686928" cy="5847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Kondisi eksisting</a:t>
              </a:r>
            </a:p>
            <a:p>
              <a:r>
                <a:rPr lang="en-US" sz="1600" smtClean="0"/>
                <a:t>Capaian awal</a:t>
              </a:r>
              <a:endParaRPr lang="en-US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8800" y="3328156"/>
              <a:ext cx="1686928" cy="206210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600" smtClean="0"/>
                <a:t>Penentuan indikator keberhasilan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smtClean="0"/>
                <a:t>Ruang lingkup perencanaan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smtClean="0"/>
                <a:t>Dimensi waktu perencanaan</a:t>
              </a:r>
              <a:endParaRPr lang="en-US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91400" y="3328156"/>
              <a:ext cx="1686928" cy="181588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600" smtClean="0"/>
                <a:t>Tujuan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smtClean="0"/>
                <a:t>Sasaran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smtClean="0"/>
                <a:t>Visi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smtClean="0"/>
                <a:t>Misi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smtClean="0"/>
                <a:t>Skenario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smtClean="0"/>
                <a:t>Arahan kebijakan</a:t>
              </a:r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038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smtClean="0"/>
              <a:t>MAKSUD DAN TUJUAN DALAM PERENCANAAN WILAYAH DAN KOTA (1)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smtClean="0"/>
              <a:t>Perkembangan wilayah dan kota memiliki arahan berdasarkan beberapa skenario </a:t>
            </a:r>
          </a:p>
          <a:p>
            <a:r>
              <a:rPr lang="en-US" smtClean="0"/>
              <a:t>Perkembangan wilayah dan kota memiliki nilai, tujuan, sasaran, dan indikator keberhasilan</a:t>
            </a:r>
          </a:p>
          <a:p>
            <a:r>
              <a:rPr lang="en-US" smtClean="0"/>
              <a:t>Perkembangan wiayah dan kota memiliki visi dan misi yang jelas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4671" y="1600200"/>
            <a:ext cx="2199329" cy="45259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000" smtClean="0"/>
              <a:t>Kompleksitas dan heterogenitas dari unsur, komponen, lingkup dari kewilayahan dan perkotaan</a:t>
            </a:r>
          </a:p>
          <a:p>
            <a:r>
              <a:rPr lang="en-US" sz="2000" smtClean="0"/>
              <a:t>Perencanaan wilayah dan kota mencegah perkembangan kota tanpa arah dan tujuan</a:t>
            </a:r>
            <a:endParaRPr lang="en-US" sz="2000"/>
          </a:p>
        </p:txBody>
      </p:sp>
      <p:grpSp>
        <p:nvGrpSpPr>
          <p:cNvPr id="5" name="Group 4"/>
          <p:cNvGrpSpPr/>
          <p:nvPr/>
        </p:nvGrpSpPr>
        <p:grpSpPr>
          <a:xfrm>
            <a:off x="42198" y="1828800"/>
            <a:ext cx="6902473" cy="4308658"/>
            <a:chOff x="42198" y="1828800"/>
            <a:chExt cx="6902473" cy="430865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9" t="22844" r="12880" b="9482"/>
            <a:stretch/>
          </p:blipFill>
          <p:spPr bwMode="auto">
            <a:xfrm>
              <a:off x="42198" y="1828800"/>
              <a:ext cx="6902473" cy="4308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ound Single Corner Rectangle 3"/>
            <p:cNvSpPr/>
            <p:nvPr/>
          </p:nvSpPr>
          <p:spPr>
            <a:xfrm>
              <a:off x="5867400" y="4267200"/>
              <a:ext cx="1077271" cy="914400"/>
            </a:xfrm>
            <a:prstGeom prst="round1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i="1" smtClean="0">
                <a:solidFill>
                  <a:schemeClr val="tx1"/>
                </a:solidFill>
              </a:endParaRPr>
            </a:p>
            <a:p>
              <a:pPr algn="ctr"/>
              <a:endParaRPr lang="en-US" sz="900" b="1" i="1">
                <a:solidFill>
                  <a:schemeClr val="tx1"/>
                </a:solidFill>
              </a:endParaRPr>
            </a:p>
            <a:p>
              <a:pPr algn="ctr"/>
              <a:r>
                <a:rPr lang="en-US" sz="900" b="1" i="1" smtClean="0">
                  <a:solidFill>
                    <a:schemeClr val="tx1"/>
                  </a:solidFill>
                </a:rPr>
                <a:t>Perencanaan Wilayah dan Kota</a:t>
              </a:r>
              <a:endParaRPr lang="en-US" sz="900" b="1" i="1">
                <a:solidFill>
                  <a:schemeClr val="tx1"/>
                </a:solidFill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2198" y="609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mtClean="0"/>
              <a:t>MAKSUD DAN TUJUAN DALAM PERENCANAAN WILAYAH DAN KOTA (2)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25973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74" y="685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smtClean="0"/>
              <a:t>KETERKAITAN ANTARA PERTUMBUHAN KOTA&amp;PENGGUNAAN LAHAN DENGAN ISU KEKUMUHAN DAN PERGESERAN HUNIAN PENDUDUK DARI </a:t>
            </a:r>
            <a:r>
              <a:rPr lang="en-US" sz="2400" b="1" i="1" smtClean="0"/>
              <a:t>INNER CITY</a:t>
            </a:r>
            <a:endParaRPr lang="en-US" sz="2400" b="1" i="1"/>
          </a:p>
        </p:txBody>
      </p:sp>
      <p:sp>
        <p:nvSpPr>
          <p:cNvPr id="5" name="TextBox 4"/>
          <p:cNvSpPr txBox="1"/>
          <p:nvPr/>
        </p:nvSpPr>
        <p:spPr>
          <a:xfrm>
            <a:off x="134663" y="2473522"/>
            <a:ext cx="1981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Pertumbuhan Kota yang pesat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4663" y="3298681"/>
            <a:ext cx="1981200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/>
              <a:t>Atmosfer perekonomian aman bagi dunia usaha dan masyarakat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036" y="5009198"/>
            <a:ext cx="19812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Adanya jaminan fasilitas, sarana dan </a:t>
            </a:r>
            <a:r>
              <a:rPr lang="en-US"/>
              <a:t>prasarana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-20364" y="2951798"/>
            <a:ext cx="416473" cy="688511"/>
          </a:xfrm>
          <a:prstGeom prst="curv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-96564" y="4664942"/>
            <a:ext cx="416473" cy="688511"/>
          </a:xfrm>
          <a:prstGeom prst="curv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2971800" y="3754882"/>
            <a:ext cx="1981200" cy="855491"/>
          </a:xfrm>
          <a:prstGeom prst="round1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MENINGKATNYA HARGA LAHAN</a:t>
            </a: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252253">
            <a:off x="2212734" y="2681196"/>
            <a:ext cx="457200" cy="49936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133600" y="3683262"/>
            <a:ext cx="457200" cy="49936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9986799">
            <a:off x="2204065" y="5063019"/>
            <a:ext cx="457200" cy="49936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22882" y="1731108"/>
            <a:ext cx="3213538" cy="10595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Kepemilikan lahan hanya dapat diakses oleh pengembang besar, investro, kelompok ekonomi menengah ke atas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05901" y="2972576"/>
            <a:ext cx="2049517" cy="8703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Timbulnya kaum marginal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45520" y="4289992"/>
            <a:ext cx="3200399" cy="11808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Kaum marginal hanya dapat mengakses runang-ruang perkotaan yang seharusnya menjadi ruang publik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00700" y="5638800"/>
            <a:ext cx="3200399" cy="6198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Pergeseran dari </a:t>
            </a:r>
            <a:r>
              <a:rPr lang="en-US" i="1">
                <a:solidFill>
                  <a:schemeClr val="tx1"/>
                </a:solidFill>
              </a:rPr>
              <a:t>inner city</a:t>
            </a:r>
          </a:p>
        </p:txBody>
      </p:sp>
      <p:sp>
        <p:nvSpPr>
          <p:cNvPr id="19" name="Curved Right Arrow 18"/>
          <p:cNvSpPr/>
          <p:nvPr/>
        </p:nvSpPr>
        <p:spPr>
          <a:xfrm>
            <a:off x="6089428" y="2579637"/>
            <a:ext cx="416473" cy="688511"/>
          </a:xfrm>
          <a:prstGeom prst="curv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>
            <a:off x="8555418" y="3255348"/>
            <a:ext cx="381002" cy="859452"/>
          </a:xfrm>
          <a:prstGeom prst="curved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10200" y="4121428"/>
            <a:ext cx="3581400" cy="227937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9986799">
            <a:off x="4927380" y="2454603"/>
            <a:ext cx="457200" cy="49936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545520" y="3343555"/>
            <a:ext cx="457200" cy="49936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2252253">
            <a:off x="4848203" y="5121554"/>
            <a:ext cx="457200" cy="49936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0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23491" r="7363" b="6250"/>
          <a:stretch/>
        </p:blipFill>
        <p:spPr bwMode="auto">
          <a:xfrm>
            <a:off x="-15766" y="762000"/>
            <a:ext cx="9144000" cy="422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1020" y="4876800"/>
            <a:ext cx="9165020" cy="1458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smtClean="0"/>
              <a:t>Perencanaan kawasan yang terdiri atas:</a:t>
            </a:r>
          </a:p>
          <a:p>
            <a:pPr marL="457200" indent="-457200" algn="l">
              <a:buAutoNum type="arabicPeriod"/>
            </a:pPr>
            <a:r>
              <a:rPr lang="en-US" sz="2000" smtClean="0"/>
              <a:t>Kawasan terbangun</a:t>
            </a:r>
          </a:p>
          <a:p>
            <a:pPr marL="457200" indent="-457200" algn="l">
              <a:buAutoNum type="arabicPeriod"/>
            </a:pPr>
            <a:r>
              <a:rPr lang="en-US" sz="2000" smtClean="0"/>
              <a:t>Infrastruktur</a:t>
            </a:r>
          </a:p>
          <a:p>
            <a:pPr marL="457200" indent="-457200" algn="l">
              <a:buAutoNum type="arabicPeriod"/>
            </a:pPr>
            <a:r>
              <a:rPr lang="en-US" sz="2000" smtClean="0"/>
              <a:t>Sarana dan Prasarana</a:t>
            </a:r>
          </a:p>
          <a:p>
            <a:pPr marL="457200" indent="-457200" algn="l">
              <a:buAutoNum type="arabicPeriod"/>
            </a:pPr>
            <a:r>
              <a:rPr lang="en-US" sz="2000" smtClean="0"/>
              <a:t>Calon area pertumbuhan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3712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8" t="27155" r="32509" b="6250"/>
          <a:stretch/>
        </p:blipFill>
        <p:spPr bwMode="auto">
          <a:xfrm>
            <a:off x="0" y="1371600"/>
            <a:ext cx="4225159" cy="487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0" y="2209800"/>
            <a:ext cx="4038600" cy="2895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smtClean="0"/>
              <a:t>Desain hunian dalam perencanaan wilayah dan kota yang mempertimbangkan:</a:t>
            </a:r>
          </a:p>
          <a:p>
            <a:pPr marL="342900" indent="-342900" algn="l">
              <a:buFontTx/>
              <a:buChar char="-"/>
            </a:pPr>
            <a:r>
              <a:rPr lang="en-US" sz="2000" smtClean="0"/>
              <a:t>Tipe hunian: rumah tapak atau hunian vertikal</a:t>
            </a:r>
          </a:p>
          <a:p>
            <a:pPr marL="342900" indent="-342900" algn="l">
              <a:buFontTx/>
              <a:buChar char="-"/>
            </a:pPr>
            <a:r>
              <a:rPr lang="en-US" sz="2000" smtClean="0"/>
              <a:t>Luas area</a:t>
            </a:r>
          </a:p>
          <a:p>
            <a:pPr marL="342900" indent="-342900" algn="l">
              <a:buFontTx/>
              <a:buChar char="-"/>
            </a:pPr>
            <a:r>
              <a:rPr lang="en-US" sz="2000" smtClean="0"/>
              <a:t>Jumlah penduduk</a:t>
            </a:r>
          </a:p>
          <a:p>
            <a:pPr marL="342900" indent="-342900" algn="l">
              <a:buFontTx/>
              <a:buChar char="-"/>
            </a:pPr>
            <a:r>
              <a:rPr lang="en-US" sz="2000" smtClean="0"/>
              <a:t>Sarana dan prasarana sosial</a:t>
            </a:r>
          </a:p>
          <a:p>
            <a:pPr marL="342900" indent="-342900" algn="l">
              <a:buFontTx/>
              <a:buChar char="-"/>
            </a:pPr>
            <a:r>
              <a:rPr lang="en-US" sz="2000" smtClean="0"/>
              <a:t>Ruang terbuka hijau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4865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6" t="26293" r="32267" b="7759"/>
          <a:stretch/>
        </p:blipFill>
        <p:spPr bwMode="auto">
          <a:xfrm>
            <a:off x="304800" y="838200"/>
            <a:ext cx="4780866" cy="523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88294" y="1905000"/>
            <a:ext cx="3276600" cy="3581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smtClean="0"/>
              <a:t>Estimasi pengembangan kawasan permukiman dengan mempertimbangkan skenario kepadatan bangunan, sehingga dikaji terlebih dahulu:</a:t>
            </a:r>
          </a:p>
          <a:p>
            <a:pPr marL="342900" indent="-342900" algn="l">
              <a:buFontTx/>
              <a:buChar char="-"/>
            </a:pPr>
            <a:r>
              <a:rPr lang="en-US" sz="2000" smtClean="0"/>
              <a:t>Populasi</a:t>
            </a:r>
          </a:p>
          <a:p>
            <a:pPr marL="342900" indent="-342900" algn="l">
              <a:buFontTx/>
              <a:buChar char="-"/>
            </a:pPr>
            <a:r>
              <a:rPr lang="en-US" sz="2000" smtClean="0"/>
              <a:t>Luas area</a:t>
            </a:r>
          </a:p>
          <a:p>
            <a:pPr marL="342900" indent="-342900" algn="l">
              <a:buFontTx/>
              <a:buChar char="-"/>
            </a:pPr>
            <a:r>
              <a:rPr lang="en-US" sz="2000" smtClean="0"/>
              <a:t>Luasan ruang terbuka publik</a:t>
            </a:r>
          </a:p>
          <a:p>
            <a:pPr marL="342900" indent="-342900" algn="l">
              <a:buFontTx/>
              <a:buChar char="-"/>
            </a:pPr>
            <a:r>
              <a:rPr lang="en-US" sz="2000" smtClean="0"/>
              <a:t>Luasan persil untuk permukiman</a:t>
            </a:r>
          </a:p>
        </p:txBody>
      </p:sp>
    </p:spTree>
    <p:extLst>
      <p:ext uri="{BB962C8B-B14F-4D97-AF65-F5344CB8AC3E}">
        <p14:creationId xmlns:p14="http://schemas.microsoft.com/office/powerpoint/2010/main" val="1634530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/>
              <a:t>PERUBAHAN PENGGUNAAN LAHAN DALAM DIMENSI WAKTU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Konsekuensi dari pengembangan wilayah dan kota akan menyebabkan perubahan fungsi pada penggunaan lahan</a:t>
            </a:r>
          </a:p>
          <a:p>
            <a:r>
              <a:rPr lang="en-US" smtClean="0"/>
              <a:t>Akuisisi lahan sebagai kawasan terbangun untuk hunian sekaligus sarana dan prasarana</a:t>
            </a:r>
          </a:p>
          <a:p>
            <a:r>
              <a:rPr lang="en-US" smtClean="0"/>
              <a:t>Hal ini perlu diantisipsi dengan perencanaan wilayah dan kota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9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/>
              <a:t>PERUBAHAN PENGGUNAAN LAHAN DALAM DIMENSI WAKTU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Tata guna lahan merupakan ekspresi kehendak lingkungan masyarakat </a:t>
            </a:r>
          </a:p>
          <a:p>
            <a:r>
              <a:rPr lang="en-US" smtClean="0"/>
              <a:t>Rencana tata guna lahan adalah bagaimana seharusnya pola tata guna lahan suatu lingkungan pada masa yang akan datang</a:t>
            </a:r>
          </a:p>
          <a:p>
            <a:r>
              <a:rPr lang="en-US" smtClean="0"/>
              <a:t>Dalam rencana tersebut terdapat muatan jenis,kepadatan, dan intensitas kategori penggunaan</a:t>
            </a:r>
          </a:p>
          <a:p>
            <a:r>
              <a:rPr lang="en-US" smtClean="0"/>
              <a:t>Contoh peggunaan lahan adalah permukiman, sawah, perkebunan, hutan, dll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4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ULIAH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3124200"/>
            <a:ext cx="5410200" cy="3733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</a:rPr>
              <a:t>Konsep dasar, teori awal, peran, manfaat PWK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</a:rPr>
              <a:t>Spektrum sistem perencanaan pengembangan wilayah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</a:rPr>
              <a:t>Identifikasi masalah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</a:rPr>
              <a:t>Ruang lingkup, maksud, dan tujuan PWK</a:t>
            </a:r>
          </a:p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endParaRPr lang="en-US" sz="2400" smtClean="0">
              <a:solidFill>
                <a:schemeClr val="tx2">
                  <a:lumMod val="50000"/>
                </a:schemeClr>
              </a:solidFill>
            </a:endParaRPr>
          </a:p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endParaRPr lang="en-US" sz="2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133600"/>
            <a:ext cx="37338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3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1" y="533400"/>
            <a:ext cx="9144001" cy="4507354"/>
            <a:chOff x="-1" y="533400"/>
            <a:chExt cx="9144001" cy="4507354"/>
          </a:xfrm>
        </p:grpSpPr>
        <p:grpSp>
          <p:nvGrpSpPr>
            <p:cNvPr id="6" name="Group 5"/>
            <p:cNvGrpSpPr/>
            <p:nvPr/>
          </p:nvGrpSpPr>
          <p:grpSpPr>
            <a:xfrm>
              <a:off x="-1" y="533400"/>
              <a:ext cx="9144001" cy="4507354"/>
              <a:chOff x="-1" y="533400"/>
              <a:chExt cx="9144001" cy="4507354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73" t="8909" b="4789"/>
              <a:stretch/>
            </p:blipFill>
            <p:spPr bwMode="auto">
              <a:xfrm>
                <a:off x="-1" y="609600"/>
                <a:ext cx="4495801" cy="3657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19" t="8644" b="4975"/>
              <a:stretch/>
            </p:blipFill>
            <p:spPr bwMode="auto">
              <a:xfrm>
                <a:off x="4658316" y="533400"/>
                <a:ext cx="4485684" cy="3733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Oval 3"/>
              <p:cNvSpPr/>
              <p:nvPr/>
            </p:nvSpPr>
            <p:spPr>
              <a:xfrm>
                <a:off x="1676401" y="1600200"/>
                <a:ext cx="1143000" cy="1066800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019800" y="1447800"/>
                <a:ext cx="1143000" cy="1066800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590800" y="2334491"/>
                <a:ext cx="762000" cy="665018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224156" y="2182091"/>
                <a:ext cx="762000" cy="665018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19200" y="4276521"/>
                <a:ext cx="2133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smtClean="0"/>
                  <a:t>Penggunaan Lahan Kota Bandung</a:t>
                </a:r>
              </a:p>
              <a:p>
                <a:pPr algn="ctr"/>
                <a:r>
                  <a:rPr lang="en-US" sz="1400" b="1" smtClean="0"/>
                  <a:t>Tahun 2016</a:t>
                </a:r>
                <a:endParaRPr lang="en-US" sz="1400" b="1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715000" y="4302090"/>
                <a:ext cx="2133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smtClean="0"/>
                  <a:t>Penggunaan Lahan Kota Bandung</a:t>
                </a:r>
              </a:p>
              <a:p>
                <a:pPr algn="ctr"/>
                <a:r>
                  <a:rPr lang="en-US" sz="1400" b="1" smtClean="0"/>
                  <a:t>Tahun 2018</a:t>
                </a:r>
                <a:endParaRPr lang="en-US" sz="1400" b="1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2438401" y="2953987"/>
              <a:ext cx="533399" cy="475013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162800" y="2923309"/>
              <a:ext cx="533399" cy="475013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98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00693"/>
            <a:ext cx="9144000" cy="6257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41385" y="3397686"/>
            <a:ext cx="8046984" cy="3460314"/>
            <a:chOff x="0" y="0"/>
            <a:chExt cx="8046984" cy="346031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48" t="9114" b="6250"/>
            <a:stretch/>
          </p:blipFill>
          <p:spPr bwMode="auto">
            <a:xfrm>
              <a:off x="0" y="0"/>
              <a:ext cx="5930444" cy="3460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1676400" y="2448296"/>
              <a:ext cx="533399" cy="475013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9600" y="0"/>
              <a:ext cx="533399" cy="475013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962399" y="914400"/>
              <a:ext cx="533399" cy="475013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13384" y="650749"/>
              <a:ext cx="2133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Penggunaan Lahan DKI Jakarta</a:t>
              </a:r>
            </a:p>
            <a:p>
              <a:pPr algn="ctr"/>
              <a:r>
                <a:rPr lang="en-US" sz="1400" b="1" smtClean="0"/>
                <a:t>Tahun 2018</a:t>
              </a:r>
              <a:endParaRPr lang="en-US" sz="1400" b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01907" y="239628"/>
            <a:ext cx="7842093" cy="3395564"/>
            <a:chOff x="1301907" y="239628"/>
            <a:chExt cx="7842093" cy="3395564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7" t="10417" b="5729"/>
            <a:stretch/>
          </p:blipFill>
          <p:spPr bwMode="auto">
            <a:xfrm>
              <a:off x="3286126" y="239628"/>
              <a:ext cx="5857874" cy="3395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4111781" y="363187"/>
              <a:ext cx="533399" cy="475013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702581" y="702110"/>
              <a:ext cx="533399" cy="475013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01907" y="702110"/>
              <a:ext cx="2133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Penggunaan Lahan DKI Jakarta</a:t>
              </a:r>
            </a:p>
            <a:p>
              <a:pPr algn="ctr"/>
              <a:r>
                <a:rPr lang="en-US" sz="1400" b="1" smtClean="0"/>
                <a:t>Tahun 1990</a:t>
              </a:r>
              <a:endParaRPr lang="en-US" sz="1400" b="1"/>
            </a:p>
          </p:txBody>
        </p:sp>
      </p:grpSp>
    </p:spTree>
    <p:extLst>
      <p:ext uri="{BB962C8B-B14F-4D97-AF65-F5344CB8AC3E}">
        <p14:creationId xmlns:p14="http://schemas.microsoft.com/office/powerpoint/2010/main" val="20825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mtClean="0"/>
              <a:t>REFERENSI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4400" smtClean="0"/>
              <a:t>Catanese, Anthony J and James C Snyder. 1988. Introduction to Urban Planning. McGraw-Hill: New </a:t>
            </a:r>
            <a:r>
              <a:rPr lang="en-US" sz="4400" smtClean="0"/>
              <a:t>York</a:t>
            </a:r>
          </a:p>
          <a:p>
            <a:pPr lvl="0"/>
            <a:r>
              <a:rPr lang="en-US" sz="4400" smtClean="0"/>
              <a:t>Horelli,Liisa. 2013. New Approaches to Urban Planning. Aalto University: Helsinki</a:t>
            </a:r>
            <a:endParaRPr lang="en-US" sz="4400" smtClean="0"/>
          </a:p>
          <a:p>
            <a:pPr lvl="0"/>
            <a:r>
              <a:rPr lang="en-US" sz="4400" smtClean="0"/>
              <a:t>Morphet, Janice. 2011. Effective Practice in Spatial Planning. Routledge. Taylor&amp;Francis Group</a:t>
            </a:r>
            <a:endParaRPr lang="en-US" sz="4400" smtClean="0"/>
          </a:p>
          <a:p>
            <a:pPr lvl="0"/>
            <a:r>
              <a:rPr lang="en-US" sz="4400" smtClean="0"/>
              <a:t>Rustiadi, Ernan. 2009. Perencanaan dan Pengembangan Wilayah. Crestpent Press: Yogyakarta</a:t>
            </a:r>
          </a:p>
          <a:p>
            <a:pPr lvl="0"/>
            <a:r>
              <a:rPr lang="en-US" sz="4400" smtClean="0"/>
              <a:t>Tarigan, Robinson. 2005. Perencanaan Pembangunan Wilayah. PT. Bumi Aksara: </a:t>
            </a:r>
            <a:r>
              <a:rPr lang="en-US" sz="4400" smtClean="0"/>
              <a:t>Jakarta</a:t>
            </a:r>
          </a:p>
          <a:p>
            <a:r>
              <a:rPr lang="en-US" sz="4400"/>
              <a:t>United Nations Human Settlements Programme</a:t>
            </a:r>
            <a:r>
              <a:rPr lang="en-US" sz="4400"/>
              <a:t>. </a:t>
            </a:r>
            <a:r>
              <a:rPr lang="en-US" sz="4400" smtClean="0"/>
              <a:t>2014. Urban Planning for City Leaders. </a:t>
            </a:r>
            <a:r>
              <a:rPr lang="en-US" sz="4400"/>
              <a:t>UN Habitat: Nairobi</a:t>
            </a:r>
          </a:p>
          <a:p>
            <a:pPr lvl="0"/>
            <a:r>
              <a:rPr lang="en-US" sz="4400" smtClean="0"/>
              <a:t>United Nations Human Settlements Programme. 2016. Guidelines for Urban Planning. UN Habitat: Nairobi</a:t>
            </a:r>
          </a:p>
          <a:p>
            <a:pPr lvl="0"/>
            <a:endParaRPr lang="en-US" sz="4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59966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terimakasih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KONSEP DASAR PERENCANAAN WILAYAH DAN KOTA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Tahapan awal secara komprehensif untuk menata suatu wilayah dan kota yang mempertimbangkan berbagai aspek</a:t>
            </a:r>
          </a:p>
          <a:p>
            <a:r>
              <a:rPr lang="en-US" smtClean="0"/>
              <a:t>Aspek yang melingkupi: kependudukan, sosial, ekonomi, lingkungan, kebijakan, interaksi antar wilayah, dll</a:t>
            </a:r>
          </a:p>
          <a:p>
            <a:r>
              <a:rPr lang="en-US" smtClean="0"/>
              <a:t>Tahapan perencanaan ini berbeda berdasarkan dimensi waktu dan skala perencanaan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/>
              <a:t>TEORI </a:t>
            </a:r>
            <a:r>
              <a:rPr lang="en-US" b="1"/>
              <a:t>AWAL PERENCANAAN </a:t>
            </a:r>
            <a:r>
              <a:rPr lang="en-US" b="1" smtClean="0"/>
              <a:t>WILAYAH DAN KOTA</a:t>
            </a:r>
            <a:endParaRPr lang="en-US" b="1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12937937"/>
              </p:ext>
            </p:extLst>
          </p:nvPr>
        </p:nvGraphicFramePr>
        <p:xfrm>
          <a:off x="0" y="16002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5725924"/>
            <a:ext cx="807209" cy="369332"/>
          </a:xfrm>
          <a:prstGeom prst="rect">
            <a:avLst/>
          </a:prstGeom>
          <a:solidFill>
            <a:srgbClr val="0066CC"/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TOWN</a:t>
            </a:r>
            <a:endParaRPr lang="en-US" b="1"/>
          </a:p>
        </p:txBody>
      </p:sp>
      <p:sp>
        <p:nvSpPr>
          <p:cNvPr id="7" name="Rectangle 6"/>
          <p:cNvSpPr/>
          <p:nvPr/>
        </p:nvSpPr>
        <p:spPr>
          <a:xfrm>
            <a:off x="6104153" y="5847223"/>
            <a:ext cx="601447" cy="369332"/>
          </a:xfrm>
          <a:prstGeom prst="rect">
            <a:avLst/>
          </a:prstGeom>
          <a:solidFill>
            <a:srgbClr val="0066CC"/>
          </a:solidFill>
        </p:spPr>
        <p:txBody>
          <a:bodyPr wrap="none" rtlCol="0">
            <a:spAutoFit/>
          </a:bodyPr>
          <a:lstStyle/>
          <a:p>
            <a:r>
              <a:rPr lang="en-US" b="1"/>
              <a:t>CITY</a:t>
            </a:r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7086600" y="5725924"/>
            <a:ext cx="1274388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smtClean="0"/>
              <a:t>URBAN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6306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smtClean="0"/>
              <a:t>PERAN PERENCANAAN WILAYAH DAN KOTA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Sebagai upaya penyelesaian permasalahan-permasalahan yang sering menimbulkan konflik</a:t>
            </a:r>
          </a:p>
          <a:p>
            <a:r>
              <a:rPr lang="en-US" smtClean="0"/>
              <a:t>Dasar pengambilan keputusan </a:t>
            </a:r>
          </a:p>
          <a:p>
            <a:r>
              <a:rPr lang="en-US" smtClean="0"/>
              <a:t>Peluang pelibatan stakeholder, tidak hanya pemerintah; tetapi juga masyarakat, swasta, dan NGO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6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/>
              <a:t>MANFAAT PERENCANAAN </a:t>
            </a:r>
            <a:br>
              <a:rPr lang="en-US" b="1" smtClean="0"/>
            </a:br>
            <a:r>
              <a:rPr lang="en-US" b="1" smtClean="0"/>
              <a:t>WILAYAH DAN KOTA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8637"/>
            <a:ext cx="9144000" cy="4525963"/>
          </a:xfrm>
        </p:spPr>
        <p:txBody>
          <a:bodyPr>
            <a:noAutofit/>
          </a:bodyPr>
          <a:lstStyle/>
          <a:p>
            <a:r>
              <a:rPr lang="en-US" sz="2400" smtClean="0"/>
              <a:t>Dapat menggambarkan proyeksi ari kegiatan ekonomi dan penggunaan lahan di suatu wilayah pada masa yang akan datang</a:t>
            </a:r>
          </a:p>
          <a:p>
            <a:r>
              <a:rPr lang="en-US" sz="2400" smtClean="0"/>
              <a:t>Menjadi panduan bagi berbagai pihak, eperti pemerintah, pengembang, ekonomi dalam pengambilan keputusan</a:t>
            </a:r>
          </a:p>
          <a:p>
            <a:r>
              <a:rPr lang="en-US" sz="2400" smtClean="0"/>
              <a:t>Acuan bagi pemerintah untuk mengendalikan atau mengawasi arah pertumbuhan ekonomi</a:t>
            </a:r>
          </a:p>
          <a:p>
            <a:r>
              <a:rPr lang="en-US" sz="2400" smtClean="0"/>
              <a:t>Sebagai landasan bagi rencana-rencana lainnya, misal perencanaan sektoral dan penyediaan sarana dan prasarana</a:t>
            </a:r>
          </a:p>
          <a:p>
            <a:r>
              <a:rPr lang="en-US" sz="2400" smtClean="0"/>
              <a:t>Penetapan lokasi yang menjamin keterpaduan spasial, keselarasan antarsektor, optimalisasi investasi, terciptanya efisiensi dalam kehidupan masyarakat dan menjamin keberlanjutan lingkungan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1886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/>
              <a:t>SPEKTRUM SISTEM PERENCANAAN PENGEMBANGAN WILAYAH</a:t>
            </a:r>
            <a:endParaRPr lang="en-US" b="1"/>
          </a:p>
        </p:txBody>
      </p:sp>
      <p:grpSp>
        <p:nvGrpSpPr>
          <p:cNvPr id="52" name="Group 51"/>
          <p:cNvGrpSpPr/>
          <p:nvPr/>
        </p:nvGrpSpPr>
        <p:grpSpPr>
          <a:xfrm>
            <a:off x="373681" y="1730924"/>
            <a:ext cx="8770319" cy="4573793"/>
            <a:chOff x="373681" y="1730924"/>
            <a:chExt cx="8770319" cy="4573793"/>
          </a:xfrm>
        </p:grpSpPr>
        <p:sp>
          <p:nvSpPr>
            <p:cNvPr id="22" name="TextBox 21"/>
            <p:cNvSpPr txBox="1"/>
            <p:nvPr/>
          </p:nvSpPr>
          <p:spPr>
            <a:xfrm>
              <a:off x="7162800" y="2057400"/>
              <a:ext cx="1905000" cy="42473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Regional planning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Politik lokal/wilayah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Public policy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Administrasi pemerintah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Community planning&amp;development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Manajemen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Art</a:t>
              </a:r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57801" y="2057400"/>
              <a:ext cx="1905000" cy="42473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vert="horz"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Geobiofisik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Geografi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Sosiologi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Ekonomi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Regional Science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Teori </a:t>
              </a:r>
            </a:p>
            <a:p>
              <a:pPr>
                <a:tabLst>
                  <a:tab pos="171450" algn="l"/>
                </a:tabLst>
              </a:pPr>
              <a:r>
                <a:rPr lang="en-US"/>
                <a:t> </a:t>
              </a:r>
              <a:r>
                <a:rPr lang="en-US" smtClean="0"/>
                <a:t>     Lokasi</a:t>
              </a:r>
            </a:p>
            <a:p>
              <a:endParaRPr lang="en-US"/>
            </a:p>
            <a:p>
              <a:endParaRPr lang="en-US" smtClean="0"/>
            </a:p>
            <a:p>
              <a:endParaRPr lang="en-US" smtClean="0"/>
            </a:p>
            <a:p>
              <a:pPr algn="r"/>
              <a:endParaRPr lang="en-US" smtClean="0"/>
            </a:p>
            <a:p>
              <a:pPr algn="r"/>
              <a:endParaRPr lang="en-US" smtClean="0"/>
            </a:p>
            <a:p>
              <a:pPr algn="r"/>
              <a:endParaRPr lang="en-US" smtClean="0"/>
            </a:p>
            <a:p>
              <a:pPr algn="r"/>
              <a:endParaRPr lang="en-US" smtClean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73681" y="1764267"/>
              <a:ext cx="616919" cy="4534257"/>
              <a:chOff x="526081" y="1771016"/>
              <a:chExt cx="307777" cy="4275016"/>
            </a:xfrm>
          </p:grpSpPr>
          <p:sp>
            <p:nvSpPr>
              <p:cNvPr id="4" name="TextBox 3"/>
              <p:cNvSpPr txBox="1"/>
              <p:nvPr/>
            </p:nvSpPr>
            <p:spPr>
              <a:xfrm rot="5400000">
                <a:off x="-1457538" y="3754635"/>
                <a:ext cx="4275016" cy="30777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vert="horz" wrap="square" rtlCol="0">
                <a:spAutoFit/>
              </a:bodyPr>
              <a:lstStyle/>
              <a:p>
                <a:r>
                  <a:rPr lang="en-US" sz="1400" smtClean="0"/>
                  <a:t>              PERENCANAAN PENGEMBANGAN WILAYAH</a:t>
                </a:r>
                <a:endParaRPr lang="en-US" sz="140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685800" y="1771650"/>
                <a:ext cx="0" cy="4768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685800" y="5505450"/>
                <a:ext cx="0" cy="5143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990600" y="1796534"/>
              <a:ext cx="1447800" cy="368697"/>
            </a:xfrm>
            <a:prstGeom prst="rect">
              <a:avLst/>
            </a:prstGeom>
            <a:solidFill>
              <a:srgbClr val="92D05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DIMENSI</a:t>
              </a:r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38400" y="1796534"/>
              <a:ext cx="2819400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TOOLS/UNSUR</a:t>
              </a:r>
              <a:endParaRPr lang="en-US" b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57800" y="1764268"/>
              <a:ext cx="3810000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BIDANG/ILMU</a:t>
              </a:r>
              <a:endParaRPr lang="en-US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2133600"/>
              <a:ext cx="1447800" cy="120032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 smtClean="0"/>
            </a:p>
            <a:p>
              <a:r>
                <a:rPr lang="en-US" smtClean="0"/>
                <a:t>Pemahaman</a:t>
              </a:r>
            </a:p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8400" y="2133600"/>
              <a:ext cx="2819400" cy="9233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mtClean="0"/>
                <a:t>Teori Dasar</a:t>
              </a:r>
            </a:p>
            <a:p>
              <a:pPr marL="342900" indent="-342900">
                <a:buAutoNum type="arabicPeriod"/>
              </a:pPr>
              <a:r>
                <a:rPr lang="en-US" smtClean="0"/>
                <a:t>Teknik Analisis</a:t>
              </a:r>
            </a:p>
            <a:p>
              <a:pPr marL="342900" indent="-342900">
                <a:buAutoNum type="arabicPeriod"/>
              </a:pPr>
              <a:r>
                <a:rPr lang="en-US" smtClean="0"/>
                <a:t>Model Sistem</a:t>
              </a: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0600" y="3276600"/>
              <a:ext cx="1447800" cy="120032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r>
                <a:rPr lang="en-US" smtClean="0"/>
                <a:t>Perencanaan</a:t>
              </a:r>
            </a:p>
            <a:p>
              <a:endParaRPr lang="en-US"/>
            </a:p>
            <a:p>
              <a:endParaRPr lang="en-US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8400" y="3048000"/>
              <a:ext cx="2838450" cy="147732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en-US" smtClean="0"/>
                <a:t>Formulasi masalah</a:t>
              </a:r>
            </a:p>
            <a:p>
              <a:pPr marL="342900" indent="-342900">
                <a:buFont typeface="+mj-lt"/>
                <a:buAutoNum type="arabicPeriod" startAt="4"/>
              </a:pPr>
              <a:r>
                <a:rPr lang="en-US" smtClean="0"/>
                <a:t>Teknik pemetaan</a:t>
              </a:r>
            </a:p>
            <a:p>
              <a:pPr marL="342900" indent="-342900">
                <a:buFont typeface="+mj-lt"/>
                <a:buAutoNum type="arabicPeriod" startAt="4"/>
              </a:pPr>
              <a:r>
                <a:rPr lang="en-US" smtClean="0"/>
                <a:t>Formulasi rencana</a:t>
              </a:r>
            </a:p>
            <a:p>
              <a:pPr marL="342900" indent="-342900">
                <a:buFont typeface="+mj-lt"/>
                <a:buAutoNum type="arabicPeriod" startAt="4"/>
              </a:pPr>
              <a:r>
                <a:rPr lang="en-US" smtClean="0"/>
                <a:t>Teknik pengambilan keputusan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0600" y="4267200"/>
              <a:ext cx="1447800" cy="2031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r>
                <a:rPr lang="en-US" smtClean="0"/>
                <a:t>Kebijakan dan Proses pelaksanaan</a:t>
              </a:r>
            </a:p>
            <a:p>
              <a:endParaRPr lang="en-US" smtClean="0"/>
            </a:p>
            <a:p>
              <a:endParaRPr lang="en-US" smtClean="0"/>
            </a:p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38400" y="4525328"/>
              <a:ext cx="2838450" cy="17543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8"/>
              </a:pPr>
              <a:r>
                <a:rPr lang="en-US" smtClean="0"/>
                <a:t>Evaluasi</a:t>
              </a:r>
            </a:p>
            <a:p>
              <a:pPr marL="342900" indent="-342900">
                <a:buFont typeface="+mj-lt"/>
                <a:buAutoNum type="arabicPeriod" startAt="8"/>
              </a:pPr>
              <a:r>
                <a:rPr lang="en-US" smtClean="0"/>
                <a:t>Target jangka pendek</a:t>
              </a:r>
            </a:p>
            <a:p>
              <a:pPr marL="342900" indent="-342900">
                <a:buFont typeface="+mj-lt"/>
                <a:buAutoNum type="arabicPeriod" startAt="8"/>
              </a:pPr>
              <a:r>
                <a:rPr lang="en-US" smtClean="0"/>
                <a:t>Pelaksanaan</a:t>
              </a:r>
            </a:p>
            <a:p>
              <a:pPr marL="342900" indent="-342900">
                <a:buFont typeface="+mj-lt"/>
                <a:buAutoNum type="arabicPeriod" startAt="8"/>
              </a:pPr>
              <a:endParaRPr lang="en-US" smtClean="0"/>
            </a:p>
            <a:p>
              <a:pPr marL="342900" indent="-342900">
                <a:buFont typeface="+mj-lt"/>
                <a:buAutoNum type="arabicPeriod" startAt="8"/>
              </a:pPr>
              <a:endParaRPr lang="en-US"/>
            </a:p>
            <a:p>
              <a:endParaRPr lang="en-US" smtClean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257800" y="5997931"/>
              <a:ext cx="3810000" cy="1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448825" y="5540495"/>
              <a:ext cx="646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Teori</a:t>
              </a:r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15300" y="5544822"/>
              <a:ext cx="932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Terapan</a:t>
              </a:r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990600" y="2057400"/>
              <a:ext cx="8077200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438400" y="1796534"/>
              <a:ext cx="0" cy="4508183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257800" y="1762519"/>
              <a:ext cx="0" cy="4508183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90601" y="3056930"/>
              <a:ext cx="4267199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70150" y="4466809"/>
              <a:ext cx="4306700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73682" y="6304717"/>
              <a:ext cx="8770318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047350" y="1764939"/>
              <a:ext cx="0" cy="453977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73682" y="1752600"/>
              <a:ext cx="8770318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73682" y="1730924"/>
              <a:ext cx="0" cy="453977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010400" y="2057400"/>
              <a:ext cx="0" cy="3940531"/>
            </a:xfrm>
            <a:prstGeom prst="line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618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IDENTIFIKASI PERMASALAHAN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Pohon Identifikasi permasalahan dengan mengklasifikasikan menjadi permasalahan inti, permasalahan sebab, dan permasalahan akibat</a:t>
            </a:r>
          </a:p>
          <a:p>
            <a:r>
              <a:rPr lang="en-US" smtClean="0"/>
              <a:t>Identifikasi permasalahan dapat menggunakan pohon masalah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AFBF9"/>
              </a:clrFrom>
              <a:clrTo>
                <a:srgbClr val="FA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1" t="43750" r="77452" b="42448"/>
          <a:stretch/>
        </p:blipFill>
        <p:spPr bwMode="auto">
          <a:xfrm>
            <a:off x="6400800" y="2839105"/>
            <a:ext cx="287798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8204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2">
                    <a:lumMod val="50000"/>
                  </a:schemeClr>
                </a:solidFill>
              </a:rPr>
              <a:t>Pohon masalah menjadi bagian dari Tugas Akhir Semester I PPWK)</a:t>
            </a:r>
            <a:endParaRPr lang="en-US" sz="24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ight Arrow 55"/>
          <p:cNvSpPr/>
          <p:nvPr/>
        </p:nvSpPr>
        <p:spPr>
          <a:xfrm rot="5400000">
            <a:off x="8176610" y="880391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5400000">
            <a:off x="5196559" y="1185191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5400000">
            <a:off x="6866327" y="880391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5400000">
            <a:off x="8127711" y="2228469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5400000">
            <a:off x="6815808" y="2260312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5400000">
            <a:off x="5155912" y="2175791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5400000">
            <a:off x="3403312" y="1108991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5400000">
            <a:off x="2233010" y="1108991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5400000">
            <a:off x="541507" y="881509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5400000">
            <a:off x="541507" y="2328191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5400000">
            <a:off x="3272509" y="2328191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5400000">
            <a:off x="2284456" y="2251991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200000">
            <a:off x="5090509" y="5168797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5090510" y="3377369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3403311" y="3555711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200000">
            <a:off x="2271111" y="3590210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541507" y="3513451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3403312" y="4773312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2271110" y="4807886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541507" y="4939639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6381750"/>
            <a:ext cx="15915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Permasalahan </a:t>
            </a:r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6709682" y="6465332"/>
            <a:ext cx="830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Tujuan</a:t>
            </a:r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0" y="2895600"/>
            <a:ext cx="40386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Tida tertatanya Ruang Pedagang Kaki Lima </a:t>
            </a:r>
          </a:p>
          <a:p>
            <a:pPr algn="ctr"/>
            <a:r>
              <a:rPr lang="en-US" sz="1600" b="1" smtClean="0"/>
              <a:t>di Pasar Tanah Abang</a:t>
            </a:r>
            <a:endParaRPr lang="en-US" sz="1600" b="1"/>
          </a:p>
        </p:txBody>
      </p:sp>
      <p:sp>
        <p:nvSpPr>
          <p:cNvPr id="7" name="TextBox 6"/>
          <p:cNvSpPr txBox="1"/>
          <p:nvPr/>
        </p:nvSpPr>
        <p:spPr>
          <a:xfrm>
            <a:off x="5105400" y="2819400"/>
            <a:ext cx="40386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Penataan Ruang PKL di Pasar Tanah Abang</a:t>
            </a:r>
          </a:p>
          <a:p>
            <a:pPr algn="ctr"/>
            <a:endParaRPr lang="en-US" sz="1600" b="1"/>
          </a:p>
        </p:txBody>
      </p:sp>
      <p:sp>
        <p:nvSpPr>
          <p:cNvPr id="8" name="TextBox 7"/>
          <p:cNvSpPr txBox="1"/>
          <p:nvPr/>
        </p:nvSpPr>
        <p:spPr>
          <a:xfrm>
            <a:off x="0" y="3705761"/>
            <a:ext cx="20193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Pedagang memanfaatkan badan jalan dan jalur pejalan kaki untuk berjualan</a:t>
            </a:r>
            <a:endParaRPr lang="en-US" sz="1600" b="1"/>
          </a:p>
        </p:txBody>
      </p:sp>
      <p:sp>
        <p:nvSpPr>
          <p:cNvPr id="9" name="TextBox 8"/>
          <p:cNvSpPr txBox="1"/>
          <p:nvPr/>
        </p:nvSpPr>
        <p:spPr>
          <a:xfrm>
            <a:off x="2057400" y="3969603"/>
            <a:ext cx="11049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Masalah Sebab </a:t>
            </a:r>
          </a:p>
          <a:p>
            <a:pPr algn="ctr"/>
            <a:r>
              <a:rPr lang="en-US" sz="1600" b="1" smtClean="0"/>
              <a:t>III</a:t>
            </a:r>
            <a:endParaRPr lang="en-US" sz="1600" b="1"/>
          </a:p>
        </p:txBody>
      </p:sp>
      <p:sp>
        <p:nvSpPr>
          <p:cNvPr id="10" name="TextBox 9"/>
          <p:cNvSpPr txBox="1"/>
          <p:nvPr/>
        </p:nvSpPr>
        <p:spPr>
          <a:xfrm>
            <a:off x="3238500" y="3969603"/>
            <a:ext cx="11049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Masalah Sebab </a:t>
            </a:r>
          </a:p>
          <a:p>
            <a:pPr algn="ctr"/>
            <a:r>
              <a:rPr lang="en-US" sz="1600" b="1" smtClean="0"/>
              <a:t>IV</a:t>
            </a:r>
            <a:endParaRPr lang="en-US" sz="1600" b="1"/>
          </a:p>
        </p:txBody>
      </p:sp>
      <p:sp>
        <p:nvSpPr>
          <p:cNvPr id="11" name="TextBox 10"/>
          <p:cNvSpPr txBox="1"/>
          <p:nvPr/>
        </p:nvSpPr>
        <p:spPr>
          <a:xfrm>
            <a:off x="19050" y="5236188"/>
            <a:ext cx="20193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Tingginya harga jual kios di Pasar Tanah Abang</a:t>
            </a:r>
            <a:endParaRPr lang="en-US" sz="1600" b="1"/>
          </a:p>
        </p:txBody>
      </p:sp>
      <p:sp>
        <p:nvSpPr>
          <p:cNvPr id="13" name="TextBox 12"/>
          <p:cNvSpPr txBox="1"/>
          <p:nvPr/>
        </p:nvSpPr>
        <p:spPr>
          <a:xfrm>
            <a:off x="2133600" y="5188803"/>
            <a:ext cx="10287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Masalah Sebab</a:t>
            </a:r>
          </a:p>
          <a:p>
            <a:pPr algn="ctr"/>
            <a:r>
              <a:rPr lang="en-US" sz="1600" b="1" smtClean="0"/>
              <a:t>II</a:t>
            </a:r>
            <a:endParaRPr lang="en-US" sz="1600" b="1"/>
          </a:p>
        </p:txBody>
      </p:sp>
      <p:sp>
        <p:nvSpPr>
          <p:cNvPr id="14" name="TextBox 13"/>
          <p:cNvSpPr txBox="1"/>
          <p:nvPr/>
        </p:nvSpPr>
        <p:spPr>
          <a:xfrm>
            <a:off x="3314700" y="5188803"/>
            <a:ext cx="10287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Masalah Sebab</a:t>
            </a:r>
          </a:p>
          <a:p>
            <a:pPr algn="ctr"/>
            <a:r>
              <a:rPr lang="en-US" sz="1600" b="1" smtClean="0"/>
              <a:t>I</a:t>
            </a:r>
            <a:endParaRPr lang="en-US" sz="1600" b="1"/>
          </a:p>
        </p:txBody>
      </p:sp>
      <p:sp>
        <p:nvSpPr>
          <p:cNvPr id="20" name="TextBox 19"/>
          <p:cNvSpPr txBox="1"/>
          <p:nvPr/>
        </p:nvSpPr>
        <p:spPr>
          <a:xfrm>
            <a:off x="4419600" y="3820230"/>
            <a:ext cx="20193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Bahu jalan dapat dilalui kendaraan bermotor dan berfungsinya jalur pejalan kaki</a:t>
            </a:r>
            <a:endParaRPr lang="en-US" sz="1600" b="1"/>
          </a:p>
        </p:txBody>
      </p:sp>
      <p:sp>
        <p:nvSpPr>
          <p:cNvPr id="21" name="TextBox 20"/>
          <p:cNvSpPr txBox="1"/>
          <p:nvPr/>
        </p:nvSpPr>
        <p:spPr>
          <a:xfrm>
            <a:off x="4419600" y="5569803"/>
            <a:ext cx="20193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smtClean="0"/>
              <a:t>Sharing cost </a:t>
            </a:r>
            <a:r>
              <a:rPr lang="en-US" sz="1600" b="1" smtClean="0"/>
              <a:t>antara pedagang dan pihak pengembang</a:t>
            </a:r>
            <a:endParaRPr lang="en-US" sz="1600" b="1" i="1"/>
          </a:p>
        </p:txBody>
      </p:sp>
      <p:sp>
        <p:nvSpPr>
          <p:cNvPr id="24" name="Right Arrow 23"/>
          <p:cNvSpPr/>
          <p:nvPr/>
        </p:nvSpPr>
        <p:spPr>
          <a:xfrm rot="16200000">
            <a:off x="8203912" y="3394583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6200000">
            <a:off x="6815809" y="3429082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6200000">
            <a:off x="8127712" y="4918991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6862160" y="4927312"/>
            <a:ext cx="677479" cy="59309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477000" y="3808475"/>
            <a:ext cx="14478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Tujuan dari Masalah Sebab </a:t>
            </a:r>
          </a:p>
          <a:p>
            <a:pPr algn="ctr"/>
            <a:r>
              <a:rPr lang="en-US" sz="1600" b="1" smtClean="0"/>
              <a:t>III</a:t>
            </a:r>
            <a:endParaRPr lang="en-US" sz="1600" b="1"/>
          </a:p>
        </p:txBody>
      </p:sp>
      <p:sp>
        <p:nvSpPr>
          <p:cNvPr id="29" name="TextBox 28"/>
          <p:cNvSpPr txBox="1"/>
          <p:nvPr/>
        </p:nvSpPr>
        <p:spPr>
          <a:xfrm>
            <a:off x="7962900" y="3808475"/>
            <a:ext cx="11811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Tujuan dari </a:t>
            </a:r>
            <a:r>
              <a:rPr lang="en-US" sz="1600" b="1" smtClean="0"/>
              <a:t>Masalah Sebab </a:t>
            </a:r>
          </a:p>
          <a:p>
            <a:pPr algn="ctr"/>
            <a:r>
              <a:rPr lang="en-US" sz="1600" b="1" smtClean="0"/>
              <a:t>IV</a:t>
            </a:r>
            <a:endParaRPr lang="en-US" sz="1600" b="1"/>
          </a:p>
        </p:txBody>
      </p:sp>
      <p:sp>
        <p:nvSpPr>
          <p:cNvPr id="30" name="TextBox 29"/>
          <p:cNvSpPr txBox="1"/>
          <p:nvPr/>
        </p:nvSpPr>
        <p:spPr>
          <a:xfrm>
            <a:off x="6477000" y="5323582"/>
            <a:ext cx="13335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Tujuan dari Masalah Sebab</a:t>
            </a:r>
          </a:p>
          <a:p>
            <a:pPr algn="ctr"/>
            <a:r>
              <a:rPr lang="en-US" sz="1600" b="1" smtClean="0"/>
              <a:t>II</a:t>
            </a:r>
            <a:endParaRPr lang="en-US" sz="1600" b="1"/>
          </a:p>
        </p:txBody>
      </p:sp>
      <p:sp>
        <p:nvSpPr>
          <p:cNvPr id="31" name="TextBox 30"/>
          <p:cNvSpPr txBox="1"/>
          <p:nvPr/>
        </p:nvSpPr>
        <p:spPr>
          <a:xfrm>
            <a:off x="7848600" y="5324155"/>
            <a:ext cx="12954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Tujuan dari Masalah Sebab</a:t>
            </a:r>
          </a:p>
          <a:p>
            <a:pPr algn="ctr"/>
            <a:r>
              <a:rPr lang="en-US" sz="1600" b="1" smtClean="0"/>
              <a:t>I</a:t>
            </a:r>
            <a:endParaRPr lang="en-US" sz="1600" b="1"/>
          </a:p>
        </p:txBody>
      </p:sp>
      <p:sp>
        <p:nvSpPr>
          <p:cNvPr id="35" name="TextBox 34"/>
          <p:cNvSpPr txBox="1"/>
          <p:nvPr/>
        </p:nvSpPr>
        <p:spPr>
          <a:xfrm>
            <a:off x="-38100" y="1371600"/>
            <a:ext cx="20193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Pengendara kendaraan bermotor dan pejalan kaki menggunakan badan jalan</a:t>
            </a:r>
            <a:endParaRPr lang="en-US" sz="1600" b="1"/>
          </a:p>
        </p:txBody>
      </p:sp>
      <p:sp>
        <p:nvSpPr>
          <p:cNvPr id="36" name="TextBox 35"/>
          <p:cNvSpPr txBox="1"/>
          <p:nvPr/>
        </p:nvSpPr>
        <p:spPr>
          <a:xfrm>
            <a:off x="2019300" y="1685128"/>
            <a:ext cx="11049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US"/>
              <a:t>Masalah Akibat </a:t>
            </a:r>
          </a:p>
          <a:p>
            <a:r>
              <a:rPr lang="en-US" smtClean="0"/>
              <a:t>I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200400" y="1685128"/>
            <a:ext cx="11049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US"/>
              <a:t>Masalah Akibat</a:t>
            </a:r>
          </a:p>
          <a:p>
            <a:r>
              <a:rPr lang="en-US" smtClean="0"/>
              <a:t>II</a:t>
            </a:r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438900" y="1447800"/>
            <a:ext cx="14478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US"/>
              <a:t>Tujuan dari Masalah Akibat </a:t>
            </a:r>
          </a:p>
          <a:p>
            <a:r>
              <a:rPr lang="en-US" smtClean="0"/>
              <a:t>I</a:t>
            </a:r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924800" y="1447800"/>
            <a:ext cx="11811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Tujuan dari </a:t>
            </a:r>
            <a:r>
              <a:rPr lang="en-US" sz="1600" b="1" smtClean="0"/>
              <a:t>Masalah Akibat</a:t>
            </a:r>
          </a:p>
          <a:p>
            <a:pPr algn="ctr"/>
            <a:r>
              <a:rPr lang="en-US" sz="1600" b="1" smtClean="0"/>
              <a:t>II</a:t>
            </a:r>
            <a:endParaRPr lang="en-US" sz="1600" b="1"/>
          </a:p>
        </p:txBody>
      </p:sp>
      <p:sp>
        <p:nvSpPr>
          <p:cNvPr id="41" name="TextBox 40"/>
          <p:cNvSpPr txBox="1"/>
          <p:nvPr/>
        </p:nvSpPr>
        <p:spPr>
          <a:xfrm>
            <a:off x="2057400" y="533400"/>
            <a:ext cx="11049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US"/>
              <a:t>Masalah Akibat </a:t>
            </a:r>
          </a:p>
          <a:p>
            <a:r>
              <a:rPr lang="en-US" smtClean="0"/>
              <a:t>III</a:t>
            </a:r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276600" y="533400"/>
            <a:ext cx="11049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US"/>
              <a:t>Masalah Akibat </a:t>
            </a:r>
          </a:p>
          <a:p>
            <a:r>
              <a:rPr lang="en-US" smtClean="0"/>
              <a:t>IV</a:t>
            </a: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0" y="558225"/>
            <a:ext cx="20193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Timbulnya kemacetan</a:t>
            </a:r>
            <a:endParaRPr lang="en-US" sz="1600" b="1"/>
          </a:p>
        </p:txBody>
      </p:sp>
      <p:sp>
        <p:nvSpPr>
          <p:cNvPr id="47" name="TextBox 46"/>
          <p:cNvSpPr txBox="1"/>
          <p:nvPr/>
        </p:nvSpPr>
        <p:spPr>
          <a:xfrm>
            <a:off x="4381585" y="1617820"/>
            <a:ext cx="20193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Berfungsinya jalur pejalan kaki dan badan jalan</a:t>
            </a:r>
            <a:endParaRPr lang="en-US" sz="1600" b="1"/>
          </a:p>
        </p:txBody>
      </p:sp>
      <p:sp>
        <p:nvSpPr>
          <p:cNvPr id="51" name="TextBox 50"/>
          <p:cNvSpPr txBox="1"/>
          <p:nvPr/>
        </p:nvSpPr>
        <p:spPr>
          <a:xfrm>
            <a:off x="4801830" y="766347"/>
            <a:ext cx="1466935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Kemacetan berkurang 40%</a:t>
            </a:r>
            <a:endParaRPr lang="en-US" sz="1600" b="1"/>
          </a:p>
        </p:txBody>
      </p:sp>
      <p:sp>
        <p:nvSpPr>
          <p:cNvPr id="53" name="TextBox 52"/>
          <p:cNvSpPr txBox="1"/>
          <p:nvPr/>
        </p:nvSpPr>
        <p:spPr>
          <a:xfrm>
            <a:off x="6400800" y="100839"/>
            <a:ext cx="14478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US"/>
              <a:t>Tujuan dari Masalah Akibat </a:t>
            </a:r>
          </a:p>
          <a:p>
            <a:r>
              <a:rPr lang="en-US"/>
              <a:t>III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62900" y="76200"/>
            <a:ext cx="11811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Tujuan dari </a:t>
            </a:r>
            <a:r>
              <a:rPr lang="en-US" sz="1600" b="1" smtClean="0"/>
              <a:t>Masalah Akibat</a:t>
            </a:r>
          </a:p>
          <a:p>
            <a:pPr algn="ctr"/>
            <a:r>
              <a:rPr lang="en-US" sz="1600" b="1" smtClean="0"/>
              <a:t>IV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11915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1036</Words>
  <Application>Microsoft Office PowerPoint</Application>
  <PresentationFormat>On-screen Show (4:3)</PresentationFormat>
  <Paragraphs>215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PEMAHAMAN DASAR  PERENCANAAN WILAYAH DAN KOTA (Pengertian, Maksud, dan Tujuan)</vt:lpstr>
      <vt:lpstr>OUTLINE</vt:lpstr>
      <vt:lpstr>KONSEP DASAR PERENCANAAN WILAYAH DAN KOTA</vt:lpstr>
      <vt:lpstr>TEORI AWAL PERENCANAAN WILAYAH DAN KOTA</vt:lpstr>
      <vt:lpstr>PERAN PERENCANAAN WILAYAH DAN KOTA</vt:lpstr>
      <vt:lpstr>MANFAAT PERENCANAAN  WILAYAH DAN KOTA</vt:lpstr>
      <vt:lpstr>SPEKTRUM SISTEM PERENCANAAN PENGEMBANGAN WILAYAH</vt:lpstr>
      <vt:lpstr>IDENTIFIKASI PERMASALAHAN</vt:lpstr>
      <vt:lpstr>PowerPoint Presentation</vt:lpstr>
      <vt:lpstr>LINGKUP DALAM PERENCANAAN WILAYAH DAN KOTA</vt:lpstr>
      <vt:lpstr>DIMENSI WAKTU DALAM PERENCANAAN WILAYAH DAN KOTA</vt:lpstr>
      <vt:lpstr>MAKSUD DAN TUJUAN DALAM PERENCANAAN WILAYAH DAN KOTA (1)</vt:lpstr>
      <vt:lpstr>PowerPoint Presentation</vt:lpstr>
      <vt:lpstr>KETERKAITAN ANTARA PERTUMBUHAN KOTA&amp;PENGGUNAAN LAHAN DENGAN ISU KEKUMUHAN DAN PERGESERAN HUNIAN PENDUDUK DARI INNER CITY</vt:lpstr>
      <vt:lpstr>PowerPoint Presentation</vt:lpstr>
      <vt:lpstr>PowerPoint Presentation</vt:lpstr>
      <vt:lpstr>PowerPoint Presentation</vt:lpstr>
      <vt:lpstr>PERUBAHAN PENGGUNAAN LAHAN DALAM DIMENSI WAKTU</vt:lpstr>
      <vt:lpstr>PERUBAHAN PENGGUNAAN LAHAN DALAM DIMENSI WAKTU</vt:lpstr>
      <vt:lpstr>PowerPoint Presentation</vt:lpstr>
      <vt:lpstr>PowerPoint Presentation</vt:lpstr>
      <vt:lpstr>REFERENSI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KIRANA</dc:creator>
  <cp:lastModifiedBy>KIRANA</cp:lastModifiedBy>
  <cp:revision>54</cp:revision>
  <dcterms:created xsi:type="dcterms:W3CDTF">2018-09-04T21:30:41Z</dcterms:created>
  <dcterms:modified xsi:type="dcterms:W3CDTF">2018-09-10T01:19:58Z</dcterms:modified>
</cp:coreProperties>
</file>