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63" r:id="rId3"/>
    <p:sldId id="316" r:id="rId4"/>
    <p:sldId id="317" r:id="rId5"/>
    <p:sldId id="313" r:id="rId6"/>
    <p:sldId id="319" r:id="rId7"/>
    <p:sldId id="321" r:id="rId8"/>
    <p:sldId id="320" r:id="rId9"/>
    <p:sldId id="314" r:id="rId10"/>
    <p:sldId id="342" r:id="rId11"/>
    <p:sldId id="340" r:id="rId12"/>
    <p:sldId id="341" r:id="rId13"/>
    <p:sldId id="334" r:id="rId14"/>
    <p:sldId id="335" r:id="rId15"/>
    <p:sldId id="336" r:id="rId16"/>
    <p:sldId id="337" r:id="rId17"/>
    <p:sldId id="318" r:id="rId18"/>
    <p:sldId id="323" r:id="rId19"/>
    <p:sldId id="331" r:id="rId20"/>
    <p:sldId id="338" r:id="rId21"/>
    <p:sldId id="330" r:id="rId22"/>
    <p:sldId id="324" r:id="rId23"/>
    <p:sldId id="325" r:id="rId24"/>
    <p:sldId id="326" r:id="rId25"/>
    <p:sldId id="327" r:id="rId26"/>
    <p:sldId id="328" r:id="rId27"/>
    <p:sldId id="329" r:id="rId28"/>
    <p:sldId id="332" r:id="rId29"/>
    <p:sldId id="339" r:id="rId30"/>
    <p:sldId id="333" r:id="rId31"/>
    <p:sldId id="285" r:id="rId32"/>
    <p:sldId id="26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5" autoAdjust="0"/>
  </p:normalViewPr>
  <p:slideViewPr>
    <p:cSldViewPr>
      <p:cViewPr>
        <p:scale>
          <a:sx n="60" d="100"/>
          <a:sy n="60" d="100"/>
        </p:scale>
        <p:origin x="-1572"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37779-5946-4E4B-B101-6BC98AB1A767}" type="doc">
      <dgm:prSet loTypeId="urn:microsoft.com/office/officeart/2005/8/layout/hProcess9" loCatId="process" qsTypeId="urn:microsoft.com/office/officeart/2005/8/quickstyle/simple1" qsCatId="simple" csTypeId="urn:microsoft.com/office/officeart/2005/8/colors/accent1_2" csCatId="accent1" phldr="1"/>
      <dgm:spPr/>
    </dgm:pt>
    <dgm:pt modelId="{B46437D7-A3FD-4634-AD2B-4A39F24DEE1C}">
      <dgm:prSet phldrT="[Text]"/>
      <dgm:spPr/>
      <dgm:t>
        <a:bodyPr/>
        <a:lstStyle/>
        <a:p>
          <a:r>
            <a:rPr lang="en-US" smtClean="0"/>
            <a:t>Perencanaan Ruang</a:t>
          </a:r>
          <a:endParaRPr lang="en-US"/>
        </a:p>
      </dgm:t>
    </dgm:pt>
    <dgm:pt modelId="{072B9F7A-6F7F-40B4-AE79-BEE869FF0A0E}" type="parTrans" cxnId="{99AA217D-253D-4187-A8E9-7C5C58D15229}">
      <dgm:prSet/>
      <dgm:spPr/>
      <dgm:t>
        <a:bodyPr/>
        <a:lstStyle/>
        <a:p>
          <a:endParaRPr lang="en-US"/>
        </a:p>
      </dgm:t>
    </dgm:pt>
    <dgm:pt modelId="{B1D55F68-6956-4127-AAB8-06D7F8706EBE}" type="sibTrans" cxnId="{99AA217D-253D-4187-A8E9-7C5C58D15229}">
      <dgm:prSet/>
      <dgm:spPr/>
      <dgm:t>
        <a:bodyPr/>
        <a:lstStyle/>
        <a:p>
          <a:endParaRPr lang="en-US"/>
        </a:p>
      </dgm:t>
    </dgm:pt>
    <dgm:pt modelId="{84F6224A-E2FD-49E2-B67C-26FCAA7354A3}">
      <dgm:prSet phldrT="[Text]"/>
      <dgm:spPr/>
      <dgm:t>
        <a:bodyPr/>
        <a:lstStyle/>
        <a:p>
          <a:r>
            <a:rPr lang="en-US" smtClean="0"/>
            <a:t>Pemanfaatan ruang</a:t>
          </a:r>
          <a:endParaRPr lang="en-US"/>
        </a:p>
      </dgm:t>
    </dgm:pt>
    <dgm:pt modelId="{A18FA7E1-A619-4105-918E-B3477841B4A5}" type="parTrans" cxnId="{35ABFF70-37D0-46CA-A7B4-1107BD804B39}">
      <dgm:prSet/>
      <dgm:spPr/>
      <dgm:t>
        <a:bodyPr/>
        <a:lstStyle/>
        <a:p>
          <a:endParaRPr lang="en-US"/>
        </a:p>
      </dgm:t>
    </dgm:pt>
    <dgm:pt modelId="{EB912482-404A-4836-A132-AABC4550DED5}" type="sibTrans" cxnId="{35ABFF70-37D0-46CA-A7B4-1107BD804B39}">
      <dgm:prSet/>
      <dgm:spPr/>
      <dgm:t>
        <a:bodyPr/>
        <a:lstStyle/>
        <a:p>
          <a:endParaRPr lang="en-US"/>
        </a:p>
      </dgm:t>
    </dgm:pt>
    <dgm:pt modelId="{87B88A82-1D2D-415E-8341-41DC4FFE31B2}">
      <dgm:prSet phldrT="[Text]"/>
      <dgm:spPr/>
      <dgm:t>
        <a:bodyPr/>
        <a:lstStyle/>
        <a:p>
          <a:r>
            <a:rPr lang="en-US" smtClean="0"/>
            <a:t>Pengendalian pemanfaatan ruang</a:t>
          </a:r>
          <a:endParaRPr lang="en-US"/>
        </a:p>
      </dgm:t>
    </dgm:pt>
    <dgm:pt modelId="{71B63AD5-E3EC-4EB8-ABFD-9B193C8516EC}" type="parTrans" cxnId="{9E4B52B9-FB86-4C59-94D8-6AE6C32DAD6E}">
      <dgm:prSet/>
      <dgm:spPr/>
      <dgm:t>
        <a:bodyPr/>
        <a:lstStyle/>
        <a:p>
          <a:endParaRPr lang="en-US"/>
        </a:p>
      </dgm:t>
    </dgm:pt>
    <dgm:pt modelId="{0D00501A-822F-402A-B750-0153D457BCAD}" type="sibTrans" cxnId="{9E4B52B9-FB86-4C59-94D8-6AE6C32DAD6E}">
      <dgm:prSet/>
      <dgm:spPr/>
      <dgm:t>
        <a:bodyPr/>
        <a:lstStyle/>
        <a:p>
          <a:endParaRPr lang="en-US"/>
        </a:p>
      </dgm:t>
    </dgm:pt>
    <dgm:pt modelId="{18184CD1-547B-451E-A963-3DD5A570862C}" type="pres">
      <dgm:prSet presAssocID="{2F137779-5946-4E4B-B101-6BC98AB1A767}" presName="CompostProcess" presStyleCnt="0">
        <dgm:presLayoutVars>
          <dgm:dir/>
          <dgm:resizeHandles val="exact"/>
        </dgm:presLayoutVars>
      </dgm:prSet>
      <dgm:spPr/>
    </dgm:pt>
    <dgm:pt modelId="{7A9C1B7F-3049-4BA4-8A5B-EFFEA77C3097}" type="pres">
      <dgm:prSet presAssocID="{2F137779-5946-4E4B-B101-6BC98AB1A767}" presName="arrow" presStyleLbl="bgShp" presStyleIdx="0" presStyleCnt="1"/>
      <dgm:spPr/>
    </dgm:pt>
    <dgm:pt modelId="{E70F2B47-830F-4059-9F48-8E95C6219CC0}" type="pres">
      <dgm:prSet presAssocID="{2F137779-5946-4E4B-B101-6BC98AB1A767}" presName="linearProcess" presStyleCnt="0"/>
      <dgm:spPr/>
    </dgm:pt>
    <dgm:pt modelId="{AA44A6F8-39B0-4535-B56C-F17F583BB127}" type="pres">
      <dgm:prSet presAssocID="{B46437D7-A3FD-4634-AD2B-4A39F24DEE1C}" presName="textNode" presStyleLbl="node1" presStyleIdx="0" presStyleCnt="3">
        <dgm:presLayoutVars>
          <dgm:bulletEnabled val="1"/>
        </dgm:presLayoutVars>
      </dgm:prSet>
      <dgm:spPr/>
      <dgm:t>
        <a:bodyPr/>
        <a:lstStyle/>
        <a:p>
          <a:endParaRPr lang="en-US"/>
        </a:p>
      </dgm:t>
    </dgm:pt>
    <dgm:pt modelId="{C96459D3-828E-495B-BFDF-ECBDF5A86479}" type="pres">
      <dgm:prSet presAssocID="{B1D55F68-6956-4127-AAB8-06D7F8706EBE}" presName="sibTrans" presStyleCnt="0"/>
      <dgm:spPr/>
    </dgm:pt>
    <dgm:pt modelId="{EB9EE72A-2A02-4C3B-BC0C-14E880959FFF}" type="pres">
      <dgm:prSet presAssocID="{84F6224A-E2FD-49E2-B67C-26FCAA7354A3}" presName="textNode" presStyleLbl="node1" presStyleIdx="1" presStyleCnt="3">
        <dgm:presLayoutVars>
          <dgm:bulletEnabled val="1"/>
        </dgm:presLayoutVars>
      </dgm:prSet>
      <dgm:spPr/>
      <dgm:t>
        <a:bodyPr/>
        <a:lstStyle/>
        <a:p>
          <a:endParaRPr lang="en-US"/>
        </a:p>
      </dgm:t>
    </dgm:pt>
    <dgm:pt modelId="{CC4A3087-EA55-4336-84CA-EBB566396A38}" type="pres">
      <dgm:prSet presAssocID="{EB912482-404A-4836-A132-AABC4550DED5}" presName="sibTrans" presStyleCnt="0"/>
      <dgm:spPr/>
    </dgm:pt>
    <dgm:pt modelId="{37ECB6F2-E2E4-4113-87A6-E324CD028121}" type="pres">
      <dgm:prSet presAssocID="{87B88A82-1D2D-415E-8341-41DC4FFE31B2}" presName="textNode" presStyleLbl="node1" presStyleIdx="2" presStyleCnt="3">
        <dgm:presLayoutVars>
          <dgm:bulletEnabled val="1"/>
        </dgm:presLayoutVars>
      </dgm:prSet>
      <dgm:spPr/>
      <dgm:t>
        <a:bodyPr/>
        <a:lstStyle/>
        <a:p>
          <a:endParaRPr lang="en-US"/>
        </a:p>
      </dgm:t>
    </dgm:pt>
  </dgm:ptLst>
  <dgm:cxnLst>
    <dgm:cxn modelId="{229C9E45-8A27-4F9A-8808-E0E91CC167C5}" type="presOf" srcId="{2F137779-5946-4E4B-B101-6BC98AB1A767}" destId="{18184CD1-547B-451E-A963-3DD5A570862C}" srcOrd="0" destOrd="0" presId="urn:microsoft.com/office/officeart/2005/8/layout/hProcess9"/>
    <dgm:cxn modelId="{2C5C44B6-309C-4963-A17D-A1EF3C33233F}" type="presOf" srcId="{84F6224A-E2FD-49E2-B67C-26FCAA7354A3}" destId="{EB9EE72A-2A02-4C3B-BC0C-14E880959FFF}" srcOrd="0" destOrd="0" presId="urn:microsoft.com/office/officeart/2005/8/layout/hProcess9"/>
    <dgm:cxn modelId="{B9652A93-C89B-416F-8317-40A732E07730}" type="presOf" srcId="{B46437D7-A3FD-4634-AD2B-4A39F24DEE1C}" destId="{AA44A6F8-39B0-4535-B56C-F17F583BB127}" srcOrd="0" destOrd="0" presId="urn:microsoft.com/office/officeart/2005/8/layout/hProcess9"/>
    <dgm:cxn modelId="{F472DB16-02C7-419A-9EB5-6D0EBFF952D4}" type="presOf" srcId="{87B88A82-1D2D-415E-8341-41DC4FFE31B2}" destId="{37ECB6F2-E2E4-4113-87A6-E324CD028121}" srcOrd="0" destOrd="0" presId="urn:microsoft.com/office/officeart/2005/8/layout/hProcess9"/>
    <dgm:cxn modelId="{99AA217D-253D-4187-A8E9-7C5C58D15229}" srcId="{2F137779-5946-4E4B-B101-6BC98AB1A767}" destId="{B46437D7-A3FD-4634-AD2B-4A39F24DEE1C}" srcOrd="0" destOrd="0" parTransId="{072B9F7A-6F7F-40B4-AE79-BEE869FF0A0E}" sibTransId="{B1D55F68-6956-4127-AAB8-06D7F8706EBE}"/>
    <dgm:cxn modelId="{35ABFF70-37D0-46CA-A7B4-1107BD804B39}" srcId="{2F137779-5946-4E4B-B101-6BC98AB1A767}" destId="{84F6224A-E2FD-49E2-B67C-26FCAA7354A3}" srcOrd="1" destOrd="0" parTransId="{A18FA7E1-A619-4105-918E-B3477841B4A5}" sibTransId="{EB912482-404A-4836-A132-AABC4550DED5}"/>
    <dgm:cxn modelId="{9E4B52B9-FB86-4C59-94D8-6AE6C32DAD6E}" srcId="{2F137779-5946-4E4B-B101-6BC98AB1A767}" destId="{87B88A82-1D2D-415E-8341-41DC4FFE31B2}" srcOrd="2" destOrd="0" parTransId="{71B63AD5-E3EC-4EB8-ABFD-9B193C8516EC}" sibTransId="{0D00501A-822F-402A-B750-0153D457BCAD}"/>
    <dgm:cxn modelId="{EFB00DB1-5D55-43D3-B792-4BE0EC4B165F}" type="presParOf" srcId="{18184CD1-547B-451E-A963-3DD5A570862C}" destId="{7A9C1B7F-3049-4BA4-8A5B-EFFEA77C3097}" srcOrd="0" destOrd="0" presId="urn:microsoft.com/office/officeart/2005/8/layout/hProcess9"/>
    <dgm:cxn modelId="{327F8D74-A6EA-4673-9CE0-24C1BF0426F3}" type="presParOf" srcId="{18184CD1-547B-451E-A963-3DD5A570862C}" destId="{E70F2B47-830F-4059-9F48-8E95C6219CC0}" srcOrd="1" destOrd="0" presId="urn:microsoft.com/office/officeart/2005/8/layout/hProcess9"/>
    <dgm:cxn modelId="{C6D0B39C-8737-4774-A878-41B94A131350}" type="presParOf" srcId="{E70F2B47-830F-4059-9F48-8E95C6219CC0}" destId="{AA44A6F8-39B0-4535-B56C-F17F583BB127}" srcOrd="0" destOrd="0" presId="urn:microsoft.com/office/officeart/2005/8/layout/hProcess9"/>
    <dgm:cxn modelId="{95A26401-80CA-4BB6-9700-C7D67B7DC918}" type="presParOf" srcId="{E70F2B47-830F-4059-9F48-8E95C6219CC0}" destId="{C96459D3-828E-495B-BFDF-ECBDF5A86479}" srcOrd="1" destOrd="0" presId="urn:microsoft.com/office/officeart/2005/8/layout/hProcess9"/>
    <dgm:cxn modelId="{1C301417-4E5C-41E9-922C-91DA8B532F4A}" type="presParOf" srcId="{E70F2B47-830F-4059-9F48-8E95C6219CC0}" destId="{EB9EE72A-2A02-4C3B-BC0C-14E880959FFF}" srcOrd="2" destOrd="0" presId="urn:microsoft.com/office/officeart/2005/8/layout/hProcess9"/>
    <dgm:cxn modelId="{63DC66D9-A67B-4D50-97F0-473A3A2BA377}" type="presParOf" srcId="{E70F2B47-830F-4059-9F48-8E95C6219CC0}" destId="{CC4A3087-EA55-4336-84CA-EBB566396A38}" srcOrd="3" destOrd="0" presId="urn:microsoft.com/office/officeart/2005/8/layout/hProcess9"/>
    <dgm:cxn modelId="{61FD0CDD-DF0B-4D20-A620-890E3F5B65A6}" type="presParOf" srcId="{E70F2B47-830F-4059-9F48-8E95C6219CC0}" destId="{37ECB6F2-E2E4-4113-87A6-E324CD02812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C94EFA-BE8E-4E79-9652-B7C5555B4AB4}"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2BBA504B-B3CF-4DF3-A1C8-8CEFBAB9A8C4}">
      <dgm:prSet phldrT="[Text]" custT="1"/>
      <dgm:spPr/>
      <dgm:t>
        <a:bodyPr/>
        <a:lstStyle/>
        <a:p>
          <a:r>
            <a:rPr lang="en-US" sz="2800" smtClean="0"/>
            <a:t>Tujuan, kebijakan, dan strategi</a:t>
          </a:r>
          <a:endParaRPr lang="en-US" sz="2800"/>
        </a:p>
      </dgm:t>
    </dgm:pt>
    <dgm:pt modelId="{0C426FAA-9230-4E50-B8E4-6D0357B85FDF}" type="parTrans" cxnId="{93506C46-166E-4F53-A9C9-B06F0FE93061}">
      <dgm:prSet/>
      <dgm:spPr/>
      <dgm:t>
        <a:bodyPr/>
        <a:lstStyle/>
        <a:p>
          <a:endParaRPr lang="en-US" sz="2800"/>
        </a:p>
      </dgm:t>
    </dgm:pt>
    <dgm:pt modelId="{BA259CD3-8BC1-4877-90F5-AFF6FB757ED9}" type="sibTrans" cxnId="{93506C46-166E-4F53-A9C9-B06F0FE93061}">
      <dgm:prSet/>
      <dgm:spPr/>
      <dgm:t>
        <a:bodyPr/>
        <a:lstStyle/>
        <a:p>
          <a:endParaRPr lang="en-US" sz="2800"/>
        </a:p>
      </dgm:t>
    </dgm:pt>
    <dgm:pt modelId="{FE446CDA-9B0E-4EFB-A33B-C07DBDA4DFFD}">
      <dgm:prSet phldrT="[Text]" custT="1"/>
      <dgm:spPr/>
      <dgm:t>
        <a:bodyPr/>
        <a:lstStyle/>
        <a:p>
          <a:r>
            <a:rPr lang="en-US" sz="2800" smtClean="0"/>
            <a:t>Rencana struktur ruang</a:t>
          </a:r>
          <a:endParaRPr lang="en-US" sz="2800"/>
        </a:p>
      </dgm:t>
    </dgm:pt>
    <dgm:pt modelId="{261EFA2C-2A72-4D99-91C8-9999A6F3F29A}" type="parTrans" cxnId="{0F1D541C-7074-432A-B2FF-8B41E995FEE9}">
      <dgm:prSet/>
      <dgm:spPr/>
      <dgm:t>
        <a:bodyPr/>
        <a:lstStyle/>
        <a:p>
          <a:endParaRPr lang="en-US" sz="2800"/>
        </a:p>
      </dgm:t>
    </dgm:pt>
    <dgm:pt modelId="{703676A2-D710-4E24-989E-1959723CDD96}" type="sibTrans" cxnId="{0F1D541C-7074-432A-B2FF-8B41E995FEE9}">
      <dgm:prSet/>
      <dgm:spPr/>
      <dgm:t>
        <a:bodyPr/>
        <a:lstStyle/>
        <a:p>
          <a:endParaRPr lang="en-US" sz="2800"/>
        </a:p>
      </dgm:t>
    </dgm:pt>
    <dgm:pt modelId="{4202CF29-593E-40C1-89C5-CC8F1DA3A05E}">
      <dgm:prSet phldrT="[Text]" custT="1"/>
      <dgm:spPr/>
      <dgm:t>
        <a:bodyPr/>
        <a:lstStyle/>
        <a:p>
          <a:r>
            <a:rPr lang="en-US" sz="2800" smtClean="0"/>
            <a:t>Rencana pola ruang</a:t>
          </a:r>
          <a:endParaRPr lang="en-US" sz="2800"/>
        </a:p>
      </dgm:t>
    </dgm:pt>
    <dgm:pt modelId="{E8525C3F-1103-4BA7-BDC1-6F5EFC1B6C51}" type="parTrans" cxnId="{D99C40DE-597D-4B33-AB1E-1996DD764B17}">
      <dgm:prSet/>
      <dgm:spPr/>
      <dgm:t>
        <a:bodyPr/>
        <a:lstStyle/>
        <a:p>
          <a:endParaRPr lang="en-US" sz="2800"/>
        </a:p>
      </dgm:t>
    </dgm:pt>
    <dgm:pt modelId="{2D1ECAC5-C400-45E0-B9AA-A6F6CCD0F9D4}" type="sibTrans" cxnId="{D99C40DE-597D-4B33-AB1E-1996DD764B17}">
      <dgm:prSet/>
      <dgm:spPr/>
      <dgm:t>
        <a:bodyPr/>
        <a:lstStyle/>
        <a:p>
          <a:endParaRPr lang="en-US" sz="2800"/>
        </a:p>
      </dgm:t>
    </dgm:pt>
    <dgm:pt modelId="{761B1F13-F73E-4227-A7BC-06AD7F0CA2E8}">
      <dgm:prSet phldrT="[Text]" custT="1"/>
      <dgm:spPr/>
      <dgm:t>
        <a:bodyPr/>
        <a:lstStyle/>
        <a:p>
          <a:r>
            <a:rPr lang="en-US" sz="2800" smtClean="0"/>
            <a:t>Penetapan kawasan strategis</a:t>
          </a:r>
          <a:endParaRPr lang="en-US" sz="2800"/>
        </a:p>
      </dgm:t>
    </dgm:pt>
    <dgm:pt modelId="{4D5F1883-76EC-4840-8FFF-A4817CBA3FA5}" type="parTrans" cxnId="{AE51190E-9535-493C-A963-015658E3E61D}">
      <dgm:prSet/>
      <dgm:spPr/>
      <dgm:t>
        <a:bodyPr/>
        <a:lstStyle/>
        <a:p>
          <a:endParaRPr lang="en-US" sz="2800"/>
        </a:p>
      </dgm:t>
    </dgm:pt>
    <dgm:pt modelId="{C24CC304-9472-4539-97FA-BE142A604B82}" type="sibTrans" cxnId="{AE51190E-9535-493C-A963-015658E3E61D}">
      <dgm:prSet/>
      <dgm:spPr/>
      <dgm:t>
        <a:bodyPr/>
        <a:lstStyle/>
        <a:p>
          <a:endParaRPr lang="en-US" sz="2800"/>
        </a:p>
      </dgm:t>
    </dgm:pt>
    <dgm:pt modelId="{12FF762E-F9B5-4482-B64C-65E0DCA2AF57}">
      <dgm:prSet custT="1"/>
      <dgm:spPr/>
      <dgm:t>
        <a:bodyPr/>
        <a:lstStyle/>
        <a:p>
          <a:r>
            <a:rPr lang="en-US" sz="2800" smtClean="0"/>
            <a:t>Arahan pemanfaatan ruang</a:t>
          </a:r>
          <a:endParaRPr lang="en-US" sz="2800"/>
        </a:p>
      </dgm:t>
    </dgm:pt>
    <dgm:pt modelId="{02BB00BF-EA8E-4E29-A11C-C0C0EC0A6DF1}" type="parTrans" cxnId="{34B488EB-A58B-4F61-9311-45FF523C3E53}">
      <dgm:prSet/>
      <dgm:spPr/>
      <dgm:t>
        <a:bodyPr/>
        <a:lstStyle/>
        <a:p>
          <a:endParaRPr lang="en-US" sz="2800"/>
        </a:p>
      </dgm:t>
    </dgm:pt>
    <dgm:pt modelId="{32AE62E3-907C-490D-A2B4-DEE263BC77F8}" type="sibTrans" cxnId="{34B488EB-A58B-4F61-9311-45FF523C3E53}">
      <dgm:prSet/>
      <dgm:spPr/>
      <dgm:t>
        <a:bodyPr/>
        <a:lstStyle/>
        <a:p>
          <a:endParaRPr lang="en-US" sz="2800"/>
        </a:p>
      </dgm:t>
    </dgm:pt>
    <dgm:pt modelId="{BE53386D-C276-49D9-AD00-E7D061B4932D}" type="pres">
      <dgm:prSet presAssocID="{F0C94EFA-BE8E-4E79-9652-B7C5555B4AB4}" presName="linear" presStyleCnt="0">
        <dgm:presLayoutVars>
          <dgm:animLvl val="lvl"/>
          <dgm:resizeHandles val="exact"/>
        </dgm:presLayoutVars>
      </dgm:prSet>
      <dgm:spPr/>
    </dgm:pt>
    <dgm:pt modelId="{9D3371E8-0A14-4238-B1D0-2050590A4F41}" type="pres">
      <dgm:prSet presAssocID="{2BBA504B-B3CF-4DF3-A1C8-8CEFBAB9A8C4}" presName="parentText" presStyleLbl="node1" presStyleIdx="0" presStyleCnt="3">
        <dgm:presLayoutVars>
          <dgm:chMax val="0"/>
          <dgm:bulletEnabled val="1"/>
        </dgm:presLayoutVars>
      </dgm:prSet>
      <dgm:spPr/>
      <dgm:t>
        <a:bodyPr/>
        <a:lstStyle/>
        <a:p>
          <a:endParaRPr lang="en-US"/>
        </a:p>
      </dgm:t>
    </dgm:pt>
    <dgm:pt modelId="{2C6860E9-214C-4DF3-9AE2-0A76ACB5A3D1}" type="pres">
      <dgm:prSet presAssocID="{2BBA504B-B3CF-4DF3-A1C8-8CEFBAB9A8C4}" presName="childText" presStyleLbl="revTx" presStyleIdx="0" presStyleCnt="2">
        <dgm:presLayoutVars>
          <dgm:bulletEnabled val="1"/>
        </dgm:presLayoutVars>
      </dgm:prSet>
      <dgm:spPr/>
    </dgm:pt>
    <dgm:pt modelId="{13A39FCC-C163-435B-BD7C-02FFC44D4E39}" type="pres">
      <dgm:prSet presAssocID="{4202CF29-593E-40C1-89C5-CC8F1DA3A05E}" presName="parentText" presStyleLbl="node1" presStyleIdx="1" presStyleCnt="3" custLinFactNeighborX="-926" custLinFactNeighborY="-42081">
        <dgm:presLayoutVars>
          <dgm:chMax val="0"/>
          <dgm:bulletEnabled val="1"/>
        </dgm:presLayoutVars>
      </dgm:prSet>
      <dgm:spPr/>
    </dgm:pt>
    <dgm:pt modelId="{2317A87A-6509-4D7A-9269-53EA9B07D22F}" type="pres">
      <dgm:prSet presAssocID="{4202CF29-593E-40C1-89C5-CC8F1DA3A05E}" presName="childText" presStyleLbl="revTx" presStyleIdx="1" presStyleCnt="2" custLinFactNeighborX="1501" custLinFactNeighborY="-28194">
        <dgm:presLayoutVars>
          <dgm:bulletEnabled val="1"/>
        </dgm:presLayoutVars>
      </dgm:prSet>
      <dgm:spPr/>
      <dgm:t>
        <a:bodyPr/>
        <a:lstStyle/>
        <a:p>
          <a:endParaRPr lang="en-US"/>
        </a:p>
      </dgm:t>
    </dgm:pt>
    <dgm:pt modelId="{5C8E8071-16D2-4A3D-A530-E9A6943A9303}" type="pres">
      <dgm:prSet presAssocID="{12FF762E-F9B5-4482-B64C-65E0DCA2AF57}" presName="parentText" presStyleLbl="node1" presStyleIdx="2" presStyleCnt="3" custLinFactNeighborX="-926" custLinFactNeighborY="-89872">
        <dgm:presLayoutVars>
          <dgm:chMax val="0"/>
          <dgm:bulletEnabled val="1"/>
        </dgm:presLayoutVars>
      </dgm:prSet>
      <dgm:spPr/>
    </dgm:pt>
  </dgm:ptLst>
  <dgm:cxnLst>
    <dgm:cxn modelId="{93506C46-166E-4F53-A9C9-B06F0FE93061}" srcId="{F0C94EFA-BE8E-4E79-9652-B7C5555B4AB4}" destId="{2BBA504B-B3CF-4DF3-A1C8-8CEFBAB9A8C4}" srcOrd="0" destOrd="0" parTransId="{0C426FAA-9230-4E50-B8E4-6D0357B85FDF}" sibTransId="{BA259CD3-8BC1-4877-90F5-AFF6FB757ED9}"/>
    <dgm:cxn modelId="{F589F2BE-A7E6-4E61-89BE-CDD40B1F2FA2}" type="presOf" srcId="{F0C94EFA-BE8E-4E79-9652-B7C5555B4AB4}" destId="{BE53386D-C276-49D9-AD00-E7D061B4932D}" srcOrd="0" destOrd="0" presId="urn:microsoft.com/office/officeart/2005/8/layout/vList2"/>
    <dgm:cxn modelId="{504F122B-3BEB-47E2-BA94-1F1C44AF262C}" type="presOf" srcId="{4202CF29-593E-40C1-89C5-CC8F1DA3A05E}" destId="{13A39FCC-C163-435B-BD7C-02FFC44D4E39}" srcOrd="0" destOrd="0" presId="urn:microsoft.com/office/officeart/2005/8/layout/vList2"/>
    <dgm:cxn modelId="{0F1D541C-7074-432A-B2FF-8B41E995FEE9}" srcId="{2BBA504B-B3CF-4DF3-A1C8-8CEFBAB9A8C4}" destId="{FE446CDA-9B0E-4EFB-A33B-C07DBDA4DFFD}" srcOrd="0" destOrd="0" parTransId="{261EFA2C-2A72-4D99-91C8-9999A6F3F29A}" sibTransId="{703676A2-D710-4E24-989E-1959723CDD96}"/>
    <dgm:cxn modelId="{AAE94CAD-ABBC-4FE2-85BD-6BA7A91E2147}" type="presOf" srcId="{2BBA504B-B3CF-4DF3-A1C8-8CEFBAB9A8C4}" destId="{9D3371E8-0A14-4238-B1D0-2050590A4F41}" srcOrd="0" destOrd="0" presId="urn:microsoft.com/office/officeart/2005/8/layout/vList2"/>
    <dgm:cxn modelId="{C1CE244E-1121-4DF4-8D4D-59D50AC04933}" type="presOf" srcId="{761B1F13-F73E-4227-A7BC-06AD7F0CA2E8}" destId="{2317A87A-6509-4D7A-9269-53EA9B07D22F}" srcOrd="0" destOrd="0" presId="urn:microsoft.com/office/officeart/2005/8/layout/vList2"/>
    <dgm:cxn modelId="{357B6542-DD4F-4B2C-A03E-8C3D35A2C2C9}" type="presOf" srcId="{FE446CDA-9B0E-4EFB-A33B-C07DBDA4DFFD}" destId="{2C6860E9-214C-4DF3-9AE2-0A76ACB5A3D1}" srcOrd="0" destOrd="0" presId="urn:microsoft.com/office/officeart/2005/8/layout/vList2"/>
    <dgm:cxn modelId="{34B488EB-A58B-4F61-9311-45FF523C3E53}" srcId="{F0C94EFA-BE8E-4E79-9652-B7C5555B4AB4}" destId="{12FF762E-F9B5-4482-B64C-65E0DCA2AF57}" srcOrd="2" destOrd="0" parTransId="{02BB00BF-EA8E-4E29-A11C-C0C0EC0A6DF1}" sibTransId="{32AE62E3-907C-490D-A2B4-DEE263BC77F8}"/>
    <dgm:cxn modelId="{06767A91-89E7-47A1-A7F9-1F86B3D3393A}" type="presOf" srcId="{12FF762E-F9B5-4482-B64C-65E0DCA2AF57}" destId="{5C8E8071-16D2-4A3D-A530-E9A6943A9303}" srcOrd="0" destOrd="0" presId="urn:microsoft.com/office/officeart/2005/8/layout/vList2"/>
    <dgm:cxn modelId="{D99C40DE-597D-4B33-AB1E-1996DD764B17}" srcId="{F0C94EFA-BE8E-4E79-9652-B7C5555B4AB4}" destId="{4202CF29-593E-40C1-89C5-CC8F1DA3A05E}" srcOrd="1" destOrd="0" parTransId="{E8525C3F-1103-4BA7-BDC1-6F5EFC1B6C51}" sibTransId="{2D1ECAC5-C400-45E0-B9AA-A6F6CCD0F9D4}"/>
    <dgm:cxn modelId="{AE51190E-9535-493C-A963-015658E3E61D}" srcId="{4202CF29-593E-40C1-89C5-CC8F1DA3A05E}" destId="{761B1F13-F73E-4227-A7BC-06AD7F0CA2E8}" srcOrd="0" destOrd="0" parTransId="{4D5F1883-76EC-4840-8FFF-A4817CBA3FA5}" sibTransId="{C24CC304-9472-4539-97FA-BE142A604B82}"/>
    <dgm:cxn modelId="{4E8AA21C-8882-43D8-8C7E-245F45E4FA76}" type="presParOf" srcId="{BE53386D-C276-49D9-AD00-E7D061B4932D}" destId="{9D3371E8-0A14-4238-B1D0-2050590A4F41}" srcOrd="0" destOrd="0" presId="urn:microsoft.com/office/officeart/2005/8/layout/vList2"/>
    <dgm:cxn modelId="{04D8E0D6-6A84-43EF-9DF5-235E013EF12E}" type="presParOf" srcId="{BE53386D-C276-49D9-AD00-E7D061B4932D}" destId="{2C6860E9-214C-4DF3-9AE2-0A76ACB5A3D1}" srcOrd="1" destOrd="0" presId="urn:microsoft.com/office/officeart/2005/8/layout/vList2"/>
    <dgm:cxn modelId="{1C8889EA-0CE1-4F98-BA26-939DB52DEB7A}" type="presParOf" srcId="{BE53386D-C276-49D9-AD00-E7D061B4932D}" destId="{13A39FCC-C163-435B-BD7C-02FFC44D4E39}" srcOrd="2" destOrd="0" presId="urn:microsoft.com/office/officeart/2005/8/layout/vList2"/>
    <dgm:cxn modelId="{BCB8EAC6-3813-43AA-8F29-A2A391845CAA}" type="presParOf" srcId="{BE53386D-C276-49D9-AD00-E7D061B4932D}" destId="{2317A87A-6509-4D7A-9269-53EA9B07D22F}" srcOrd="3" destOrd="0" presId="urn:microsoft.com/office/officeart/2005/8/layout/vList2"/>
    <dgm:cxn modelId="{CACC7EE6-E3DE-4AE0-8774-C81FCD021DA8}" type="presParOf" srcId="{BE53386D-C276-49D9-AD00-E7D061B4932D}" destId="{5C8E8071-16D2-4A3D-A530-E9A6943A930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C94EFA-BE8E-4E79-9652-B7C5555B4AB4}"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2BBA504B-B3CF-4DF3-A1C8-8CEFBAB9A8C4}">
      <dgm:prSet phldrT="[Text]" custT="1"/>
      <dgm:spPr/>
      <dgm:t>
        <a:bodyPr/>
        <a:lstStyle/>
        <a:p>
          <a:r>
            <a:rPr lang="en-US" sz="1600" smtClean="0"/>
            <a:t>Mengacu pada fungsi ruang yang ditetapkan dalam rencana tata ruang</a:t>
          </a:r>
          <a:endParaRPr lang="en-US" sz="1600"/>
        </a:p>
      </dgm:t>
    </dgm:pt>
    <dgm:pt modelId="{0C426FAA-9230-4E50-B8E4-6D0357B85FDF}" type="parTrans" cxnId="{93506C46-166E-4F53-A9C9-B06F0FE93061}">
      <dgm:prSet/>
      <dgm:spPr/>
      <dgm:t>
        <a:bodyPr/>
        <a:lstStyle/>
        <a:p>
          <a:endParaRPr lang="en-US" sz="1600"/>
        </a:p>
      </dgm:t>
    </dgm:pt>
    <dgm:pt modelId="{BA259CD3-8BC1-4877-90F5-AFF6FB757ED9}" type="sibTrans" cxnId="{93506C46-166E-4F53-A9C9-B06F0FE93061}">
      <dgm:prSet/>
      <dgm:spPr/>
      <dgm:t>
        <a:bodyPr/>
        <a:lstStyle/>
        <a:p>
          <a:endParaRPr lang="en-US" sz="1600"/>
        </a:p>
      </dgm:t>
    </dgm:pt>
    <dgm:pt modelId="{FE446CDA-9B0E-4EFB-A33B-C07DBDA4DFFD}">
      <dgm:prSet phldrT="[Text]" custT="1"/>
      <dgm:spPr/>
      <dgm:t>
        <a:bodyPr/>
        <a:lstStyle/>
        <a:p>
          <a:r>
            <a:rPr lang="en-US" sz="1600" smtClean="0"/>
            <a:t>Pengembangan penatagunaan pemanfaatan ruang diselenggarakan kegiatan penyusunan dan penetapan neraca penatagunaan tanah, sumber daya air, penatagunaan udara, penatagunaan sumberdaya alam lain</a:t>
          </a:r>
          <a:endParaRPr lang="en-US" sz="1600"/>
        </a:p>
      </dgm:t>
    </dgm:pt>
    <dgm:pt modelId="{261EFA2C-2A72-4D99-91C8-9999A6F3F29A}" type="parTrans" cxnId="{0F1D541C-7074-432A-B2FF-8B41E995FEE9}">
      <dgm:prSet/>
      <dgm:spPr/>
      <dgm:t>
        <a:bodyPr/>
        <a:lstStyle/>
        <a:p>
          <a:endParaRPr lang="en-US" sz="1600"/>
        </a:p>
      </dgm:t>
    </dgm:pt>
    <dgm:pt modelId="{703676A2-D710-4E24-989E-1959723CDD96}" type="sibTrans" cxnId="{0F1D541C-7074-432A-B2FF-8B41E995FEE9}">
      <dgm:prSet/>
      <dgm:spPr/>
      <dgm:t>
        <a:bodyPr/>
        <a:lstStyle/>
        <a:p>
          <a:endParaRPr lang="en-US" sz="1600"/>
        </a:p>
      </dgm:t>
    </dgm:pt>
    <dgm:pt modelId="{4202CF29-593E-40C1-89C5-CC8F1DA3A05E}">
      <dgm:prSet phldrT="[Text]" custT="1"/>
      <dgm:spPr/>
      <dgm:t>
        <a:bodyPr/>
        <a:lstStyle/>
        <a:p>
          <a:r>
            <a:rPr lang="en-US" sz="1600" smtClean="0"/>
            <a:t>Penatagunaan tanah pada ruang  yang direncanakan untuk pembangunan prasarana dan sarana bagi kepentingan umum memberikan hak prioritas pertama bagi pemerintah dan pemerintah daerah untuk menerima pengalihan hak atas tanah dari  pemegang hak atas tanah</a:t>
          </a:r>
          <a:endParaRPr lang="en-US" sz="1600"/>
        </a:p>
      </dgm:t>
    </dgm:pt>
    <dgm:pt modelId="{E8525C3F-1103-4BA7-BDC1-6F5EFC1B6C51}" type="parTrans" cxnId="{D99C40DE-597D-4B33-AB1E-1996DD764B17}">
      <dgm:prSet/>
      <dgm:spPr/>
      <dgm:t>
        <a:bodyPr/>
        <a:lstStyle/>
        <a:p>
          <a:endParaRPr lang="en-US" sz="1600"/>
        </a:p>
      </dgm:t>
    </dgm:pt>
    <dgm:pt modelId="{2D1ECAC5-C400-45E0-B9AA-A6F6CCD0F9D4}" type="sibTrans" cxnId="{D99C40DE-597D-4B33-AB1E-1996DD764B17}">
      <dgm:prSet/>
      <dgm:spPr/>
      <dgm:t>
        <a:bodyPr/>
        <a:lstStyle/>
        <a:p>
          <a:endParaRPr lang="en-US" sz="1600"/>
        </a:p>
      </dgm:t>
    </dgm:pt>
    <dgm:pt modelId="{761B1F13-F73E-4227-A7BC-06AD7F0CA2E8}">
      <dgm:prSet phldrT="[Text]" custT="1"/>
      <dgm:spPr/>
      <dgm:t>
        <a:bodyPr/>
        <a:lstStyle/>
        <a:p>
          <a:r>
            <a:rPr lang="en-US" sz="1600" smtClean="0"/>
            <a:t>Dalam pemanfaatan ruang pada ruang yang berfungsi lindung, diberikan prioritas pertama bagi pemerintah dan pemerintah daerah untuk menerima pengalihan hak atas tanah dari pemegang hak atas tanah jika yang bersangkutan akan melepaskan haknya</a:t>
          </a:r>
          <a:endParaRPr lang="en-US" sz="1600"/>
        </a:p>
      </dgm:t>
    </dgm:pt>
    <dgm:pt modelId="{4D5F1883-76EC-4840-8FFF-A4817CBA3FA5}" type="parTrans" cxnId="{AE51190E-9535-493C-A963-015658E3E61D}">
      <dgm:prSet/>
      <dgm:spPr/>
      <dgm:t>
        <a:bodyPr/>
        <a:lstStyle/>
        <a:p>
          <a:endParaRPr lang="en-US" sz="1600"/>
        </a:p>
      </dgm:t>
    </dgm:pt>
    <dgm:pt modelId="{C24CC304-9472-4539-97FA-BE142A604B82}" type="sibTrans" cxnId="{AE51190E-9535-493C-A963-015658E3E61D}">
      <dgm:prSet/>
      <dgm:spPr/>
      <dgm:t>
        <a:bodyPr/>
        <a:lstStyle/>
        <a:p>
          <a:endParaRPr lang="en-US" sz="1600"/>
        </a:p>
      </dgm:t>
    </dgm:pt>
    <dgm:pt modelId="{12FF762E-F9B5-4482-B64C-65E0DCA2AF57}">
      <dgm:prSet custT="1"/>
      <dgm:spPr/>
      <dgm:t>
        <a:bodyPr/>
        <a:lstStyle/>
        <a:p>
          <a:r>
            <a:rPr lang="en-US" sz="1600" smtClean="0"/>
            <a:t>Ketentuan lebih lanjut dalam peraturan pemerintah</a:t>
          </a:r>
          <a:endParaRPr lang="en-US" sz="1600"/>
        </a:p>
      </dgm:t>
    </dgm:pt>
    <dgm:pt modelId="{02BB00BF-EA8E-4E29-A11C-C0C0EC0A6DF1}" type="parTrans" cxnId="{34B488EB-A58B-4F61-9311-45FF523C3E53}">
      <dgm:prSet/>
      <dgm:spPr/>
      <dgm:t>
        <a:bodyPr/>
        <a:lstStyle/>
        <a:p>
          <a:endParaRPr lang="en-US" sz="1600"/>
        </a:p>
      </dgm:t>
    </dgm:pt>
    <dgm:pt modelId="{32AE62E3-907C-490D-A2B4-DEE263BC77F8}" type="sibTrans" cxnId="{34B488EB-A58B-4F61-9311-45FF523C3E53}">
      <dgm:prSet/>
      <dgm:spPr/>
      <dgm:t>
        <a:bodyPr/>
        <a:lstStyle/>
        <a:p>
          <a:endParaRPr lang="en-US" sz="1600"/>
        </a:p>
      </dgm:t>
    </dgm:pt>
    <dgm:pt modelId="{BE53386D-C276-49D9-AD00-E7D061B4932D}" type="pres">
      <dgm:prSet presAssocID="{F0C94EFA-BE8E-4E79-9652-B7C5555B4AB4}" presName="linear" presStyleCnt="0">
        <dgm:presLayoutVars>
          <dgm:animLvl val="lvl"/>
          <dgm:resizeHandles val="exact"/>
        </dgm:presLayoutVars>
      </dgm:prSet>
      <dgm:spPr/>
    </dgm:pt>
    <dgm:pt modelId="{9D3371E8-0A14-4238-B1D0-2050590A4F41}" type="pres">
      <dgm:prSet presAssocID="{2BBA504B-B3CF-4DF3-A1C8-8CEFBAB9A8C4}" presName="parentText" presStyleLbl="node1" presStyleIdx="0" presStyleCnt="3" custScaleY="57097">
        <dgm:presLayoutVars>
          <dgm:chMax val="0"/>
          <dgm:bulletEnabled val="1"/>
        </dgm:presLayoutVars>
      </dgm:prSet>
      <dgm:spPr/>
      <dgm:t>
        <a:bodyPr/>
        <a:lstStyle/>
        <a:p>
          <a:endParaRPr lang="en-US"/>
        </a:p>
      </dgm:t>
    </dgm:pt>
    <dgm:pt modelId="{2C6860E9-214C-4DF3-9AE2-0A76ACB5A3D1}" type="pres">
      <dgm:prSet presAssocID="{2BBA504B-B3CF-4DF3-A1C8-8CEFBAB9A8C4}" presName="childText" presStyleLbl="revTx" presStyleIdx="0" presStyleCnt="2">
        <dgm:presLayoutVars>
          <dgm:bulletEnabled val="1"/>
        </dgm:presLayoutVars>
      </dgm:prSet>
      <dgm:spPr/>
      <dgm:t>
        <a:bodyPr/>
        <a:lstStyle/>
        <a:p>
          <a:endParaRPr lang="en-US"/>
        </a:p>
      </dgm:t>
    </dgm:pt>
    <dgm:pt modelId="{13A39FCC-C163-435B-BD7C-02FFC44D4E39}" type="pres">
      <dgm:prSet presAssocID="{4202CF29-593E-40C1-89C5-CC8F1DA3A05E}" presName="parentText" presStyleLbl="node1" presStyleIdx="1" presStyleCnt="3" custScaleY="56143" custLinFactNeighborY="-19873">
        <dgm:presLayoutVars>
          <dgm:chMax val="0"/>
          <dgm:bulletEnabled val="1"/>
        </dgm:presLayoutVars>
      </dgm:prSet>
      <dgm:spPr/>
      <dgm:t>
        <a:bodyPr/>
        <a:lstStyle/>
        <a:p>
          <a:endParaRPr lang="en-US"/>
        </a:p>
      </dgm:t>
    </dgm:pt>
    <dgm:pt modelId="{2317A87A-6509-4D7A-9269-53EA9B07D22F}" type="pres">
      <dgm:prSet presAssocID="{4202CF29-593E-40C1-89C5-CC8F1DA3A05E}" presName="childText" presStyleLbl="revTx" presStyleIdx="1" presStyleCnt="2" custScaleY="68071" custLinFactNeighborY="-8138">
        <dgm:presLayoutVars>
          <dgm:bulletEnabled val="1"/>
        </dgm:presLayoutVars>
      </dgm:prSet>
      <dgm:spPr/>
      <dgm:t>
        <a:bodyPr/>
        <a:lstStyle/>
        <a:p>
          <a:endParaRPr lang="en-US"/>
        </a:p>
      </dgm:t>
    </dgm:pt>
    <dgm:pt modelId="{5C8E8071-16D2-4A3D-A530-E9A6943A9303}" type="pres">
      <dgm:prSet presAssocID="{12FF762E-F9B5-4482-B64C-65E0DCA2AF57}" presName="parentText" presStyleLbl="node1" presStyleIdx="2" presStyleCnt="3" custScaleY="54837" custLinFactNeighborY="1355">
        <dgm:presLayoutVars>
          <dgm:chMax val="0"/>
          <dgm:bulletEnabled val="1"/>
        </dgm:presLayoutVars>
      </dgm:prSet>
      <dgm:spPr/>
      <dgm:t>
        <a:bodyPr/>
        <a:lstStyle/>
        <a:p>
          <a:endParaRPr lang="en-US"/>
        </a:p>
      </dgm:t>
    </dgm:pt>
  </dgm:ptLst>
  <dgm:cxnLst>
    <dgm:cxn modelId="{6EAC54ED-4F0D-4177-B44B-EC9399B7B9FC}" type="presOf" srcId="{12FF762E-F9B5-4482-B64C-65E0DCA2AF57}" destId="{5C8E8071-16D2-4A3D-A530-E9A6943A9303}" srcOrd="0" destOrd="0" presId="urn:microsoft.com/office/officeart/2005/8/layout/vList2"/>
    <dgm:cxn modelId="{34B488EB-A58B-4F61-9311-45FF523C3E53}" srcId="{F0C94EFA-BE8E-4E79-9652-B7C5555B4AB4}" destId="{12FF762E-F9B5-4482-B64C-65E0DCA2AF57}" srcOrd="2" destOrd="0" parTransId="{02BB00BF-EA8E-4E29-A11C-C0C0EC0A6DF1}" sibTransId="{32AE62E3-907C-490D-A2B4-DEE263BC77F8}"/>
    <dgm:cxn modelId="{DA5AD944-532A-4DB1-958A-197B353098AE}" type="presOf" srcId="{F0C94EFA-BE8E-4E79-9652-B7C5555B4AB4}" destId="{BE53386D-C276-49D9-AD00-E7D061B4932D}" srcOrd="0" destOrd="0" presId="urn:microsoft.com/office/officeart/2005/8/layout/vList2"/>
    <dgm:cxn modelId="{AE51190E-9535-493C-A963-015658E3E61D}" srcId="{4202CF29-593E-40C1-89C5-CC8F1DA3A05E}" destId="{761B1F13-F73E-4227-A7BC-06AD7F0CA2E8}" srcOrd="0" destOrd="0" parTransId="{4D5F1883-76EC-4840-8FFF-A4817CBA3FA5}" sibTransId="{C24CC304-9472-4539-97FA-BE142A604B82}"/>
    <dgm:cxn modelId="{D99C40DE-597D-4B33-AB1E-1996DD764B17}" srcId="{F0C94EFA-BE8E-4E79-9652-B7C5555B4AB4}" destId="{4202CF29-593E-40C1-89C5-CC8F1DA3A05E}" srcOrd="1" destOrd="0" parTransId="{E8525C3F-1103-4BA7-BDC1-6F5EFC1B6C51}" sibTransId="{2D1ECAC5-C400-45E0-B9AA-A6F6CCD0F9D4}"/>
    <dgm:cxn modelId="{69439649-FF41-41EB-B5DB-71F4D5DC39C0}" type="presOf" srcId="{4202CF29-593E-40C1-89C5-CC8F1DA3A05E}" destId="{13A39FCC-C163-435B-BD7C-02FFC44D4E39}" srcOrd="0" destOrd="0" presId="urn:microsoft.com/office/officeart/2005/8/layout/vList2"/>
    <dgm:cxn modelId="{DD594ACF-6664-48F5-93D0-37D559534396}" type="presOf" srcId="{2BBA504B-B3CF-4DF3-A1C8-8CEFBAB9A8C4}" destId="{9D3371E8-0A14-4238-B1D0-2050590A4F41}" srcOrd="0" destOrd="0" presId="urn:microsoft.com/office/officeart/2005/8/layout/vList2"/>
    <dgm:cxn modelId="{0F1D541C-7074-432A-B2FF-8B41E995FEE9}" srcId="{2BBA504B-B3CF-4DF3-A1C8-8CEFBAB9A8C4}" destId="{FE446CDA-9B0E-4EFB-A33B-C07DBDA4DFFD}" srcOrd="0" destOrd="0" parTransId="{261EFA2C-2A72-4D99-91C8-9999A6F3F29A}" sibTransId="{703676A2-D710-4E24-989E-1959723CDD96}"/>
    <dgm:cxn modelId="{93506C46-166E-4F53-A9C9-B06F0FE93061}" srcId="{F0C94EFA-BE8E-4E79-9652-B7C5555B4AB4}" destId="{2BBA504B-B3CF-4DF3-A1C8-8CEFBAB9A8C4}" srcOrd="0" destOrd="0" parTransId="{0C426FAA-9230-4E50-B8E4-6D0357B85FDF}" sibTransId="{BA259CD3-8BC1-4877-90F5-AFF6FB757ED9}"/>
    <dgm:cxn modelId="{DA791602-B63B-48FC-AFB3-464B15D72308}" type="presOf" srcId="{FE446CDA-9B0E-4EFB-A33B-C07DBDA4DFFD}" destId="{2C6860E9-214C-4DF3-9AE2-0A76ACB5A3D1}" srcOrd="0" destOrd="0" presId="urn:microsoft.com/office/officeart/2005/8/layout/vList2"/>
    <dgm:cxn modelId="{73239CE5-F024-4F5C-94C5-0306F440A07C}" type="presOf" srcId="{761B1F13-F73E-4227-A7BC-06AD7F0CA2E8}" destId="{2317A87A-6509-4D7A-9269-53EA9B07D22F}" srcOrd="0" destOrd="0" presId="urn:microsoft.com/office/officeart/2005/8/layout/vList2"/>
    <dgm:cxn modelId="{23D402D9-8971-482F-B0C3-DC855ECFF2D5}" type="presParOf" srcId="{BE53386D-C276-49D9-AD00-E7D061B4932D}" destId="{9D3371E8-0A14-4238-B1D0-2050590A4F41}" srcOrd="0" destOrd="0" presId="urn:microsoft.com/office/officeart/2005/8/layout/vList2"/>
    <dgm:cxn modelId="{E045D09B-840C-4B44-98A8-AFC6A6C386F5}" type="presParOf" srcId="{BE53386D-C276-49D9-AD00-E7D061B4932D}" destId="{2C6860E9-214C-4DF3-9AE2-0A76ACB5A3D1}" srcOrd="1" destOrd="0" presId="urn:microsoft.com/office/officeart/2005/8/layout/vList2"/>
    <dgm:cxn modelId="{C8E0250F-2376-4FED-BE4A-5AD74DAEB1EA}" type="presParOf" srcId="{BE53386D-C276-49D9-AD00-E7D061B4932D}" destId="{13A39FCC-C163-435B-BD7C-02FFC44D4E39}" srcOrd="2" destOrd="0" presId="urn:microsoft.com/office/officeart/2005/8/layout/vList2"/>
    <dgm:cxn modelId="{CF5E7B29-9FC2-419A-8500-1AD0EA37B1C4}" type="presParOf" srcId="{BE53386D-C276-49D9-AD00-E7D061B4932D}" destId="{2317A87A-6509-4D7A-9269-53EA9B07D22F}" srcOrd="3" destOrd="0" presId="urn:microsoft.com/office/officeart/2005/8/layout/vList2"/>
    <dgm:cxn modelId="{5AA672F4-DF66-4B59-A32F-50B9D6E800C1}" type="presParOf" srcId="{BE53386D-C276-49D9-AD00-E7D061B4932D}" destId="{5C8E8071-16D2-4A3D-A530-E9A6943A930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C94EFA-BE8E-4E79-9652-B7C5555B4AB4}"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2BBA504B-B3CF-4DF3-A1C8-8CEFBAB9A8C4}">
      <dgm:prSet phldrT="[Text]" custT="1"/>
      <dgm:spPr/>
      <dgm:t>
        <a:bodyPr/>
        <a:lstStyle/>
        <a:p>
          <a:r>
            <a:rPr lang="en-US" sz="1600" smtClean="0"/>
            <a:t>Penetapan peraturan zonasi</a:t>
          </a:r>
          <a:endParaRPr lang="en-US" sz="1600"/>
        </a:p>
      </dgm:t>
    </dgm:pt>
    <dgm:pt modelId="{0C426FAA-9230-4E50-B8E4-6D0357B85FDF}" type="parTrans" cxnId="{93506C46-166E-4F53-A9C9-B06F0FE93061}">
      <dgm:prSet/>
      <dgm:spPr/>
      <dgm:t>
        <a:bodyPr/>
        <a:lstStyle/>
        <a:p>
          <a:endParaRPr lang="en-US" sz="1600"/>
        </a:p>
      </dgm:t>
    </dgm:pt>
    <dgm:pt modelId="{BA259CD3-8BC1-4877-90F5-AFF6FB757ED9}" type="sibTrans" cxnId="{93506C46-166E-4F53-A9C9-B06F0FE93061}">
      <dgm:prSet/>
      <dgm:spPr/>
      <dgm:t>
        <a:bodyPr/>
        <a:lstStyle/>
        <a:p>
          <a:endParaRPr lang="en-US" sz="1600"/>
        </a:p>
      </dgm:t>
    </dgm:pt>
    <dgm:pt modelId="{FE446CDA-9B0E-4EFB-A33B-C07DBDA4DFFD}">
      <dgm:prSet phldrT="[Text]" custT="1"/>
      <dgm:spPr/>
      <dgm:t>
        <a:bodyPr/>
        <a:lstStyle/>
        <a:p>
          <a:r>
            <a:rPr lang="en-US" sz="1600" smtClean="0"/>
            <a:t>Perizinan</a:t>
          </a:r>
          <a:endParaRPr lang="en-US" sz="1600"/>
        </a:p>
      </dgm:t>
    </dgm:pt>
    <dgm:pt modelId="{261EFA2C-2A72-4D99-91C8-9999A6F3F29A}" type="parTrans" cxnId="{0F1D541C-7074-432A-B2FF-8B41E995FEE9}">
      <dgm:prSet/>
      <dgm:spPr/>
      <dgm:t>
        <a:bodyPr/>
        <a:lstStyle/>
        <a:p>
          <a:endParaRPr lang="en-US" sz="1600"/>
        </a:p>
      </dgm:t>
    </dgm:pt>
    <dgm:pt modelId="{703676A2-D710-4E24-989E-1959723CDD96}" type="sibTrans" cxnId="{0F1D541C-7074-432A-B2FF-8B41E995FEE9}">
      <dgm:prSet/>
      <dgm:spPr/>
      <dgm:t>
        <a:bodyPr/>
        <a:lstStyle/>
        <a:p>
          <a:endParaRPr lang="en-US" sz="1600"/>
        </a:p>
      </dgm:t>
    </dgm:pt>
    <dgm:pt modelId="{4202CF29-593E-40C1-89C5-CC8F1DA3A05E}">
      <dgm:prSet phldrT="[Text]" custT="1"/>
      <dgm:spPr/>
      <dgm:t>
        <a:bodyPr/>
        <a:lstStyle/>
        <a:p>
          <a:r>
            <a:rPr lang="en-US" sz="1600" smtClean="0"/>
            <a:t>Pemberian insentif dan diinsentif</a:t>
          </a:r>
          <a:endParaRPr lang="en-US" sz="1600"/>
        </a:p>
      </dgm:t>
    </dgm:pt>
    <dgm:pt modelId="{E8525C3F-1103-4BA7-BDC1-6F5EFC1B6C51}" type="parTrans" cxnId="{D99C40DE-597D-4B33-AB1E-1996DD764B17}">
      <dgm:prSet/>
      <dgm:spPr/>
      <dgm:t>
        <a:bodyPr/>
        <a:lstStyle/>
        <a:p>
          <a:endParaRPr lang="en-US" sz="1600"/>
        </a:p>
      </dgm:t>
    </dgm:pt>
    <dgm:pt modelId="{2D1ECAC5-C400-45E0-B9AA-A6F6CCD0F9D4}" type="sibTrans" cxnId="{D99C40DE-597D-4B33-AB1E-1996DD764B17}">
      <dgm:prSet/>
      <dgm:spPr/>
      <dgm:t>
        <a:bodyPr/>
        <a:lstStyle/>
        <a:p>
          <a:endParaRPr lang="en-US" sz="1600"/>
        </a:p>
      </dgm:t>
    </dgm:pt>
    <dgm:pt modelId="{761B1F13-F73E-4227-A7BC-06AD7F0CA2E8}">
      <dgm:prSet phldrT="[Text]" custT="1"/>
      <dgm:spPr/>
      <dgm:t>
        <a:bodyPr/>
        <a:lstStyle/>
        <a:p>
          <a:r>
            <a:rPr lang="en-US" sz="1600" smtClean="0"/>
            <a:t>Pengenaan sanksi</a:t>
          </a:r>
          <a:endParaRPr lang="en-US" sz="1600"/>
        </a:p>
      </dgm:t>
    </dgm:pt>
    <dgm:pt modelId="{4D5F1883-76EC-4840-8FFF-A4817CBA3FA5}" type="parTrans" cxnId="{AE51190E-9535-493C-A963-015658E3E61D}">
      <dgm:prSet/>
      <dgm:spPr/>
      <dgm:t>
        <a:bodyPr/>
        <a:lstStyle/>
        <a:p>
          <a:endParaRPr lang="en-US" sz="1600"/>
        </a:p>
      </dgm:t>
    </dgm:pt>
    <dgm:pt modelId="{C24CC304-9472-4539-97FA-BE142A604B82}" type="sibTrans" cxnId="{AE51190E-9535-493C-A963-015658E3E61D}">
      <dgm:prSet/>
      <dgm:spPr/>
      <dgm:t>
        <a:bodyPr/>
        <a:lstStyle/>
        <a:p>
          <a:endParaRPr lang="en-US" sz="1600"/>
        </a:p>
      </dgm:t>
    </dgm:pt>
    <dgm:pt modelId="{BE53386D-C276-49D9-AD00-E7D061B4932D}" type="pres">
      <dgm:prSet presAssocID="{F0C94EFA-BE8E-4E79-9652-B7C5555B4AB4}" presName="linear" presStyleCnt="0">
        <dgm:presLayoutVars>
          <dgm:animLvl val="lvl"/>
          <dgm:resizeHandles val="exact"/>
        </dgm:presLayoutVars>
      </dgm:prSet>
      <dgm:spPr/>
    </dgm:pt>
    <dgm:pt modelId="{9D3371E8-0A14-4238-B1D0-2050590A4F41}" type="pres">
      <dgm:prSet presAssocID="{2BBA504B-B3CF-4DF3-A1C8-8CEFBAB9A8C4}" presName="parentText" presStyleLbl="node1" presStyleIdx="0" presStyleCnt="2" custScaleY="57097" custLinFactNeighborY="-10046">
        <dgm:presLayoutVars>
          <dgm:chMax val="0"/>
          <dgm:bulletEnabled val="1"/>
        </dgm:presLayoutVars>
      </dgm:prSet>
      <dgm:spPr/>
      <dgm:t>
        <a:bodyPr/>
        <a:lstStyle/>
        <a:p>
          <a:endParaRPr lang="en-US"/>
        </a:p>
      </dgm:t>
    </dgm:pt>
    <dgm:pt modelId="{2C6860E9-214C-4DF3-9AE2-0A76ACB5A3D1}" type="pres">
      <dgm:prSet presAssocID="{2BBA504B-B3CF-4DF3-A1C8-8CEFBAB9A8C4}" presName="childText" presStyleLbl="revTx" presStyleIdx="0" presStyleCnt="2" custScaleY="38676">
        <dgm:presLayoutVars>
          <dgm:bulletEnabled val="1"/>
        </dgm:presLayoutVars>
      </dgm:prSet>
      <dgm:spPr/>
      <dgm:t>
        <a:bodyPr/>
        <a:lstStyle/>
        <a:p>
          <a:endParaRPr lang="en-US"/>
        </a:p>
      </dgm:t>
    </dgm:pt>
    <dgm:pt modelId="{13A39FCC-C163-435B-BD7C-02FFC44D4E39}" type="pres">
      <dgm:prSet presAssocID="{4202CF29-593E-40C1-89C5-CC8F1DA3A05E}" presName="parentText" presStyleLbl="node1" presStyleIdx="1" presStyleCnt="2" custScaleY="56143" custLinFactNeighborX="-632" custLinFactNeighborY="-7079">
        <dgm:presLayoutVars>
          <dgm:chMax val="0"/>
          <dgm:bulletEnabled val="1"/>
        </dgm:presLayoutVars>
      </dgm:prSet>
      <dgm:spPr/>
      <dgm:t>
        <a:bodyPr/>
        <a:lstStyle/>
        <a:p>
          <a:endParaRPr lang="en-US"/>
        </a:p>
      </dgm:t>
    </dgm:pt>
    <dgm:pt modelId="{2317A87A-6509-4D7A-9269-53EA9B07D22F}" type="pres">
      <dgm:prSet presAssocID="{4202CF29-593E-40C1-89C5-CC8F1DA3A05E}" presName="childText" presStyleLbl="revTx" presStyleIdx="1" presStyleCnt="2" custScaleY="68071" custLinFactNeighborY="4005">
        <dgm:presLayoutVars>
          <dgm:bulletEnabled val="1"/>
        </dgm:presLayoutVars>
      </dgm:prSet>
      <dgm:spPr/>
      <dgm:t>
        <a:bodyPr/>
        <a:lstStyle/>
        <a:p>
          <a:endParaRPr lang="en-US"/>
        </a:p>
      </dgm:t>
    </dgm:pt>
  </dgm:ptLst>
  <dgm:cxnLst>
    <dgm:cxn modelId="{0F1D541C-7074-432A-B2FF-8B41E995FEE9}" srcId="{2BBA504B-B3CF-4DF3-A1C8-8CEFBAB9A8C4}" destId="{FE446CDA-9B0E-4EFB-A33B-C07DBDA4DFFD}" srcOrd="0" destOrd="0" parTransId="{261EFA2C-2A72-4D99-91C8-9999A6F3F29A}" sibTransId="{703676A2-D710-4E24-989E-1959723CDD96}"/>
    <dgm:cxn modelId="{40E10E6D-1ECB-43F0-B642-3B82F9CCA8DC}" type="presOf" srcId="{F0C94EFA-BE8E-4E79-9652-B7C5555B4AB4}" destId="{BE53386D-C276-49D9-AD00-E7D061B4932D}" srcOrd="0" destOrd="0" presId="urn:microsoft.com/office/officeart/2005/8/layout/vList2"/>
    <dgm:cxn modelId="{AE51190E-9535-493C-A963-015658E3E61D}" srcId="{4202CF29-593E-40C1-89C5-CC8F1DA3A05E}" destId="{761B1F13-F73E-4227-A7BC-06AD7F0CA2E8}" srcOrd="0" destOrd="0" parTransId="{4D5F1883-76EC-4840-8FFF-A4817CBA3FA5}" sibTransId="{C24CC304-9472-4539-97FA-BE142A604B82}"/>
    <dgm:cxn modelId="{60433760-BD90-44F1-A9C5-06C7E4A19436}" type="presOf" srcId="{4202CF29-593E-40C1-89C5-CC8F1DA3A05E}" destId="{13A39FCC-C163-435B-BD7C-02FFC44D4E39}" srcOrd="0" destOrd="0" presId="urn:microsoft.com/office/officeart/2005/8/layout/vList2"/>
    <dgm:cxn modelId="{5029D82E-DFEA-45AE-BEBF-16B7DF06161D}" type="presOf" srcId="{2BBA504B-B3CF-4DF3-A1C8-8CEFBAB9A8C4}" destId="{9D3371E8-0A14-4238-B1D0-2050590A4F41}" srcOrd="0" destOrd="0" presId="urn:microsoft.com/office/officeart/2005/8/layout/vList2"/>
    <dgm:cxn modelId="{D99C40DE-597D-4B33-AB1E-1996DD764B17}" srcId="{F0C94EFA-BE8E-4E79-9652-B7C5555B4AB4}" destId="{4202CF29-593E-40C1-89C5-CC8F1DA3A05E}" srcOrd="1" destOrd="0" parTransId="{E8525C3F-1103-4BA7-BDC1-6F5EFC1B6C51}" sibTransId="{2D1ECAC5-C400-45E0-B9AA-A6F6CCD0F9D4}"/>
    <dgm:cxn modelId="{FC0D64AF-CEE5-4BC8-BE67-BDC60DDA26CD}" type="presOf" srcId="{761B1F13-F73E-4227-A7BC-06AD7F0CA2E8}" destId="{2317A87A-6509-4D7A-9269-53EA9B07D22F}" srcOrd="0" destOrd="0" presId="urn:microsoft.com/office/officeart/2005/8/layout/vList2"/>
    <dgm:cxn modelId="{93506C46-166E-4F53-A9C9-B06F0FE93061}" srcId="{F0C94EFA-BE8E-4E79-9652-B7C5555B4AB4}" destId="{2BBA504B-B3CF-4DF3-A1C8-8CEFBAB9A8C4}" srcOrd="0" destOrd="0" parTransId="{0C426FAA-9230-4E50-B8E4-6D0357B85FDF}" sibTransId="{BA259CD3-8BC1-4877-90F5-AFF6FB757ED9}"/>
    <dgm:cxn modelId="{0B2C7DE2-944D-4F1F-8CF7-45A55CED9CBB}" type="presOf" srcId="{FE446CDA-9B0E-4EFB-A33B-C07DBDA4DFFD}" destId="{2C6860E9-214C-4DF3-9AE2-0A76ACB5A3D1}" srcOrd="0" destOrd="0" presId="urn:microsoft.com/office/officeart/2005/8/layout/vList2"/>
    <dgm:cxn modelId="{22722770-9D5A-45F6-8484-EAFADE22BB2E}" type="presParOf" srcId="{BE53386D-C276-49D9-AD00-E7D061B4932D}" destId="{9D3371E8-0A14-4238-B1D0-2050590A4F41}" srcOrd="0" destOrd="0" presId="urn:microsoft.com/office/officeart/2005/8/layout/vList2"/>
    <dgm:cxn modelId="{A729016B-CB79-41BB-B03F-A689A57B3355}" type="presParOf" srcId="{BE53386D-C276-49D9-AD00-E7D061B4932D}" destId="{2C6860E9-214C-4DF3-9AE2-0A76ACB5A3D1}" srcOrd="1" destOrd="0" presId="urn:microsoft.com/office/officeart/2005/8/layout/vList2"/>
    <dgm:cxn modelId="{C7A1AC07-D95F-4BDE-BB51-4F056BB6346E}" type="presParOf" srcId="{BE53386D-C276-49D9-AD00-E7D061B4932D}" destId="{13A39FCC-C163-435B-BD7C-02FFC44D4E39}" srcOrd="2" destOrd="0" presId="urn:microsoft.com/office/officeart/2005/8/layout/vList2"/>
    <dgm:cxn modelId="{132A1FE6-6A05-480F-81F3-6434E5419E7B}" type="presParOf" srcId="{BE53386D-C276-49D9-AD00-E7D061B4932D}" destId="{2317A87A-6509-4D7A-9269-53EA9B07D22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C1B7F-3049-4BA4-8A5B-EFFEA77C3097}">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44A6F8-39B0-4535-B56C-F17F583BB127}">
      <dsp:nvSpPr>
        <dsp:cNvPr id="0" name=""/>
        <dsp:cNvSpPr/>
      </dsp:nvSpPr>
      <dsp:spPr>
        <a:xfrm>
          <a:off x="8840" y="1357788"/>
          <a:ext cx="264890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smtClean="0"/>
            <a:t>Perencanaan Ruang</a:t>
          </a:r>
          <a:endParaRPr lang="en-US" sz="3200" kern="1200"/>
        </a:p>
      </dsp:txBody>
      <dsp:txXfrm>
        <a:off x="97216" y="1446164"/>
        <a:ext cx="2472150" cy="1633633"/>
      </dsp:txXfrm>
    </dsp:sp>
    <dsp:sp modelId="{EB9EE72A-2A02-4C3B-BC0C-14E880959FFF}">
      <dsp:nvSpPr>
        <dsp:cNvPr id="0" name=""/>
        <dsp:cNvSpPr/>
      </dsp:nvSpPr>
      <dsp:spPr>
        <a:xfrm>
          <a:off x="2790348" y="1357788"/>
          <a:ext cx="264890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smtClean="0"/>
            <a:t>Pemanfaatan ruang</a:t>
          </a:r>
          <a:endParaRPr lang="en-US" sz="3200" kern="1200"/>
        </a:p>
      </dsp:txBody>
      <dsp:txXfrm>
        <a:off x="2878724" y="1446164"/>
        <a:ext cx="2472150" cy="1633633"/>
      </dsp:txXfrm>
    </dsp:sp>
    <dsp:sp modelId="{37ECB6F2-E2E4-4113-87A6-E324CD028121}">
      <dsp:nvSpPr>
        <dsp:cNvPr id="0" name=""/>
        <dsp:cNvSpPr/>
      </dsp:nvSpPr>
      <dsp:spPr>
        <a:xfrm>
          <a:off x="5571857" y="1357788"/>
          <a:ext cx="264890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smtClean="0"/>
            <a:t>Pengendalian pemanfaatan ruang</a:t>
          </a:r>
          <a:endParaRPr lang="en-US" sz="3200" kern="1200"/>
        </a:p>
      </dsp:txBody>
      <dsp:txXfrm>
        <a:off x="5660233" y="1446164"/>
        <a:ext cx="2472150"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371E8-0A14-4238-B1D0-2050590A4F41}">
      <dsp:nvSpPr>
        <dsp:cNvPr id="0" name=""/>
        <dsp:cNvSpPr/>
      </dsp:nvSpPr>
      <dsp:spPr>
        <a:xfrm>
          <a:off x="0" y="14759"/>
          <a:ext cx="8229600" cy="104832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t>Tujuan, kebijakan, dan strategi</a:t>
          </a:r>
          <a:endParaRPr lang="en-US" sz="2800" kern="1200"/>
        </a:p>
      </dsp:txBody>
      <dsp:txXfrm>
        <a:off x="51175" y="65934"/>
        <a:ext cx="8127250" cy="945970"/>
      </dsp:txXfrm>
    </dsp:sp>
    <dsp:sp modelId="{2C6860E9-214C-4DF3-9AE2-0A76ACB5A3D1}">
      <dsp:nvSpPr>
        <dsp:cNvPr id="0" name=""/>
        <dsp:cNvSpPr/>
      </dsp:nvSpPr>
      <dsp:spPr>
        <a:xfrm>
          <a:off x="0" y="1063080"/>
          <a:ext cx="8229600"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smtClean="0"/>
            <a:t>Rencana struktur ruang</a:t>
          </a:r>
          <a:endParaRPr lang="en-US" sz="2800" kern="1200"/>
        </a:p>
      </dsp:txBody>
      <dsp:txXfrm>
        <a:off x="0" y="1063080"/>
        <a:ext cx="8229600" cy="927360"/>
      </dsp:txXfrm>
    </dsp:sp>
    <dsp:sp modelId="{13A39FCC-C163-435B-BD7C-02FFC44D4E39}">
      <dsp:nvSpPr>
        <dsp:cNvPr id="0" name=""/>
        <dsp:cNvSpPr/>
      </dsp:nvSpPr>
      <dsp:spPr>
        <a:xfrm>
          <a:off x="0" y="1600197"/>
          <a:ext cx="8229600" cy="1048320"/>
        </a:xfrm>
        <a:prstGeom prst="roundRect">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t>Rencana pola ruang</a:t>
          </a:r>
          <a:endParaRPr lang="en-US" sz="2800" kern="1200"/>
        </a:p>
      </dsp:txBody>
      <dsp:txXfrm>
        <a:off x="51175" y="1651372"/>
        <a:ext cx="8127250" cy="945970"/>
      </dsp:txXfrm>
    </dsp:sp>
    <dsp:sp modelId="{2317A87A-6509-4D7A-9269-53EA9B07D22F}">
      <dsp:nvSpPr>
        <dsp:cNvPr id="0" name=""/>
        <dsp:cNvSpPr/>
      </dsp:nvSpPr>
      <dsp:spPr>
        <a:xfrm>
          <a:off x="0" y="2743196"/>
          <a:ext cx="8229600"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smtClean="0"/>
            <a:t>Penetapan kawasan strategis</a:t>
          </a:r>
          <a:endParaRPr lang="en-US" sz="2800" kern="1200"/>
        </a:p>
      </dsp:txBody>
      <dsp:txXfrm>
        <a:off x="0" y="2743196"/>
        <a:ext cx="8229600" cy="927360"/>
      </dsp:txXfrm>
    </dsp:sp>
    <dsp:sp modelId="{5C8E8071-16D2-4A3D-A530-E9A6943A9303}">
      <dsp:nvSpPr>
        <dsp:cNvPr id="0" name=""/>
        <dsp:cNvSpPr/>
      </dsp:nvSpPr>
      <dsp:spPr>
        <a:xfrm>
          <a:off x="0" y="3132683"/>
          <a:ext cx="8229600" cy="1048320"/>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t>Arahan pemanfaatan ruang</a:t>
          </a:r>
          <a:endParaRPr lang="en-US" sz="2800" kern="1200"/>
        </a:p>
      </dsp:txBody>
      <dsp:txXfrm>
        <a:off x="51175" y="3183858"/>
        <a:ext cx="8127250" cy="945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371E8-0A14-4238-B1D0-2050590A4F41}">
      <dsp:nvSpPr>
        <dsp:cNvPr id="0" name=""/>
        <dsp:cNvSpPr/>
      </dsp:nvSpPr>
      <dsp:spPr>
        <a:xfrm>
          <a:off x="0" y="617109"/>
          <a:ext cx="9144000" cy="684067"/>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smtClean="0"/>
            <a:t>Mengacu pada fungsi ruang yang ditetapkan dalam rencana tata ruang</a:t>
          </a:r>
          <a:endParaRPr lang="en-US" sz="1600" kern="1200"/>
        </a:p>
      </dsp:txBody>
      <dsp:txXfrm>
        <a:off x="33393" y="650502"/>
        <a:ext cx="9077214" cy="617281"/>
      </dsp:txXfrm>
    </dsp:sp>
    <dsp:sp modelId="{2C6860E9-214C-4DF3-9AE2-0A76ACB5A3D1}">
      <dsp:nvSpPr>
        <dsp:cNvPr id="0" name=""/>
        <dsp:cNvSpPr/>
      </dsp:nvSpPr>
      <dsp:spPr>
        <a:xfrm>
          <a:off x="0" y="1301177"/>
          <a:ext cx="9144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smtClean="0"/>
            <a:t>Pengembangan penatagunaan pemanfaatan ruang diselenggarakan kegiatan penyusunan dan penetapan neraca penatagunaan tanah, sumber daya air, penatagunaan udara, penatagunaan sumberdaya alam lain</a:t>
          </a:r>
          <a:endParaRPr lang="en-US" sz="1600" kern="1200"/>
        </a:p>
      </dsp:txBody>
      <dsp:txXfrm>
        <a:off x="0" y="1301177"/>
        <a:ext cx="9144000" cy="1059840"/>
      </dsp:txXfrm>
    </dsp:sp>
    <dsp:sp modelId="{13A39FCC-C163-435B-BD7C-02FFC44D4E39}">
      <dsp:nvSpPr>
        <dsp:cNvPr id="0" name=""/>
        <dsp:cNvSpPr/>
      </dsp:nvSpPr>
      <dsp:spPr>
        <a:xfrm>
          <a:off x="0" y="2150395"/>
          <a:ext cx="9144000" cy="672638"/>
        </a:xfrm>
        <a:prstGeom prst="roundRect">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smtClean="0"/>
            <a:t>Penatagunaan tanah pada ruang  yang direncanakan untuk pembangunan prasarana dan sarana bagi kepentingan umum memberikan hak prioritas pertama bagi pemerintah dan pemerintah daerah untuk menerima pengalihan hak atas tanah dari  pemegang hak atas tanah</a:t>
          </a:r>
          <a:endParaRPr lang="en-US" sz="1600" kern="1200"/>
        </a:p>
      </dsp:txBody>
      <dsp:txXfrm>
        <a:off x="32835" y="2183230"/>
        <a:ext cx="9078330" cy="606968"/>
      </dsp:txXfrm>
    </dsp:sp>
    <dsp:sp modelId="{2317A87A-6509-4D7A-9269-53EA9B07D22F}">
      <dsp:nvSpPr>
        <dsp:cNvPr id="0" name=""/>
        <dsp:cNvSpPr/>
      </dsp:nvSpPr>
      <dsp:spPr>
        <a:xfrm>
          <a:off x="0" y="2936155"/>
          <a:ext cx="9144000" cy="721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smtClean="0"/>
            <a:t>Dalam pemanfaatan ruang pada ruang yang berfungsi lindung, diberikan prioritas pertama bagi pemerintah dan pemerintah daerah untuk menerima pengalihan hak atas tanah dari pemegang hak atas tanah jika yang bersangkutan akan melepaskan haknya</a:t>
          </a:r>
          <a:endParaRPr lang="en-US" sz="1600" kern="1200"/>
        </a:p>
      </dsp:txBody>
      <dsp:txXfrm>
        <a:off x="0" y="2936155"/>
        <a:ext cx="9144000" cy="721443"/>
      </dsp:txXfrm>
    </dsp:sp>
    <dsp:sp modelId="{5C8E8071-16D2-4A3D-A530-E9A6943A9303}">
      <dsp:nvSpPr>
        <dsp:cNvPr id="0" name=""/>
        <dsp:cNvSpPr/>
      </dsp:nvSpPr>
      <dsp:spPr>
        <a:xfrm>
          <a:off x="0" y="3769460"/>
          <a:ext cx="9144000" cy="656991"/>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smtClean="0"/>
            <a:t>Ketentuan lebih lanjut dalam peraturan pemerintah</a:t>
          </a:r>
          <a:endParaRPr lang="en-US" sz="1600" kern="1200"/>
        </a:p>
      </dsp:txBody>
      <dsp:txXfrm>
        <a:off x="32072" y="3801532"/>
        <a:ext cx="9079856" cy="5928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371E8-0A14-4238-B1D0-2050590A4F41}">
      <dsp:nvSpPr>
        <dsp:cNvPr id="0" name=""/>
        <dsp:cNvSpPr/>
      </dsp:nvSpPr>
      <dsp:spPr>
        <a:xfrm>
          <a:off x="0" y="1143000"/>
          <a:ext cx="9144000" cy="69475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smtClean="0"/>
            <a:t>Penetapan peraturan zonasi</a:t>
          </a:r>
          <a:endParaRPr lang="en-US" sz="1600" kern="1200"/>
        </a:p>
      </dsp:txBody>
      <dsp:txXfrm>
        <a:off x="33915" y="1176915"/>
        <a:ext cx="9076170" cy="626926"/>
      </dsp:txXfrm>
    </dsp:sp>
    <dsp:sp modelId="{2C6860E9-214C-4DF3-9AE2-0A76ACB5A3D1}">
      <dsp:nvSpPr>
        <dsp:cNvPr id="0" name=""/>
        <dsp:cNvSpPr/>
      </dsp:nvSpPr>
      <dsp:spPr>
        <a:xfrm>
          <a:off x="0" y="1945891"/>
          <a:ext cx="9144000" cy="416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smtClean="0"/>
            <a:t>Perizinan</a:t>
          </a:r>
          <a:endParaRPr lang="en-US" sz="1600" kern="1200"/>
        </a:p>
      </dsp:txBody>
      <dsp:txXfrm>
        <a:off x="0" y="1945891"/>
        <a:ext cx="9144000" cy="416308"/>
      </dsp:txXfrm>
    </dsp:sp>
    <dsp:sp modelId="{13A39FCC-C163-435B-BD7C-02FFC44D4E39}">
      <dsp:nvSpPr>
        <dsp:cNvPr id="0" name=""/>
        <dsp:cNvSpPr/>
      </dsp:nvSpPr>
      <dsp:spPr>
        <a:xfrm>
          <a:off x="0" y="2286001"/>
          <a:ext cx="9144000" cy="683148"/>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smtClean="0"/>
            <a:t>Pemberian insentif dan diinsentif</a:t>
          </a:r>
          <a:endParaRPr lang="en-US" sz="1600" kern="1200"/>
        </a:p>
      </dsp:txBody>
      <dsp:txXfrm>
        <a:off x="33349" y="2319350"/>
        <a:ext cx="9077302" cy="616450"/>
      </dsp:txXfrm>
    </dsp:sp>
    <dsp:sp modelId="{2317A87A-6509-4D7A-9269-53EA9B07D22F}">
      <dsp:nvSpPr>
        <dsp:cNvPr id="0" name=""/>
        <dsp:cNvSpPr/>
      </dsp:nvSpPr>
      <dsp:spPr>
        <a:xfrm>
          <a:off x="0" y="3094081"/>
          <a:ext cx="9144000" cy="732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smtClean="0"/>
            <a:t>Pengenaan sanksi</a:t>
          </a:r>
          <a:endParaRPr lang="en-US" sz="1600" kern="1200"/>
        </a:p>
      </dsp:txBody>
      <dsp:txXfrm>
        <a:off x="0" y="3094081"/>
        <a:ext cx="9144000" cy="7327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47CAD-75B5-4FC6-A94E-B437AB1936DB}" type="datetimeFigureOut">
              <a:rPr lang="en-US" smtClean="0"/>
              <a:t>9/23/2018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02588F-6647-474E-8A15-E2ACCD5ED00B}" type="slidenum">
              <a:rPr lang="en-US" smtClean="0"/>
              <a:t>‹#›</a:t>
            </a:fld>
            <a:endParaRPr lang="en-US"/>
          </a:p>
        </p:txBody>
      </p:sp>
    </p:spTree>
    <p:extLst>
      <p:ext uri="{BB962C8B-B14F-4D97-AF65-F5344CB8AC3E}">
        <p14:creationId xmlns:p14="http://schemas.microsoft.com/office/powerpoint/2010/main" val="229469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5" name="Google Shape;28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8B08D-11C1-405B-B966-F5633425A9A5}"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00059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8B08D-11C1-405B-B966-F5633425A9A5}"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1989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8B08D-11C1-405B-B966-F5633425A9A5}"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36507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8B08D-11C1-405B-B966-F5633425A9A5}"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4430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8B08D-11C1-405B-B966-F5633425A9A5}"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403870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8B08D-11C1-405B-B966-F5633425A9A5}"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173926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8B08D-11C1-405B-B966-F5633425A9A5}" type="datetimeFigureOut">
              <a:rPr lang="en-US" smtClean="0"/>
              <a:t>9/23/2018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389484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8B08D-11C1-405B-B966-F5633425A9A5}" type="datetimeFigureOut">
              <a:rPr lang="en-US" smtClean="0"/>
              <a:t>9/23/2018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80769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8B08D-11C1-405B-B966-F5633425A9A5}" type="datetimeFigureOut">
              <a:rPr lang="en-US" smtClean="0"/>
              <a:t>9/23/2018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333800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8B08D-11C1-405B-B966-F5633425A9A5}"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40340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8B08D-11C1-405B-B966-F5633425A9A5}"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410764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8B08D-11C1-405B-B966-F5633425A9A5}" type="datetimeFigureOut">
              <a:rPr lang="en-US" smtClean="0"/>
              <a:t>9/23/2018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8FB98-5F65-4AD5-8D65-9A948F79372E}" type="slidenum">
              <a:rPr lang="en-US" smtClean="0"/>
              <a:t>‹#›</a:t>
            </a:fld>
            <a:endParaRPr lang="en-US"/>
          </a:p>
        </p:txBody>
      </p:sp>
    </p:spTree>
    <p:extLst>
      <p:ext uri="{BB962C8B-B14F-4D97-AF65-F5344CB8AC3E}">
        <p14:creationId xmlns:p14="http://schemas.microsoft.com/office/powerpoint/2010/main" val="1141377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4.png"/><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10" Type="http://schemas.openxmlformats.org/officeDocument/2006/relationships/image" Target="../media/image15.png"/><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051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24200" y="3409759"/>
            <a:ext cx="6019800" cy="1470025"/>
          </a:xfrm>
        </p:spPr>
        <p:txBody>
          <a:bodyPr>
            <a:noAutofit/>
          </a:bodyPr>
          <a:lstStyle/>
          <a:p>
            <a:pPr algn="l"/>
            <a:r>
              <a:rPr lang="en-US" sz="2800" b="1" smtClean="0"/>
              <a:t>DEFINISI RUANG, KOMPONEN PENYEDIA DAN PEMBENTUK RUANG</a:t>
            </a:r>
            <a:endParaRPr lang="en-US" sz="2800" b="1"/>
          </a:p>
        </p:txBody>
      </p:sp>
    </p:spTree>
    <p:extLst>
      <p:ext uri="{BB962C8B-B14F-4D97-AF65-F5344CB8AC3E}">
        <p14:creationId xmlns:p14="http://schemas.microsoft.com/office/powerpoint/2010/main" val="310313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SISTEM WILAYAH</a:t>
            </a:r>
            <a:endParaRPr lang="en-US" b="1"/>
          </a:p>
        </p:txBody>
      </p:sp>
      <p:sp>
        <p:nvSpPr>
          <p:cNvPr id="3" name="Content Placeholder 2"/>
          <p:cNvSpPr>
            <a:spLocks noGrp="1"/>
          </p:cNvSpPr>
          <p:nvPr>
            <p:ph idx="1"/>
          </p:nvPr>
        </p:nvSpPr>
        <p:spPr>
          <a:xfrm>
            <a:off x="152400" y="1684573"/>
            <a:ext cx="2895600" cy="4525963"/>
          </a:xfrm>
        </p:spPr>
        <p:txBody>
          <a:bodyPr/>
          <a:lstStyle/>
          <a:p>
            <a:pPr marL="0" indent="0">
              <a:buNone/>
            </a:pPr>
            <a:r>
              <a:rPr lang="en-US" smtClean="0"/>
              <a:t>Struktur ruang dan pola ruang yang mempunyai jangkauan pelayanan pada tingkat wilayah</a:t>
            </a:r>
            <a:endParaRPr lang="en-US"/>
          </a:p>
        </p:txBody>
      </p:sp>
      <p:pic>
        <p:nvPicPr>
          <p:cNvPr id="819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5776"/>
          <a:stretch/>
        </p:blipFill>
        <p:spPr bwMode="auto">
          <a:xfrm>
            <a:off x="3316014" y="990600"/>
            <a:ext cx="5791200" cy="5456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39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a:t>PENATAAN RUANG DI INDONESIA</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136" y="1143000"/>
            <a:ext cx="7402864" cy="524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0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38" t="15073" b="10682"/>
          <a:stretch/>
        </p:blipFill>
        <p:spPr bwMode="auto">
          <a:xfrm>
            <a:off x="533400" y="1676400"/>
            <a:ext cx="7083972" cy="4193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666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b="1"/>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85308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029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52950406"/>
              </p:ext>
            </p:extLst>
          </p:nvPr>
        </p:nvGraphicFramePr>
        <p:xfrm>
          <a:off x="228600" y="12954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685800"/>
            <a:ext cx="9144000" cy="461665"/>
          </a:xfrm>
          <a:prstGeom prst="rect">
            <a:avLst/>
          </a:prstGeom>
          <a:solidFill>
            <a:srgbClr val="002060"/>
          </a:solidFill>
        </p:spPr>
        <p:txBody>
          <a:bodyPr wrap="square" rtlCol="0">
            <a:spAutoFit/>
          </a:bodyPr>
          <a:lstStyle/>
          <a:p>
            <a:r>
              <a:rPr lang="en-US" sz="2400" smtClean="0">
                <a:solidFill>
                  <a:schemeClr val="bg1"/>
                </a:solidFill>
              </a:rPr>
              <a:t>RENCANA TATA RUANG</a:t>
            </a:r>
            <a:endParaRPr lang="en-US" sz="2400">
              <a:solidFill>
                <a:schemeClr val="bg1"/>
              </a:solidFill>
            </a:endParaRPr>
          </a:p>
        </p:txBody>
      </p:sp>
      <p:grpSp>
        <p:nvGrpSpPr>
          <p:cNvPr id="7" name="Group 6"/>
          <p:cNvGrpSpPr/>
          <p:nvPr/>
        </p:nvGrpSpPr>
        <p:grpSpPr>
          <a:xfrm>
            <a:off x="296917" y="5122200"/>
            <a:ext cx="8237483" cy="1117800"/>
            <a:chOff x="-7883" y="2449800"/>
            <a:chExt cx="8237483" cy="1117800"/>
          </a:xfrm>
        </p:grpSpPr>
        <p:sp>
          <p:nvSpPr>
            <p:cNvPr id="8" name="Rectangle 7"/>
            <p:cNvSpPr/>
            <p:nvPr/>
          </p:nvSpPr>
          <p:spPr>
            <a:xfrm>
              <a:off x="0" y="2449800"/>
              <a:ext cx="8229600" cy="745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7883" y="2822400"/>
              <a:ext cx="8229600" cy="7452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smtClean="0"/>
                <a:t>Arahan pengendalian pemanfaatan ruang</a:t>
              </a:r>
              <a:endParaRPr lang="en-US" sz="2800" kern="1200"/>
            </a:p>
          </p:txBody>
        </p:sp>
      </p:grpSp>
    </p:spTree>
    <p:extLst>
      <p:ext uri="{BB962C8B-B14F-4D97-AF65-F5344CB8AC3E}">
        <p14:creationId xmlns:p14="http://schemas.microsoft.com/office/powerpoint/2010/main" val="3904045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17476051"/>
              </p:ext>
            </p:extLst>
          </p:nvPr>
        </p:nvGraphicFramePr>
        <p:xfrm>
          <a:off x="0" y="1295400"/>
          <a:ext cx="9144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685800"/>
            <a:ext cx="9144000" cy="461665"/>
          </a:xfrm>
          <a:prstGeom prst="rect">
            <a:avLst/>
          </a:prstGeom>
          <a:solidFill>
            <a:srgbClr val="002060"/>
          </a:solidFill>
        </p:spPr>
        <p:txBody>
          <a:bodyPr wrap="square" rtlCol="0">
            <a:spAutoFit/>
          </a:bodyPr>
          <a:lstStyle/>
          <a:p>
            <a:r>
              <a:rPr lang="en-US" sz="2400" smtClean="0">
                <a:solidFill>
                  <a:schemeClr val="bg1"/>
                </a:solidFill>
              </a:rPr>
              <a:t>PEMANFAATAN RUANG</a:t>
            </a:r>
            <a:endParaRPr lang="en-US" sz="2400">
              <a:solidFill>
                <a:schemeClr val="bg1"/>
              </a:solidFill>
            </a:endParaRPr>
          </a:p>
        </p:txBody>
      </p:sp>
      <p:grpSp>
        <p:nvGrpSpPr>
          <p:cNvPr id="7" name="Group 6"/>
          <p:cNvGrpSpPr/>
          <p:nvPr/>
        </p:nvGrpSpPr>
        <p:grpSpPr>
          <a:xfrm>
            <a:off x="296917" y="5122200"/>
            <a:ext cx="8237483" cy="1117800"/>
            <a:chOff x="-7883" y="2449800"/>
            <a:chExt cx="8237483" cy="1117800"/>
          </a:xfrm>
        </p:grpSpPr>
        <p:sp>
          <p:nvSpPr>
            <p:cNvPr id="8" name="Rectangle 7"/>
            <p:cNvSpPr/>
            <p:nvPr/>
          </p:nvSpPr>
          <p:spPr>
            <a:xfrm>
              <a:off x="0" y="2449800"/>
              <a:ext cx="8229600" cy="745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7883" y="2822400"/>
              <a:ext cx="8229600" cy="7452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kern="1200"/>
            </a:p>
          </p:txBody>
        </p:sp>
      </p:grpSp>
    </p:spTree>
    <p:extLst>
      <p:ext uri="{BB962C8B-B14F-4D97-AF65-F5344CB8AC3E}">
        <p14:creationId xmlns:p14="http://schemas.microsoft.com/office/powerpoint/2010/main" val="29010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43111322"/>
              </p:ext>
            </p:extLst>
          </p:nvPr>
        </p:nvGraphicFramePr>
        <p:xfrm>
          <a:off x="-10510" y="465600"/>
          <a:ext cx="9144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685800"/>
            <a:ext cx="9144000" cy="461665"/>
          </a:xfrm>
          <a:prstGeom prst="rect">
            <a:avLst/>
          </a:prstGeom>
          <a:solidFill>
            <a:srgbClr val="002060"/>
          </a:solidFill>
        </p:spPr>
        <p:txBody>
          <a:bodyPr wrap="square" rtlCol="0">
            <a:spAutoFit/>
          </a:bodyPr>
          <a:lstStyle/>
          <a:p>
            <a:r>
              <a:rPr lang="en-US" sz="2400" smtClean="0">
                <a:solidFill>
                  <a:schemeClr val="bg1"/>
                </a:solidFill>
              </a:rPr>
              <a:t>PENGENDALIAN PEMANFAATAN RUANG</a:t>
            </a:r>
            <a:endParaRPr lang="en-US" sz="2400">
              <a:solidFill>
                <a:schemeClr val="bg1"/>
              </a:solidFill>
            </a:endParaRPr>
          </a:p>
        </p:txBody>
      </p:sp>
      <p:grpSp>
        <p:nvGrpSpPr>
          <p:cNvPr id="7" name="Group 6"/>
          <p:cNvGrpSpPr/>
          <p:nvPr/>
        </p:nvGrpSpPr>
        <p:grpSpPr>
          <a:xfrm>
            <a:off x="296917" y="5122200"/>
            <a:ext cx="8237483" cy="1117800"/>
            <a:chOff x="-7883" y="2449800"/>
            <a:chExt cx="8237483" cy="1117800"/>
          </a:xfrm>
        </p:grpSpPr>
        <p:sp>
          <p:nvSpPr>
            <p:cNvPr id="8" name="Rectangle 7"/>
            <p:cNvSpPr/>
            <p:nvPr/>
          </p:nvSpPr>
          <p:spPr>
            <a:xfrm>
              <a:off x="0" y="2449800"/>
              <a:ext cx="8229600" cy="745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7883" y="2822400"/>
              <a:ext cx="8229600" cy="7452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kern="1200"/>
            </a:p>
          </p:txBody>
        </p:sp>
      </p:grpSp>
    </p:spTree>
    <p:extLst>
      <p:ext uri="{BB962C8B-B14F-4D97-AF65-F5344CB8AC3E}">
        <p14:creationId xmlns:p14="http://schemas.microsoft.com/office/powerpoint/2010/main" val="188851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8" name="Google Shape;288;p40"/>
          <p:cNvPicPr preferRelativeResize="0"/>
          <p:nvPr/>
        </p:nvPicPr>
        <p:blipFill rotWithShape="1">
          <a:blip r:embed="rId3">
            <a:alphaModFix/>
          </a:blip>
          <a:srcRect l="15621" t="42857" r="24312" b="46669"/>
          <a:stretch/>
        </p:blipFill>
        <p:spPr>
          <a:xfrm>
            <a:off x="1043607" y="1519729"/>
            <a:ext cx="6696745" cy="1477223"/>
          </a:xfrm>
          <a:prstGeom prst="rect">
            <a:avLst/>
          </a:prstGeom>
          <a:noFill/>
          <a:ln>
            <a:noFill/>
          </a:ln>
        </p:spPr>
      </p:pic>
      <p:sp>
        <p:nvSpPr>
          <p:cNvPr id="289" name="Google Shape;289;p40"/>
          <p:cNvSpPr txBox="1"/>
          <p:nvPr/>
        </p:nvSpPr>
        <p:spPr>
          <a:xfrm>
            <a:off x="1907704" y="3068960"/>
            <a:ext cx="72008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C00000"/>
                </a:solidFill>
                <a:latin typeface="Corbel"/>
                <a:ea typeface="Corbel"/>
                <a:cs typeface="Corbel"/>
                <a:sym typeface="Corbel"/>
              </a:rPr>
              <a:t>titik</a:t>
            </a:r>
            <a:endParaRPr/>
          </a:p>
        </p:txBody>
      </p:sp>
      <p:sp>
        <p:nvSpPr>
          <p:cNvPr id="290" name="Google Shape;290;p40"/>
          <p:cNvSpPr txBox="1"/>
          <p:nvPr/>
        </p:nvSpPr>
        <p:spPr>
          <a:xfrm>
            <a:off x="4067944" y="3068960"/>
            <a:ext cx="792088"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C00000"/>
                </a:solidFill>
                <a:latin typeface="Corbel"/>
                <a:ea typeface="Corbel"/>
                <a:cs typeface="Corbel"/>
                <a:sym typeface="Corbel"/>
              </a:rPr>
              <a:t>garis</a:t>
            </a:r>
            <a:endParaRPr/>
          </a:p>
        </p:txBody>
      </p:sp>
      <p:sp>
        <p:nvSpPr>
          <p:cNvPr id="291" name="Google Shape;291;p40"/>
          <p:cNvSpPr txBox="1"/>
          <p:nvPr/>
        </p:nvSpPr>
        <p:spPr>
          <a:xfrm>
            <a:off x="6228184" y="3068960"/>
            <a:ext cx="792088"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C00000"/>
                </a:solidFill>
                <a:latin typeface="Corbel"/>
                <a:ea typeface="Corbel"/>
                <a:cs typeface="Corbel"/>
                <a:sym typeface="Corbel"/>
              </a:rPr>
              <a:t>area</a:t>
            </a:r>
            <a:endParaRPr/>
          </a:p>
        </p:txBody>
      </p:sp>
      <p:sp>
        <p:nvSpPr>
          <p:cNvPr id="292" name="Google Shape;292;p40"/>
          <p:cNvSpPr/>
          <p:nvPr/>
        </p:nvSpPr>
        <p:spPr>
          <a:xfrm rot="10800000" flipH="1">
            <a:off x="1907704" y="3501008"/>
            <a:ext cx="720080" cy="288032"/>
          </a:xfrm>
          <a:prstGeom prst="triangle">
            <a:avLst>
              <a:gd name="adj" fmla="val 50000"/>
            </a:avLst>
          </a:prstGeom>
          <a:solidFill>
            <a:schemeClr val="accent5">
              <a:lumMod val="50000"/>
            </a:schemeClr>
          </a:solidFill>
          <a:ln>
            <a:noFill/>
          </a:ln>
        </p:spPr>
        <p:txBody>
          <a:bodyPr spcFirstLastPara="1" wrap="square" lIns="91425" tIns="45700" rIns="91425" bIns="45700" anchor="ctr" anchorCtr="0">
            <a:noAutofit/>
          </a:bodyPr>
          <a:lstStyle/>
          <a:p>
            <a:pPr algn="ctr"/>
            <a:endParaRPr>
              <a:solidFill>
                <a:schemeClr val="lt1"/>
              </a:solidFill>
              <a:latin typeface="Corbel"/>
              <a:ea typeface="Corbel"/>
              <a:cs typeface="Corbel"/>
              <a:sym typeface="Corbel"/>
            </a:endParaRPr>
          </a:p>
        </p:txBody>
      </p:sp>
      <p:sp>
        <p:nvSpPr>
          <p:cNvPr id="293" name="Google Shape;293;p40"/>
          <p:cNvSpPr/>
          <p:nvPr/>
        </p:nvSpPr>
        <p:spPr>
          <a:xfrm rot="10800000" flipH="1">
            <a:off x="4142894" y="3528046"/>
            <a:ext cx="720080" cy="288032"/>
          </a:xfrm>
          <a:prstGeom prst="triangle">
            <a:avLst>
              <a:gd name="adj" fmla="val 50000"/>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94" name="Google Shape;294;p40"/>
          <p:cNvSpPr/>
          <p:nvPr/>
        </p:nvSpPr>
        <p:spPr>
          <a:xfrm rot="10800000" flipH="1">
            <a:off x="6288144" y="3501008"/>
            <a:ext cx="720080" cy="288032"/>
          </a:xfrm>
          <a:prstGeom prst="triangle">
            <a:avLst>
              <a:gd name="adj" fmla="val 50000"/>
            </a:avLst>
          </a:prstGeom>
          <a:solidFill>
            <a:schemeClr val="accent5">
              <a:lumMod val="50000"/>
            </a:schemeClr>
          </a:solidFill>
          <a:ln>
            <a:noFill/>
          </a:ln>
        </p:spPr>
        <p:txBody>
          <a:bodyPr spcFirstLastPara="1" wrap="square" lIns="91425" tIns="45700" rIns="91425" bIns="45700" anchor="ctr" anchorCtr="0">
            <a:noAutofit/>
          </a:bodyPr>
          <a:lstStyle/>
          <a:p>
            <a:pPr algn="ctr"/>
            <a:endParaRPr>
              <a:solidFill>
                <a:schemeClr val="lt1"/>
              </a:solidFill>
              <a:latin typeface="Corbel"/>
              <a:ea typeface="Corbel"/>
              <a:cs typeface="Corbel"/>
              <a:sym typeface="Corbel"/>
            </a:endParaRPr>
          </a:p>
        </p:txBody>
      </p:sp>
      <p:sp>
        <p:nvSpPr>
          <p:cNvPr id="295" name="Google Shape;295;p40"/>
          <p:cNvSpPr txBox="1"/>
          <p:nvPr/>
        </p:nvSpPr>
        <p:spPr>
          <a:xfrm>
            <a:off x="1467643" y="3848100"/>
            <a:ext cx="1600199" cy="259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orbel"/>
                <a:ea typeface="Corbel"/>
                <a:cs typeface="Corbel"/>
                <a:sym typeface="Corbel"/>
              </a:rPr>
              <a:t>lokasi </a:t>
            </a:r>
            <a:endParaRPr/>
          </a:p>
          <a:p>
            <a:pPr marL="0" marR="0" lvl="0" indent="0" algn="ctr" rtl="0">
              <a:spcBef>
                <a:spcPts val="0"/>
              </a:spcBef>
              <a:spcAft>
                <a:spcPts val="0"/>
              </a:spcAft>
              <a:buNone/>
            </a:pPr>
            <a:r>
              <a:rPr lang="en-US" sz="1800">
                <a:solidFill>
                  <a:schemeClr val="dk1"/>
                </a:solidFill>
                <a:latin typeface="Corbel"/>
                <a:ea typeface="Corbel"/>
                <a:cs typeface="Corbel"/>
                <a:sym typeface="Corbel"/>
              </a:rPr>
              <a:t>fasilitas</a:t>
            </a:r>
            <a:endParaRPr/>
          </a:p>
          <a:p>
            <a:pPr marL="0" marR="0" lvl="0" indent="0" algn="ctr" rtl="0">
              <a:spcBef>
                <a:spcPts val="0"/>
              </a:spcBef>
              <a:spcAft>
                <a:spcPts val="0"/>
              </a:spcAft>
              <a:buNone/>
            </a:pPr>
            <a:endParaRPr sz="1800">
              <a:solidFill>
                <a:schemeClr val="dk1"/>
              </a:solidFill>
              <a:latin typeface="Corbel"/>
              <a:ea typeface="Corbel"/>
              <a:cs typeface="Corbel"/>
              <a:sym typeface="Corbel"/>
            </a:endParaRPr>
          </a:p>
          <a:p>
            <a:pPr marL="0" marR="0" lvl="0" indent="0" algn="ctr" rtl="0">
              <a:spcBef>
                <a:spcPts val="0"/>
              </a:spcBef>
              <a:spcAft>
                <a:spcPts val="0"/>
              </a:spcAft>
              <a:buNone/>
            </a:pPr>
            <a:endParaRPr sz="1800">
              <a:solidFill>
                <a:schemeClr val="dk1"/>
              </a:solidFill>
              <a:latin typeface="Corbel"/>
              <a:ea typeface="Corbel"/>
              <a:cs typeface="Corbel"/>
              <a:sym typeface="Corbel"/>
            </a:endParaRPr>
          </a:p>
          <a:p>
            <a:pPr marL="0" marR="0" lvl="0" indent="0" algn="ctr" rtl="0">
              <a:spcBef>
                <a:spcPts val="0"/>
              </a:spcBef>
              <a:spcAft>
                <a:spcPts val="0"/>
              </a:spcAft>
              <a:buNone/>
            </a:pPr>
            <a:r>
              <a:rPr lang="en-US" sz="1800" smtClean="0">
                <a:solidFill>
                  <a:srgbClr val="C00000"/>
                </a:solidFill>
                <a:latin typeface="Corbel"/>
                <a:ea typeface="Corbel"/>
                <a:cs typeface="Corbel"/>
                <a:sym typeface="Corbel"/>
              </a:rPr>
              <a:t>Rumah</a:t>
            </a:r>
          </a:p>
          <a:p>
            <a:pPr marL="0" marR="0" lvl="0" indent="0" algn="ctr" rtl="0">
              <a:spcBef>
                <a:spcPts val="0"/>
              </a:spcBef>
              <a:spcAft>
                <a:spcPts val="0"/>
              </a:spcAft>
              <a:buNone/>
            </a:pPr>
            <a:r>
              <a:rPr lang="en-US" smtClean="0">
                <a:solidFill>
                  <a:srgbClr val="C00000"/>
                </a:solidFill>
                <a:latin typeface="Corbel"/>
                <a:sym typeface="Corbel"/>
              </a:rPr>
              <a:t>Pasar</a:t>
            </a:r>
          </a:p>
          <a:p>
            <a:pPr marL="0" marR="0" lvl="0" indent="0" algn="ctr" rtl="0">
              <a:spcBef>
                <a:spcPts val="0"/>
              </a:spcBef>
              <a:spcAft>
                <a:spcPts val="0"/>
              </a:spcAft>
              <a:buNone/>
            </a:pPr>
            <a:r>
              <a:rPr lang="en-US" smtClean="0">
                <a:solidFill>
                  <a:srgbClr val="C00000"/>
                </a:solidFill>
                <a:latin typeface="Corbel"/>
                <a:sym typeface="Corbel"/>
              </a:rPr>
              <a:t>Toko</a:t>
            </a:r>
          </a:p>
          <a:p>
            <a:pPr marL="0" marR="0" lvl="0" indent="0" algn="ctr" rtl="0">
              <a:spcBef>
                <a:spcPts val="0"/>
              </a:spcBef>
              <a:spcAft>
                <a:spcPts val="0"/>
              </a:spcAft>
              <a:buNone/>
            </a:pPr>
            <a:r>
              <a:rPr lang="en-US" smtClean="0">
                <a:solidFill>
                  <a:srgbClr val="C00000"/>
                </a:solidFill>
                <a:latin typeface="Corbel"/>
                <a:sym typeface="Corbel"/>
              </a:rPr>
              <a:t>Puskesmas</a:t>
            </a:r>
          </a:p>
          <a:p>
            <a:pPr marL="0" marR="0" lvl="0" indent="0" algn="ctr" rtl="0">
              <a:spcBef>
                <a:spcPts val="0"/>
              </a:spcBef>
              <a:spcAft>
                <a:spcPts val="0"/>
              </a:spcAft>
              <a:buNone/>
            </a:pPr>
            <a:r>
              <a:rPr lang="en-US" smtClean="0">
                <a:solidFill>
                  <a:srgbClr val="C00000"/>
                </a:solidFill>
                <a:latin typeface="Corbel"/>
                <a:sym typeface="Corbel"/>
              </a:rPr>
              <a:t>Rumah Sakit</a:t>
            </a:r>
          </a:p>
          <a:p>
            <a:pPr marL="0" marR="0" lvl="0" indent="0" algn="ctr" rtl="0">
              <a:spcBef>
                <a:spcPts val="0"/>
              </a:spcBef>
              <a:spcAft>
                <a:spcPts val="0"/>
              </a:spcAft>
              <a:buNone/>
            </a:pPr>
            <a:r>
              <a:rPr lang="en-US" smtClean="0">
                <a:solidFill>
                  <a:srgbClr val="C00000"/>
                </a:solidFill>
                <a:latin typeface="Corbel"/>
                <a:sym typeface="Corbel"/>
              </a:rPr>
              <a:t> </a:t>
            </a:r>
          </a:p>
          <a:p>
            <a:pPr marL="0" marR="0" lvl="0" indent="0" algn="ctr" rtl="0">
              <a:spcBef>
                <a:spcPts val="0"/>
              </a:spcBef>
              <a:spcAft>
                <a:spcPts val="0"/>
              </a:spcAft>
              <a:buNone/>
            </a:pPr>
            <a:endParaRPr lang="en-US" smtClean="0">
              <a:solidFill>
                <a:srgbClr val="C00000"/>
              </a:solidFill>
              <a:latin typeface="Corbel"/>
              <a:sym typeface="Corbel"/>
            </a:endParaRPr>
          </a:p>
          <a:p>
            <a:pPr marL="0" marR="0" lvl="0" indent="0" algn="ctr" rtl="0">
              <a:spcBef>
                <a:spcPts val="0"/>
              </a:spcBef>
              <a:spcAft>
                <a:spcPts val="0"/>
              </a:spcAft>
              <a:buNone/>
            </a:pPr>
            <a:endParaRPr/>
          </a:p>
        </p:txBody>
      </p:sp>
      <p:sp>
        <p:nvSpPr>
          <p:cNvPr id="296" name="Google Shape;296;p40"/>
          <p:cNvSpPr txBox="1"/>
          <p:nvPr/>
        </p:nvSpPr>
        <p:spPr>
          <a:xfrm>
            <a:off x="3505200" y="3810000"/>
            <a:ext cx="2088232" cy="20313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orbel"/>
                <a:ea typeface="Corbel"/>
                <a:cs typeface="Corbel"/>
                <a:sym typeface="Corbel"/>
              </a:rPr>
              <a:t>jaringan</a:t>
            </a:r>
            <a:endParaRPr/>
          </a:p>
          <a:p>
            <a:pPr marL="0" marR="0" lvl="0" indent="0" algn="ctr" rtl="0">
              <a:spcBef>
                <a:spcPts val="0"/>
              </a:spcBef>
              <a:spcAft>
                <a:spcPts val="0"/>
              </a:spcAft>
              <a:buNone/>
            </a:pPr>
            <a:r>
              <a:rPr lang="en-US" sz="1800">
                <a:solidFill>
                  <a:schemeClr val="dk1"/>
                </a:solidFill>
                <a:latin typeface="Corbel"/>
                <a:ea typeface="Corbel"/>
                <a:cs typeface="Corbel"/>
                <a:sym typeface="Corbel"/>
              </a:rPr>
              <a:t>infrastruktur</a:t>
            </a:r>
            <a:endParaRPr/>
          </a:p>
          <a:p>
            <a:pPr marL="0" marR="0" lvl="0" indent="0" algn="ctr" rtl="0">
              <a:spcBef>
                <a:spcPts val="0"/>
              </a:spcBef>
              <a:spcAft>
                <a:spcPts val="0"/>
              </a:spcAft>
              <a:buNone/>
            </a:pPr>
            <a:endParaRPr sz="1800">
              <a:solidFill>
                <a:schemeClr val="dk1"/>
              </a:solidFill>
              <a:latin typeface="Corbel"/>
              <a:ea typeface="Corbel"/>
              <a:cs typeface="Corbel"/>
              <a:sym typeface="Corbel"/>
            </a:endParaRPr>
          </a:p>
          <a:p>
            <a:pPr marL="0" marR="0" lvl="0" indent="0" algn="ctr" rtl="0">
              <a:spcBef>
                <a:spcPts val="0"/>
              </a:spcBef>
              <a:spcAft>
                <a:spcPts val="0"/>
              </a:spcAft>
              <a:buNone/>
            </a:pPr>
            <a:endParaRPr sz="1800">
              <a:solidFill>
                <a:schemeClr val="dk1"/>
              </a:solidFill>
              <a:latin typeface="Corbel"/>
              <a:ea typeface="Corbel"/>
              <a:cs typeface="Corbel"/>
              <a:sym typeface="Corbel"/>
            </a:endParaRPr>
          </a:p>
          <a:p>
            <a:pPr marL="0" marR="0" lvl="0" indent="0" algn="ctr" rtl="0">
              <a:spcBef>
                <a:spcPts val="0"/>
              </a:spcBef>
              <a:spcAft>
                <a:spcPts val="0"/>
              </a:spcAft>
              <a:buNone/>
            </a:pPr>
            <a:r>
              <a:rPr lang="en-US" sz="1800" smtClean="0">
                <a:solidFill>
                  <a:srgbClr val="C00000"/>
                </a:solidFill>
                <a:latin typeface="Corbel"/>
                <a:ea typeface="Corbel"/>
                <a:cs typeface="Corbel"/>
                <a:sym typeface="Corbel"/>
              </a:rPr>
              <a:t>Jalan</a:t>
            </a:r>
            <a:endParaRPr/>
          </a:p>
          <a:p>
            <a:pPr marL="0" marR="0" lvl="0" indent="0" algn="ctr" rtl="0">
              <a:spcBef>
                <a:spcPts val="0"/>
              </a:spcBef>
              <a:spcAft>
                <a:spcPts val="0"/>
              </a:spcAft>
              <a:buNone/>
            </a:pPr>
            <a:r>
              <a:rPr lang="en-US" sz="1800" smtClean="0">
                <a:solidFill>
                  <a:srgbClr val="C00000"/>
                </a:solidFill>
                <a:latin typeface="Corbel"/>
                <a:ea typeface="Corbel"/>
                <a:cs typeface="Corbel"/>
                <a:sym typeface="Corbel"/>
              </a:rPr>
              <a:t>Listrik</a:t>
            </a:r>
            <a:endParaRPr/>
          </a:p>
          <a:p>
            <a:pPr marL="0" marR="0" lvl="0" indent="0" algn="ctr" rtl="0">
              <a:spcBef>
                <a:spcPts val="0"/>
              </a:spcBef>
              <a:spcAft>
                <a:spcPts val="0"/>
              </a:spcAft>
              <a:buNone/>
            </a:pPr>
            <a:r>
              <a:rPr lang="en-US" sz="1800" smtClean="0">
                <a:solidFill>
                  <a:srgbClr val="C00000"/>
                </a:solidFill>
                <a:latin typeface="Corbel"/>
                <a:ea typeface="Corbel"/>
                <a:cs typeface="Corbel"/>
                <a:sym typeface="Corbel"/>
              </a:rPr>
              <a:t>Drainase</a:t>
            </a:r>
          </a:p>
          <a:p>
            <a:pPr marL="0" marR="0" lvl="0" indent="0" algn="ctr" rtl="0">
              <a:spcBef>
                <a:spcPts val="0"/>
              </a:spcBef>
              <a:spcAft>
                <a:spcPts val="0"/>
              </a:spcAft>
              <a:buNone/>
            </a:pPr>
            <a:r>
              <a:rPr lang="en-US" smtClean="0">
                <a:solidFill>
                  <a:srgbClr val="C00000"/>
                </a:solidFill>
                <a:latin typeface="Corbel"/>
                <a:sym typeface="Corbel"/>
              </a:rPr>
              <a:t>Telekomunikasi</a:t>
            </a:r>
          </a:p>
          <a:p>
            <a:pPr marL="0" marR="0" lvl="0" indent="0" algn="ctr" rtl="0">
              <a:spcBef>
                <a:spcPts val="0"/>
              </a:spcBef>
              <a:spcAft>
                <a:spcPts val="0"/>
              </a:spcAft>
              <a:buNone/>
            </a:pPr>
            <a:r>
              <a:rPr lang="en-US" smtClean="0">
                <a:solidFill>
                  <a:srgbClr val="C00000"/>
                </a:solidFill>
                <a:latin typeface="Corbel"/>
                <a:sym typeface="Corbel"/>
              </a:rPr>
              <a:t>Sumber daya air</a:t>
            </a:r>
            <a:endParaRPr/>
          </a:p>
        </p:txBody>
      </p:sp>
      <p:sp>
        <p:nvSpPr>
          <p:cNvPr id="297" name="Google Shape;297;p40"/>
          <p:cNvSpPr txBox="1"/>
          <p:nvPr/>
        </p:nvSpPr>
        <p:spPr>
          <a:xfrm>
            <a:off x="5940152" y="3962400"/>
            <a:ext cx="1527982" cy="2362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orbel"/>
                <a:ea typeface="Corbel"/>
                <a:cs typeface="Corbel"/>
                <a:sym typeface="Corbel"/>
              </a:rPr>
              <a:t>zona</a:t>
            </a:r>
            <a:endParaRPr/>
          </a:p>
          <a:p>
            <a:pPr marL="0" marR="0" lvl="0" indent="0" algn="ctr" rtl="0">
              <a:spcBef>
                <a:spcPts val="0"/>
              </a:spcBef>
              <a:spcAft>
                <a:spcPts val="0"/>
              </a:spcAft>
              <a:buNone/>
            </a:pPr>
            <a:r>
              <a:rPr lang="en-US" sz="1800">
                <a:solidFill>
                  <a:schemeClr val="dk1"/>
                </a:solidFill>
                <a:latin typeface="Corbel"/>
                <a:ea typeface="Corbel"/>
                <a:cs typeface="Corbel"/>
                <a:sym typeface="Corbel"/>
              </a:rPr>
              <a:t>penggunaan</a:t>
            </a:r>
            <a:endParaRPr/>
          </a:p>
          <a:p>
            <a:pPr marL="0" marR="0" lvl="0" indent="0" algn="ctr" rtl="0">
              <a:spcBef>
                <a:spcPts val="0"/>
              </a:spcBef>
              <a:spcAft>
                <a:spcPts val="0"/>
              </a:spcAft>
              <a:buNone/>
            </a:pPr>
            <a:r>
              <a:rPr lang="en-US" sz="1800">
                <a:solidFill>
                  <a:schemeClr val="dk1"/>
                </a:solidFill>
                <a:latin typeface="Corbel"/>
                <a:ea typeface="Corbel"/>
                <a:cs typeface="Corbel"/>
                <a:sym typeface="Corbel"/>
              </a:rPr>
              <a:t>lahan</a:t>
            </a:r>
            <a:endParaRPr/>
          </a:p>
          <a:p>
            <a:pPr marL="0" marR="0" lvl="0" indent="0" algn="ctr" rtl="0">
              <a:spcBef>
                <a:spcPts val="0"/>
              </a:spcBef>
              <a:spcAft>
                <a:spcPts val="0"/>
              </a:spcAft>
              <a:buNone/>
            </a:pPr>
            <a:endParaRPr sz="1800">
              <a:solidFill>
                <a:schemeClr val="dk1"/>
              </a:solidFill>
              <a:latin typeface="Corbel"/>
              <a:ea typeface="Corbel"/>
              <a:cs typeface="Corbel"/>
              <a:sym typeface="Corbel"/>
            </a:endParaRPr>
          </a:p>
          <a:p>
            <a:pPr marL="0" marR="0" lvl="0" indent="0" algn="ctr" rtl="0">
              <a:spcBef>
                <a:spcPts val="0"/>
              </a:spcBef>
              <a:spcAft>
                <a:spcPts val="0"/>
              </a:spcAft>
              <a:buNone/>
            </a:pPr>
            <a:r>
              <a:rPr lang="en-US" sz="1800" smtClean="0">
                <a:solidFill>
                  <a:srgbClr val="C00000"/>
                </a:solidFill>
                <a:latin typeface="Corbel"/>
                <a:ea typeface="Corbel"/>
                <a:cs typeface="Corbel"/>
                <a:sym typeface="Corbel"/>
              </a:rPr>
              <a:t>Permukiman</a:t>
            </a:r>
            <a:endParaRPr/>
          </a:p>
          <a:p>
            <a:pPr marL="0" marR="0" lvl="0" indent="0" algn="ctr" rtl="0">
              <a:spcBef>
                <a:spcPts val="0"/>
              </a:spcBef>
              <a:spcAft>
                <a:spcPts val="0"/>
              </a:spcAft>
              <a:buNone/>
            </a:pPr>
            <a:r>
              <a:rPr lang="en-US" sz="1800" smtClean="0">
                <a:solidFill>
                  <a:srgbClr val="C00000"/>
                </a:solidFill>
                <a:latin typeface="Corbel"/>
                <a:ea typeface="Corbel"/>
                <a:cs typeface="Corbel"/>
                <a:sym typeface="Corbel"/>
              </a:rPr>
              <a:t>Perdagangan dan jasa</a:t>
            </a:r>
            <a:endParaRPr/>
          </a:p>
          <a:p>
            <a:pPr marL="0" marR="0" lvl="0" indent="0" algn="ctr" rtl="0">
              <a:spcBef>
                <a:spcPts val="0"/>
              </a:spcBef>
              <a:spcAft>
                <a:spcPts val="0"/>
              </a:spcAft>
              <a:buNone/>
            </a:pPr>
            <a:r>
              <a:rPr lang="en-US" sz="1800" smtClean="0">
                <a:solidFill>
                  <a:srgbClr val="C00000"/>
                </a:solidFill>
                <a:latin typeface="Corbel"/>
                <a:ea typeface="Corbel"/>
                <a:cs typeface="Corbel"/>
                <a:sym typeface="Corbel"/>
              </a:rPr>
              <a:t>Industri</a:t>
            </a:r>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171455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1"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412" y="3871091"/>
            <a:ext cx="25336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2"/>
          <p:cNvSpPr txBox="1">
            <a:spLocks noChangeArrowheads="1"/>
          </p:cNvSpPr>
          <p:nvPr/>
        </p:nvSpPr>
        <p:spPr bwMode="auto">
          <a:xfrm>
            <a:off x="1043608" y="1340768"/>
            <a:ext cx="6929189" cy="830997"/>
          </a:xfrm>
          <a:prstGeom prst="rect">
            <a:avLst/>
          </a:prstGeom>
          <a:noFill/>
          <a:ln w="12700">
            <a:noFill/>
            <a:miter lim="800000"/>
            <a:headEnd/>
            <a:tailEnd/>
          </a:ln>
        </p:spPr>
        <p:txBody>
          <a:bodyPr wrap="square">
            <a:spAutoFit/>
          </a:bodyPr>
          <a:lstStyle/>
          <a:p>
            <a:pPr algn="ctr" eaLnBrk="0" hangingPunct="0"/>
            <a:r>
              <a:rPr lang="en-US" sz="1600" b="1" dirty="0" err="1"/>
              <a:t>Perkembangan</a:t>
            </a:r>
            <a:r>
              <a:rPr lang="en-US" sz="1600" b="1" dirty="0"/>
              <a:t> </a:t>
            </a:r>
          </a:p>
          <a:p>
            <a:pPr eaLnBrk="0" hangingPunct="0"/>
            <a:endParaRPr lang="en-US" sz="1600" b="1" dirty="0"/>
          </a:p>
          <a:p>
            <a:pPr eaLnBrk="0" hangingPunct="0"/>
            <a:r>
              <a:rPr lang="en-US" sz="1600" b="1" dirty="0" err="1"/>
              <a:t>Jumlah</a:t>
            </a:r>
            <a:r>
              <a:rPr lang="en-US" sz="1600" b="1" dirty="0"/>
              <a:t>     </a:t>
            </a:r>
            <a:r>
              <a:rPr lang="en-US" sz="1600" b="1" dirty="0" err="1"/>
              <a:t>Kebutuhan</a:t>
            </a:r>
            <a:r>
              <a:rPr lang="en-US" sz="1600" b="1" dirty="0"/>
              <a:t>    </a:t>
            </a:r>
            <a:r>
              <a:rPr lang="en-US" sz="1600" b="1" dirty="0" err="1"/>
              <a:t>Kemampuan</a:t>
            </a:r>
            <a:r>
              <a:rPr lang="en-US" sz="1600" b="1" dirty="0"/>
              <a:t>    </a:t>
            </a:r>
            <a:r>
              <a:rPr lang="en-US" sz="1600" b="1" dirty="0" err="1"/>
              <a:t>Kemasyarakatan</a:t>
            </a:r>
            <a:r>
              <a:rPr lang="en-US" sz="1600" b="1" dirty="0"/>
              <a:t>      </a:t>
            </a:r>
            <a:r>
              <a:rPr lang="en-US" sz="1600" b="1" dirty="0" err="1"/>
              <a:t>kegiatan</a:t>
            </a:r>
            <a:r>
              <a:rPr lang="en-US" sz="1600" b="1" dirty="0"/>
              <a:t> </a:t>
            </a:r>
            <a:r>
              <a:rPr lang="en-US" sz="1600" b="1" dirty="0" err="1"/>
              <a:t>hidup</a:t>
            </a:r>
            <a:r>
              <a:rPr lang="en-US" sz="1600" b="1" dirty="0"/>
              <a:t>                </a:t>
            </a:r>
          </a:p>
        </p:txBody>
      </p:sp>
      <p:grpSp>
        <p:nvGrpSpPr>
          <p:cNvPr id="9" name="Group 9"/>
          <p:cNvGrpSpPr>
            <a:grpSpLocks/>
          </p:cNvGrpSpPr>
          <p:nvPr/>
        </p:nvGrpSpPr>
        <p:grpSpPr bwMode="auto">
          <a:xfrm>
            <a:off x="1905000" y="2286000"/>
            <a:ext cx="5029200" cy="1371600"/>
            <a:chOff x="1200" y="1440"/>
            <a:chExt cx="3168" cy="864"/>
          </a:xfrm>
        </p:grpSpPr>
        <p:graphicFrame>
          <p:nvGraphicFramePr>
            <p:cNvPr id="10" name="Object 10">
              <a:hlinkClick r:id="" action="ppaction://ole?verb=0"/>
            </p:cNvPr>
            <p:cNvGraphicFramePr>
              <a:graphicFrameLocks/>
            </p:cNvGraphicFramePr>
            <p:nvPr/>
          </p:nvGraphicFramePr>
          <p:xfrm>
            <a:off x="1392" y="1440"/>
            <a:ext cx="2625" cy="476"/>
          </p:xfrm>
          <a:graphic>
            <a:graphicData uri="http://schemas.openxmlformats.org/presentationml/2006/ole">
              <mc:AlternateContent xmlns:mc="http://schemas.openxmlformats.org/markup-compatibility/2006">
                <mc:Choice xmlns:v="urn:schemas-microsoft-com:vml" Requires="v">
                  <p:oleObj spid="_x0000_s3121" name="Clip" r:id="rId4" imgW="6657840" imgH="3657600" progId="">
                    <p:embed/>
                  </p:oleObj>
                </mc:Choice>
                <mc:Fallback>
                  <p:oleObj name="Clip" r:id="rId4" imgW="6657840" imgH="365760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 y="1440"/>
                          <a:ext cx="2625"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 name="Group 11"/>
            <p:cNvGrpSpPr>
              <a:grpSpLocks/>
            </p:cNvGrpSpPr>
            <p:nvPr/>
          </p:nvGrpSpPr>
          <p:grpSpPr bwMode="auto">
            <a:xfrm>
              <a:off x="1296" y="1728"/>
              <a:ext cx="2941" cy="576"/>
              <a:chOff x="1392" y="2352"/>
              <a:chExt cx="2941" cy="288"/>
            </a:xfrm>
          </p:grpSpPr>
          <p:graphicFrame>
            <p:nvGraphicFramePr>
              <p:cNvPr id="13" name="Object 12">
                <a:hlinkClick r:id="" action="ppaction://ole?verb=0"/>
              </p:cNvPr>
              <p:cNvGraphicFramePr>
                <a:graphicFrameLocks/>
              </p:cNvGraphicFramePr>
              <p:nvPr/>
            </p:nvGraphicFramePr>
            <p:xfrm>
              <a:off x="2688" y="2352"/>
              <a:ext cx="1645" cy="288"/>
            </p:xfrm>
            <a:graphic>
              <a:graphicData uri="http://schemas.openxmlformats.org/presentationml/2006/ole">
                <mc:AlternateContent xmlns:mc="http://schemas.openxmlformats.org/markup-compatibility/2006">
                  <mc:Choice xmlns:v="urn:schemas-microsoft-com:vml" Requires="v">
                    <p:oleObj spid="_x0000_s3122" name="Clip" r:id="rId6" imgW="5529240" imgH="3290760" progId="">
                      <p:embed/>
                    </p:oleObj>
                  </mc:Choice>
                  <mc:Fallback>
                    <p:oleObj name="Clip" r:id="rId6" imgW="5529240" imgH="329076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8" y="2352"/>
                            <a:ext cx="164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a:hlinkClick r:id="" action="ppaction://ole?verb=0"/>
              </p:cNvPr>
              <p:cNvGraphicFramePr>
                <a:graphicFrameLocks/>
              </p:cNvGraphicFramePr>
              <p:nvPr/>
            </p:nvGraphicFramePr>
            <p:xfrm>
              <a:off x="1392" y="2352"/>
              <a:ext cx="1645" cy="288"/>
            </p:xfrm>
            <a:graphic>
              <a:graphicData uri="http://schemas.openxmlformats.org/presentationml/2006/ole">
                <mc:AlternateContent xmlns:mc="http://schemas.openxmlformats.org/markup-compatibility/2006">
                  <mc:Choice xmlns:v="urn:schemas-microsoft-com:vml" Requires="v">
                    <p:oleObj spid="_x0000_s3123" name="Clip" r:id="rId8" imgW="5529240" imgH="3290760" progId="">
                      <p:embed/>
                    </p:oleObj>
                  </mc:Choice>
                  <mc:Fallback>
                    <p:oleObj name="Clip" r:id="rId8" imgW="5529240" imgH="329076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 y="2352"/>
                            <a:ext cx="164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2" name="Oval 14"/>
            <p:cNvSpPr>
              <a:spLocks noChangeArrowheads="1"/>
            </p:cNvSpPr>
            <p:nvPr/>
          </p:nvSpPr>
          <p:spPr bwMode="auto">
            <a:xfrm>
              <a:off x="1200" y="1824"/>
              <a:ext cx="3168" cy="480"/>
            </a:xfrm>
            <a:prstGeom prst="ellipse">
              <a:avLst/>
            </a:prstGeom>
            <a:noFill/>
            <a:ln w="28575">
              <a:solidFill>
                <a:srgbClr val="0234B0"/>
              </a:solidFill>
              <a:prstDash val="dash"/>
              <a:round/>
              <a:headEnd/>
              <a:tailEnd/>
            </a:ln>
          </p:spPr>
          <p:txBody>
            <a:bodyPr wrap="none" anchor="ctr"/>
            <a:lstStyle/>
            <a:p>
              <a:endParaRPr lang="id-ID"/>
            </a:p>
          </p:txBody>
        </p:sp>
      </p:grpSp>
      <p:sp>
        <p:nvSpPr>
          <p:cNvPr id="15" name="Text Box 15"/>
          <p:cNvSpPr txBox="1">
            <a:spLocks noChangeArrowheads="1"/>
          </p:cNvSpPr>
          <p:nvPr/>
        </p:nvSpPr>
        <p:spPr bwMode="auto">
          <a:xfrm>
            <a:off x="990600" y="5873750"/>
            <a:ext cx="2187575" cy="304800"/>
          </a:xfrm>
          <a:prstGeom prst="rect">
            <a:avLst/>
          </a:prstGeom>
          <a:noFill/>
          <a:ln w="12700">
            <a:noFill/>
            <a:miter lim="800000"/>
            <a:headEnd/>
            <a:tailEnd/>
          </a:ln>
        </p:spPr>
        <p:txBody>
          <a:bodyPr wrap="none">
            <a:spAutoFit/>
          </a:bodyPr>
          <a:lstStyle/>
          <a:p>
            <a:pPr eaLnBrk="0" hangingPunct="0"/>
            <a:r>
              <a:rPr lang="en-US" sz="1400" b="1">
                <a:latin typeface="Arial Black" pitchFamily="34" charset="0"/>
              </a:rPr>
              <a:t>TATA RUANG ALAMI</a:t>
            </a:r>
            <a:endParaRPr lang="en-US" sz="1400" b="1"/>
          </a:p>
        </p:txBody>
      </p:sp>
      <p:sp>
        <p:nvSpPr>
          <p:cNvPr id="16" name="Text Box 16"/>
          <p:cNvSpPr txBox="1">
            <a:spLocks noChangeArrowheads="1"/>
          </p:cNvSpPr>
          <p:nvPr/>
        </p:nvSpPr>
        <p:spPr bwMode="auto">
          <a:xfrm>
            <a:off x="5165725" y="5808663"/>
            <a:ext cx="3349625" cy="304800"/>
          </a:xfrm>
          <a:prstGeom prst="rect">
            <a:avLst/>
          </a:prstGeom>
          <a:noFill/>
          <a:ln w="12700">
            <a:noFill/>
            <a:miter lim="800000"/>
            <a:headEnd/>
            <a:tailEnd/>
          </a:ln>
        </p:spPr>
        <p:txBody>
          <a:bodyPr wrap="none">
            <a:spAutoFit/>
          </a:bodyPr>
          <a:lstStyle/>
          <a:p>
            <a:pPr eaLnBrk="0" hangingPunct="0"/>
            <a:r>
              <a:rPr lang="en-US" sz="1400" b="1">
                <a:latin typeface="Arial Black" pitchFamily="34" charset="0"/>
              </a:rPr>
              <a:t>PENATAAN RUANG TERENCANA</a:t>
            </a:r>
          </a:p>
        </p:txBody>
      </p:sp>
      <p:sp>
        <p:nvSpPr>
          <p:cNvPr id="17" name="Line 17"/>
          <p:cNvSpPr>
            <a:spLocks noChangeShapeType="1"/>
          </p:cNvSpPr>
          <p:nvPr/>
        </p:nvSpPr>
        <p:spPr bwMode="auto">
          <a:xfrm>
            <a:off x="4267200" y="1066800"/>
            <a:ext cx="0" cy="381000"/>
          </a:xfrm>
          <a:prstGeom prst="line">
            <a:avLst/>
          </a:prstGeom>
          <a:noFill/>
          <a:ln w="38100">
            <a:solidFill>
              <a:schemeClr val="hlink"/>
            </a:solidFill>
            <a:round/>
            <a:headEnd/>
            <a:tailEnd type="triangle" w="med" len="med"/>
          </a:ln>
        </p:spPr>
        <p:txBody>
          <a:bodyPr wrap="none" anchor="ctr"/>
          <a:lstStyle/>
          <a:p>
            <a:endParaRPr lang="id-ID"/>
          </a:p>
        </p:txBody>
      </p:sp>
      <p:sp>
        <p:nvSpPr>
          <p:cNvPr id="18" name="Line 18"/>
          <p:cNvSpPr>
            <a:spLocks noChangeShapeType="1"/>
          </p:cNvSpPr>
          <p:nvPr/>
        </p:nvSpPr>
        <p:spPr bwMode="auto">
          <a:xfrm>
            <a:off x="4267200" y="2057400"/>
            <a:ext cx="0" cy="457200"/>
          </a:xfrm>
          <a:prstGeom prst="line">
            <a:avLst/>
          </a:prstGeom>
          <a:noFill/>
          <a:ln w="57150">
            <a:solidFill>
              <a:schemeClr val="hlink"/>
            </a:solidFill>
            <a:round/>
            <a:headEnd/>
            <a:tailEnd type="triangle" w="med" len="med"/>
          </a:ln>
        </p:spPr>
        <p:txBody>
          <a:bodyPr wrap="none" anchor="ctr"/>
          <a:lstStyle/>
          <a:p>
            <a:endParaRPr lang="id-ID"/>
          </a:p>
        </p:txBody>
      </p:sp>
      <p:sp>
        <p:nvSpPr>
          <p:cNvPr id="20" name="Rectangle 20"/>
          <p:cNvSpPr>
            <a:spLocks noChangeArrowheads="1"/>
          </p:cNvSpPr>
          <p:nvPr/>
        </p:nvSpPr>
        <p:spPr bwMode="auto">
          <a:xfrm>
            <a:off x="3643313" y="460375"/>
            <a:ext cx="228600" cy="228600"/>
          </a:xfrm>
          <a:prstGeom prst="rect">
            <a:avLst/>
          </a:prstGeom>
          <a:solidFill>
            <a:srgbClr val="F1CE6D"/>
          </a:solidFill>
          <a:ln w="12700">
            <a:solidFill>
              <a:schemeClr val="tx1"/>
            </a:solidFill>
            <a:miter lim="800000"/>
            <a:headEnd/>
            <a:tailEnd/>
          </a:ln>
        </p:spPr>
        <p:txBody>
          <a:bodyPr wrap="none" anchor="ctr"/>
          <a:lstStyle/>
          <a:p>
            <a:pPr algn="ctr" eaLnBrk="0" hangingPunct="0"/>
            <a:endParaRPr lang="id-ID" sz="2400">
              <a:solidFill>
                <a:srgbClr val="F1CE6D"/>
              </a:solidFill>
              <a:latin typeface="Times New Roman" pitchFamily="18" charset="0"/>
            </a:endParaRPr>
          </a:p>
        </p:txBody>
      </p:sp>
      <p:sp>
        <p:nvSpPr>
          <p:cNvPr id="21" name="Rectangle 21"/>
          <p:cNvSpPr>
            <a:spLocks noChangeArrowheads="1"/>
          </p:cNvSpPr>
          <p:nvPr/>
        </p:nvSpPr>
        <p:spPr bwMode="auto">
          <a:xfrm>
            <a:off x="4481513" y="536575"/>
            <a:ext cx="228600" cy="152400"/>
          </a:xfrm>
          <a:prstGeom prst="rect">
            <a:avLst/>
          </a:prstGeom>
          <a:solidFill>
            <a:srgbClr val="F1CE6D"/>
          </a:solidFill>
          <a:ln w="12700">
            <a:solidFill>
              <a:schemeClr val="tx1"/>
            </a:solidFill>
            <a:miter lim="800000"/>
            <a:headEnd/>
            <a:tailEnd/>
          </a:ln>
        </p:spPr>
        <p:txBody>
          <a:bodyPr wrap="none" anchor="ctr"/>
          <a:lstStyle/>
          <a:p>
            <a:endParaRPr lang="id-ID"/>
          </a:p>
        </p:txBody>
      </p:sp>
      <p:graphicFrame>
        <p:nvGraphicFramePr>
          <p:cNvPr id="22" name="Object 22">
            <a:hlinkClick r:id="" action="ppaction://ole?verb=0"/>
          </p:cNvPr>
          <p:cNvGraphicFramePr>
            <a:graphicFrameLocks/>
          </p:cNvGraphicFramePr>
          <p:nvPr/>
        </p:nvGraphicFramePr>
        <p:xfrm>
          <a:off x="3657600" y="533400"/>
          <a:ext cx="2605088" cy="758825"/>
        </p:xfrm>
        <a:graphic>
          <a:graphicData uri="http://schemas.openxmlformats.org/presentationml/2006/ole">
            <mc:AlternateContent xmlns:mc="http://schemas.openxmlformats.org/markup-compatibility/2006">
              <mc:Choice xmlns:v="urn:schemas-microsoft-com:vml" Requires="v">
                <p:oleObj spid="_x0000_s3124" name="Clip" r:id="rId9" imgW="5529240" imgH="3290760" progId="">
                  <p:embed/>
                </p:oleObj>
              </mc:Choice>
              <mc:Fallback>
                <p:oleObj name="Clip" r:id="rId9" imgW="5529240" imgH="329076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533400"/>
                        <a:ext cx="2605088"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Freeform 23"/>
          <p:cNvSpPr>
            <a:spLocks/>
          </p:cNvSpPr>
          <p:nvPr/>
        </p:nvSpPr>
        <p:spPr bwMode="auto">
          <a:xfrm>
            <a:off x="3581400" y="228600"/>
            <a:ext cx="1422400" cy="317500"/>
          </a:xfrm>
          <a:custGeom>
            <a:avLst/>
            <a:gdLst>
              <a:gd name="T0" fmla="*/ 186 w 896"/>
              <a:gd name="T1" fmla="*/ 0 h 200"/>
              <a:gd name="T2" fmla="*/ 20 w 896"/>
              <a:gd name="T3" fmla="*/ 122 h 200"/>
              <a:gd name="T4" fmla="*/ 53 w 896"/>
              <a:gd name="T5" fmla="*/ 200 h 200"/>
              <a:gd name="T6" fmla="*/ 398 w 896"/>
              <a:gd name="T7" fmla="*/ 156 h 200"/>
              <a:gd name="T8" fmla="*/ 586 w 896"/>
              <a:gd name="T9" fmla="*/ 189 h 200"/>
              <a:gd name="T10" fmla="*/ 853 w 896"/>
              <a:gd name="T11" fmla="*/ 156 h 200"/>
              <a:gd name="T12" fmla="*/ 886 w 896"/>
              <a:gd name="T13" fmla="*/ 145 h 200"/>
              <a:gd name="T14" fmla="*/ 775 w 896"/>
              <a:gd name="T15" fmla="*/ 89 h 200"/>
              <a:gd name="T16" fmla="*/ 731 w 896"/>
              <a:gd name="T17" fmla="*/ 100 h 200"/>
              <a:gd name="T18" fmla="*/ 698 w 896"/>
              <a:gd name="T19" fmla="*/ 111 h 200"/>
              <a:gd name="T20" fmla="*/ 686 w 896"/>
              <a:gd name="T21" fmla="*/ 78 h 200"/>
              <a:gd name="T22" fmla="*/ 653 w 896"/>
              <a:gd name="T23" fmla="*/ 67 h 200"/>
              <a:gd name="T24" fmla="*/ 631 w 896"/>
              <a:gd name="T25" fmla="*/ 33 h 200"/>
              <a:gd name="T26" fmla="*/ 598 w 896"/>
              <a:gd name="T27" fmla="*/ 45 h 200"/>
              <a:gd name="T28" fmla="*/ 509 w 896"/>
              <a:gd name="T29" fmla="*/ 33 h 200"/>
              <a:gd name="T30" fmla="*/ 464 w 896"/>
              <a:gd name="T31" fmla="*/ 56 h 200"/>
              <a:gd name="T32" fmla="*/ 442 w 896"/>
              <a:gd name="T33" fmla="*/ 89 h 200"/>
              <a:gd name="T34" fmla="*/ 398 w 896"/>
              <a:gd name="T35" fmla="*/ 78 h 200"/>
              <a:gd name="T36" fmla="*/ 264 w 896"/>
              <a:gd name="T37" fmla="*/ 78 h 200"/>
              <a:gd name="T38" fmla="*/ 253 w 896"/>
              <a:gd name="T39" fmla="*/ 45 h 200"/>
              <a:gd name="T40" fmla="*/ 175 w 896"/>
              <a:gd name="T41" fmla="*/ 45 h 2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6"/>
              <a:gd name="T64" fmla="*/ 0 h 200"/>
              <a:gd name="T65" fmla="*/ 896 w 896"/>
              <a:gd name="T66" fmla="*/ 200 h 2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6" h="200">
                <a:moveTo>
                  <a:pt x="186" y="0"/>
                </a:moveTo>
                <a:cubicBezTo>
                  <a:pt x="156" y="91"/>
                  <a:pt x="111" y="109"/>
                  <a:pt x="20" y="122"/>
                </a:cubicBezTo>
                <a:cubicBezTo>
                  <a:pt x="4" y="173"/>
                  <a:pt x="0" y="182"/>
                  <a:pt x="53" y="200"/>
                </a:cubicBezTo>
                <a:cubicBezTo>
                  <a:pt x="189" y="147"/>
                  <a:pt x="191" y="165"/>
                  <a:pt x="398" y="156"/>
                </a:cubicBezTo>
                <a:cubicBezTo>
                  <a:pt x="454" y="97"/>
                  <a:pt x="545" y="127"/>
                  <a:pt x="586" y="189"/>
                </a:cubicBezTo>
                <a:cubicBezTo>
                  <a:pt x="675" y="176"/>
                  <a:pt x="764" y="166"/>
                  <a:pt x="853" y="156"/>
                </a:cubicBezTo>
                <a:cubicBezTo>
                  <a:pt x="864" y="152"/>
                  <a:pt x="883" y="156"/>
                  <a:pt x="886" y="145"/>
                </a:cubicBezTo>
                <a:cubicBezTo>
                  <a:pt x="896" y="105"/>
                  <a:pt x="801" y="97"/>
                  <a:pt x="775" y="89"/>
                </a:cubicBezTo>
                <a:cubicBezTo>
                  <a:pt x="760" y="93"/>
                  <a:pt x="746" y="96"/>
                  <a:pt x="731" y="100"/>
                </a:cubicBezTo>
                <a:cubicBezTo>
                  <a:pt x="720" y="103"/>
                  <a:pt x="708" y="116"/>
                  <a:pt x="698" y="111"/>
                </a:cubicBezTo>
                <a:cubicBezTo>
                  <a:pt x="687" y="106"/>
                  <a:pt x="694" y="86"/>
                  <a:pt x="686" y="78"/>
                </a:cubicBezTo>
                <a:cubicBezTo>
                  <a:pt x="678" y="70"/>
                  <a:pt x="664" y="71"/>
                  <a:pt x="653" y="67"/>
                </a:cubicBezTo>
                <a:cubicBezTo>
                  <a:pt x="646" y="56"/>
                  <a:pt x="644" y="38"/>
                  <a:pt x="631" y="33"/>
                </a:cubicBezTo>
                <a:cubicBezTo>
                  <a:pt x="620" y="29"/>
                  <a:pt x="610" y="45"/>
                  <a:pt x="598" y="45"/>
                </a:cubicBezTo>
                <a:cubicBezTo>
                  <a:pt x="568" y="45"/>
                  <a:pt x="539" y="37"/>
                  <a:pt x="509" y="33"/>
                </a:cubicBezTo>
                <a:cubicBezTo>
                  <a:pt x="494" y="41"/>
                  <a:pt x="477" y="45"/>
                  <a:pt x="464" y="56"/>
                </a:cubicBezTo>
                <a:cubicBezTo>
                  <a:pt x="454" y="64"/>
                  <a:pt x="455" y="85"/>
                  <a:pt x="442" y="89"/>
                </a:cubicBezTo>
                <a:cubicBezTo>
                  <a:pt x="428" y="94"/>
                  <a:pt x="413" y="82"/>
                  <a:pt x="398" y="78"/>
                </a:cubicBezTo>
                <a:cubicBezTo>
                  <a:pt x="379" y="80"/>
                  <a:pt x="294" y="102"/>
                  <a:pt x="264" y="78"/>
                </a:cubicBezTo>
                <a:cubicBezTo>
                  <a:pt x="255" y="71"/>
                  <a:pt x="261" y="53"/>
                  <a:pt x="253" y="45"/>
                </a:cubicBezTo>
                <a:cubicBezTo>
                  <a:pt x="236" y="28"/>
                  <a:pt x="193" y="33"/>
                  <a:pt x="175" y="45"/>
                </a:cubicBezTo>
              </a:path>
            </a:pathLst>
          </a:custGeom>
          <a:solidFill>
            <a:srgbClr val="409903"/>
          </a:solidFill>
          <a:ln w="12700" cap="flat" cmpd="sng">
            <a:noFill/>
            <a:prstDash val="solid"/>
            <a:round/>
            <a:headEnd type="none" w="med" len="med"/>
            <a:tailEnd type="none" w="med" len="med"/>
          </a:ln>
        </p:spPr>
        <p:txBody>
          <a:bodyPr wrap="none" anchor="ctr"/>
          <a:lstStyle/>
          <a:p>
            <a:endParaRPr lang="id-ID"/>
          </a:p>
        </p:txBody>
      </p:sp>
      <p:sp>
        <p:nvSpPr>
          <p:cNvPr id="24" name="Rectangle 24"/>
          <p:cNvSpPr>
            <a:spLocks noChangeArrowheads="1"/>
          </p:cNvSpPr>
          <p:nvPr/>
        </p:nvSpPr>
        <p:spPr bwMode="auto">
          <a:xfrm>
            <a:off x="4724400" y="381000"/>
            <a:ext cx="228600" cy="152400"/>
          </a:xfrm>
          <a:prstGeom prst="rect">
            <a:avLst/>
          </a:prstGeom>
          <a:solidFill>
            <a:srgbClr val="F1CE6D"/>
          </a:solidFill>
          <a:ln w="12700">
            <a:solidFill>
              <a:schemeClr val="tx1"/>
            </a:solidFill>
            <a:miter lim="800000"/>
            <a:headEnd/>
            <a:tailEnd/>
          </a:ln>
        </p:spPr>
        <p:txBody>
          <a:bodyPr wrap="none" anchor="ctr"/>
          <a:lstStyle/>
          <a:p>
            <a:endParaRPr lang="id-ID"/>
          </a:p>
        </p:txBody>
      </p:sp>
      <p:sp>
        <p:nvSpPr>
          <p:cNvPr id="25" name="Rectangle 25" descr="60%"/>
          <p:cNvSpPr>
            <a:spLocks noChangeArrowheads="1"/>
          </p:cNvSpPr>
          <p:nvPr/>
        </p:nvSpPr>
        <p:spPr bwMode="auto">
          <a:xfrm>
            <a:off x="4100513" y="384175"/>
            <a:ext cx="381000" cy="152400"/>
          </a:xfrm>
          <a:prstGeom prst="rect">
            <a:avLst/>
          </a:prstGeom>
          <a:pattFill prst="pct60">
            <a:fgClr>
              <a:srgbClr val="F1CE6D"/>
            </a:fgClr>
            <a:bgClr>
              <a:schemeClr val="bg1"/>
            </a:bgClr>
          </a:pattFill>
          <a:ln w="12700">
            <a:solidFill>
              <a:schemeClr val="tx1"/>
            </a:solidFill>
            <a:miter lim="800000"/>
            <a:headEnd/>
            <a:tailEnd/>
          </a:ln>
        </p:spPr>
        <p:txBody>
          <a:bodyPr wrap="none" anchor="ctr"/>
          <a:lstStyle/>
          <a:p>
            <a:endParaRPr lang="id-ID"/>
          </a:p>
        </p:txBody>
      </p:sp>
      <p:sp>
        <p:nvSpPr>
          <p:cNvPr id="26" name="Rectangle 26"/>
          <p:cNvSpPr>
            <a:spLocks noChangeArrowheads="1"/>
          </p:cNvSpPr>
          <p:nvPr/>
        </p:nvSpPr>
        <p:spPr bwMode="auto">
          <a:xfrm>
            <a:off x="5105400" y="533400"/>
            <a:ext cx="1600200" cy="914400"/>
          </a:xfrm>
          <a:prstGeom prst="rect">
            <a:avLst/>
          </a:prstGeom>
          <a:solidFill>
            <a:schemeClr val="bg1"/>
          </a:solidFill>
          <a:ln w="12700">
            <a:noFill/>
            <a:miter lim="800000"/>
            <a:headEnd/>
            <a:tailEnd/>
          </a:ln>
        </p:spPr>
        <p:txBody>
          <a:bodyPr wrap="none" anchor="ctr"/>
          <a:lstStyle/>
          <a:p>
            <a:endParaRPr lang="id-ID"/>
          </a:p>
        </p:txBody>
      </p:sp>
      <p:pic>
        <p:nvPicPr>
          <p:cNvPr id="3116" name="Picture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5813" y="3871091"/>
            <a:ext cx="28765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257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SRUKTUR RUANG</a:t>
            </a:r>
            <a:endParaRPr lang="en-US" b="1"/>
          </a:p>
        </p:txBody>
      </p:sp>
      <p:sp>
        <p:nvSpPr>
          <p:cNvPr id="3" name="Content Placeholder 2"/>
          <p:cNvSpPr>
            <a:spLocks noGrp="1"/>
          </p:cNvSpPr>
          <p:nvPr>
            <p:ph idx="1"/>
          </p:nvPr>
        </p:nvSpPr>
        <p:spPr/>
        <p:txBody>
          <a:bodyPr/>
          <a:lstStyle/>
          <a:p>
            <a:pPr marL="0" indent="0">
              <a:buNone/>
            </a:pPr>
            <a:r>
              <a:rPr lang="en-US" i="1" smtClean="0"/>
              <a:t>Susunan pusat-pusat permukiman dan sistem jaringan prasarana dan sarana yang berfungsi sebagai pendukung kegiatan sosial ekonomi masyarakat yang secara hierarkis memiliki hubungan nasional</a:t>
            </a:r>
            <a:endParaRPr lang="en-US" i="1"/>
          </a:p>
        </p:txBody>
      </p:sp>
      <p:sp>
        <p:nvSpPr>
          <p:cNvPr id="4" name="TextBox 3"/>
          <p:cNvSpPr txBox="1"/>
          <p:nvPr/>
        </p:nvSpPr>
        <p:spPr>
          <a:xfrm>
            <a:off x="228600" y="4421915"/>
            <a:ext cx="6446252" cy="369332"/>
          </a:xfrm>
          <a:prstGeom prst="rect">
            <a:avLst/>
          </a:prstGeom>
          <a:noFill/>
        </p:spPr>
        <p:txBody>
          <a:bodyPr wrap="none" rtlCol="0">
            <a:spAutoFit/>
          </a:bodyPr>
          <a:lstStyle/>
          <a:p>
            <a:r>
              <a:rPr lang="en-US" smtClean="0">
                <a:solidFill>
                  <a:schemeClr val="accent6">
                    <a:lumMod val="50000"/>
                  </a:schemeClr>
                </a:solidFill>
              </a:rPr>
              <a:t>Undang-Undang RI Nomor 26 Tahun 2007 tentang Penataan Ruang</a:t>
            </a:r>
            <a:endParaRPr lang="en-US">
              <a:solidFill>
                <a:schemeClr val="accent6">
                  <a:lumMod val="50000"/>
                </a:schemeClr>
              </a:solidFill>
            </a:endParaRPr>
          </a:p>
        </p:txBody>
      </p:sp>
    </p:spTree>
    <p:extLst>
      <p:ext uri="{BB962C8B-B14F-4D97-AF65-F5344CB8AC3E}">
        <p14:creationId xmlns:p14="http://schemas.microsoft.com/office/powerpoint/2010/main" val="243491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KULIAH\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33800" y="3124200"/>
            <a:ext cx="5410200" cy="3733800"/>
          </a:xfrm>
        </p:spPr>
        <p:txBody>
          <a:bodyPr>
            <a:normAutofit/>
          </a:bodyPr>
          <a:lstStyle/>
          <a:p>
            <a:pPr marL="457200" indent="-457200">
              <a:buFont typeface="+mj-lt"/>
              <a:buAutoNum type="arabicPeriod"/>
            </a:pPr>
            <a:r>
              <a:rPr lang="en-US" sz="2800" smtClean="0">
                <a:solidFill>
                  <a:schemeClr val="tx2">
                    <a:lumMod val="50000"/>
                  </a:schemeClr>
                </a:solidFill>
              </a:rPr>
              <a:t>Definisi Ruang</a:t>
            </a:r>
          </a:p>
          <a:p>
            <a:pPr marL="457200" indent="-457200">
              <a:buFont typeface="+mj-lt"/>
              <a:buAutoNum type="arabicPeriod"/>
            </a:pPr>
            <a:r>
              <a:rPr lang="en-US" sz="2800" smtClean="0">
                <a:solidFill>
                  <a:schemeClr val="tx2">
                    <a:lumMod val="50000"/>
                  </a:schemeClr>
                </a:solidFill>
              </a:rPr>
              <a:t>Komponen Penyedia dan Pembentuk Ruang</a:t>
            </a:r>
          </a:p>
          <a:p>
            <a:pPr marL="457200" indent="-457200">
              <a:buFont typeface="+mj-lt"/>
              <a:buAutoNum type="arabicPeriod"/>
            </a:pPr>
            <a:r>
              <a:rPr lang="en-US" sz="2800" smtClean="0">
                <a:solidFill>
                  <a:schemeClr val="tx2">
                    <a:lumMod val="50000"/>
                  </a:schemeClr>
                </a:solidFill>
              </a:rPr>
              <a:t>Sistem Aktivitas</a:t>
            </a:r>
            <a:endParaRPr lang="en-US" sz="2800">
              <a:solidFill>
                <a:schemeClr val="tx2">
                  <a:lumMod val="50000"/>
                </a:schemeClr>
              </a:solidFill>
            </a:endParaRPr>
          </a:p>
          <a:p>
            <a:pPr marL="114300" indent="0">
              <a:buClr>
                <a:srgbClr val="002060"/>
              </a:buClr>
              <a:buNone/>
            </a:pPr>
            <a:endParaRPr lang="en-US" sz="2400" smtClean="0">
              <a:solidFill>
                <a:schemeClr val="tx2">
                  <a:lumMod val="50000"/>
                </a:schemeClr>
              </a:solidFill>
            </a:endParaRPr>
          </a:p>
        </p:txBody>
      </p:sp>
      <p:sp>
        <p:nvSpPr>
          <p:cNvPr id="2" name="Title 1"/>
          <p:cNvSpPr>
            <a:spLocks noGrp="1"/>
          </p:cNvSpPr>
          <p:nvPr>
            <p:ph type="title"/>
          </p:nvPr>
        </p:nvSpPr>
        <p:spPr>
          <a:xfrm>
            <a:off x="3352800" y="2133600"/>
            <a:ext cx="3733800" cy="1143000"/>
          </a:xfrm>
        </p:spPr>
        <p:txBody>
          <a:bodyPr/>
          <a:lstStyle/>
          <a:p>
            <a:pPr algn="l"/>
            <a:r>
              <a:rPr lang="en-US" b="1" smtClean="0">
                <a:solidFill>
                  <a:schemeClr val="tx2">
                    <a:lumMod val="50000"/>
                  </a:schemeClr>
                </a:solidFill>
              </a:rPr>
              <a:t>OUTLINE</a:t>
            </a:r>
            <a:endParaRPr lang="en-US" b="1">
              <a:solidFill>
                <a:schemeClr val="tx2">
                  <a:lumMod val="50000"/>
                </a:schemeClr>
              </a:solidFill>
            </a:endParaRPr>
          </a:p>
        </p:txBody>
      </p:sp>
    </p:spTree>
    <p:extLst>
      <p:ext uri="{BB962C8B-B14F-4D97-AF65-F5344CB8AC3E}">
        <p14:creationId xmlns:p14="http://schemas.microsoft.com/office/powerpoint/2010/main" val="3099937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37" t="22629" r="26450" b="6250"/>
          <a:stretch/>
        </p:blipFill>
        <p:spPr bwMode="auto">
          <a:xfrm>
            <a:off x="304800" y="609600"/>
            <a:ext cx="8392510" cy="585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879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915" t="24246" r="31219" b="6143"/>
          <a:stretch/>
        </p:blipFill>
        <p:spPr bwMode="auto">
          <a:xfrm>
            <a:off x="0" y="838200"/>
            <a:ext cx="4666593" cy="509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3298" t="24066" r="31746" b="16847"/>
          <a:stretch/>
        </p:blipFill>
        <p:spPr bwMode="auto">
          <a:xfrm>
            <a:off x="4572580" y="1828800"/>
            <a:ext cx="4548249" cy="432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903604" y="685800"/>
            <a:ext cx="38862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smtClean="0"/>
              <a:t>KETERANGAN DALAM STRUKTUR RUANG</a:t>
            </a:r>
            <a:endParaRPr lang="en-US" sz="3200" b="1"/>
          </a:p>
        </p:txBody>
      </p:sp>
    </p:spTree>
    <p:extLst>
      <p:ext uri="{BB962C8B-B14F-4D97-AF65-F5344CB8AC3E}">
        <p14:creationId xmlns:p14="http://schemas.microsoft.com/office/powerpoint/2010/main" val="1452971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2"/>
          <p:cNvGraphicFramePr>
            <a:graphicFrameLocks/>
          </p:cNvGraphicFramePr>
          <p:nvPr>
            <p:extLst>
              <p:ext uri="{D42A27DB-BD31-4B8C-83A1-F6EECF244321}">
                <p14:modId xmlns:p14="http://schemas.microsoft.com/office/powerpoint/2010/main" val="152323560"/>
              </p:ext>
            </p:extLst>
          </p:nvPr>
        </p:nvGraphicFramePr>
        <p:xfrm>
          <a:off x="-2969" y="1447800"/>
          <a:ext cx="8689769" cy="3906839"/>
        </p:xfrm>
        <a:graphic>
          <a:graphicData uri="http://schemas.openxmlformats.org/drawingml/2006/table">
            <a:tbl>
              <a:tblPr/>
              <a:tblGrid>
                <a:gridCol w="8689769"/>
              </a:tblGrid>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Permukiman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awal</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dan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kawasan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pusat</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bisnis</a:t>
                      </a:r>
                      <a:r>
                        <a:rPr kumimoji="0" lang="en-US" sz="1800" b="0" i="0" u="none" strike="noStrike" cap="none" normalizeH="0" baseline="0" dirty="0" smtClean="0">
                          <a:ln>
                            <a:noFill/>
                          </a:ln>
                          <a:solidFill>
                            <a:schemeClr val="tx1"/>
                          </a:solidFill>
                          <a:effectLst/>
                          <a:latin typeface="Arial" charset="0"/>
                        </a:rPr>
                        <a:t> (CBD)</a:t>
                      </a:r>
                      <a:endParaRPr kumimoji="0" lang="id-ID"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Perluasan dan batas-batas kawasan kota</a:t>
                      </a:r>
                      <a:endParaRPr kumimoji="0" lang="id-ID"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Kelompok sosial, guna lahan, aktivitas, interaksi dan kelembagaan</a:t>
                      </a:r>
                      <a:endParaRPr kumimoji="0" lang="id-ID"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Prinsip-prinsip struktur kota (misalnya: pasar lahan) dan penentu pertumbuhan</a:t>
                      </a:r>
                      <a:endParaRPr kumimoji="0" lang="id-ID"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Bagaimana sebuah kota “bekerja”, yaitu pola kegiatan dan kinerja pertumbuhan</a:t>
                      </a:r>
                      <a:endParaRPr kumimoji="0" lang="id-ID"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Sumber dan tipe pengaruh eksternal terhadap struktur kota</a:t>
                      </a:r>
                      <a:endParaRPr kumimoji="0" lang="id-ID"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Tahapan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perkembangan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kronologis</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perkembangan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kawasan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dan</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transportasi</a:t>
                      </a:r>
                      <a:r>
                        <a:rPr kumimoji="0" lang="en-US" sz="1800" b="0" i="0" u="none" strike="noStrike" cap="none" normalizeH="0" baseline="0" dirty="0" smtClean="0">
                          <a:ln>
                            <a:noFill/>
                          </a:ln>
                          <a:solidFill>
                            <a:schemeClr val="tx1"/>
                          </a:solidFill>
                          <a:effectLst/>
                          <a:latin typeface="Arial" charset="0"/>
                        </a:rPr>
                        <a:t> </a:t>
                      </a:r>
                      <a:endParaRPr kumimoji="0" lang="id-ID"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 Box 3"/>
          <p:cNvSpPr txBox="1">
            <a:spLocks noChangeArrowheads="1"/>
          </p:cNvSpPr>
          <p:nvPr/>
        </p:nvSpPr>
        <p:spPr bwMode="auto">
          <a:xfrm>
            <a:off x="-2969" y="599010"/>
            <a:ext cx="8001000" cy="769441"/>
          </a:xfrm>
          <a:prstGeom prst="rect">
            <a:avLst/>
          </a:prstGeom>
        </p:spPr>
        <p:txBody>
          <a:bodyPr/>
          <a:lstStyle>
            <a:defPPr>
              <a:defRPr lang="en-US"/>
            </a:defPPr>
            <a:lvl1pPr marR="0" lvl="0" indent="0" fontAlgn="auto">
              <a:lnSpc>
                <a:spcPct val="100000"/>
              </a:lnSpc>
              <a:spcBef>
                <a:spcPct val="0"/>
              </a:spcBef>
              <a:spcAft>
                <a:spcPts val="0"/>
              </a:spcAft>
              <a:buClrTx/>
              <a:buSzTx/>
              <a:buFontTx/>
              <a:buNone/>
              <a:tabLst/>
              <a:defRPr sz="4400" b="1">
                <a:latin typeface="+mj-lt"/>
                <a:ea typeface="+mj-ea"/>
                <a:cs typeface="+mj-cs"/>
              </a:defRPr>
            </a:lvl1pPr>
          </a:lstStyle>
          <a:p>
            <a:r>
              <a:rPr lang="id-ID" sz="4000" smtClean="0"/>
              <a:t>ELEMEN DALAM STRUKTUR RUANG</a:t>
            </a:r>
            <a:endParaRPr lang="en-US" sz="4000" dirty="0"/>
          </a:p>
        </p:txBody>
      </p:sp>
    </p:spTree>
    <p:extLst>
      <p:ext uri="{BB962C8B-B14F-4D97-AF65-F5344CB8AC3E}">
        <p14:creationId xmlns:p14="http://schemas.microsoft.com/office/powerpoint/2010/main" val="42202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457200"/>
            <a:ext cx="8458200" cy="89058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b="1" smtClean="0">
                <a:latin typeface="+mj-lt"/>
                <a:ea typeface="+mj-ea"/>
                <a:cs typeface="+mj-cs"/>
              </a:rPr>
              <a:t>FAKTOR PEMBENTUK STRUKTUR</a:t>
            </a:r>
            <a:endParaRPr lang="en-GB" sz="4400" b="1" dirty="0">
              <a:latin typeface="+mj-lt"/>
              <a:ea typeface="+mj-ea"/>
              <a:cs typeface="+mj-cs"/>
            </a:endParaRPr>
          </a:p>
        </p:txBody>
      </p:sp>
      <p:pic>
        <p:nvPicPr>
          <p:cNvPr id="3" name="Picture 3" descr="jss-3"/>
          <p:cNvPicPr>
            <a:picLocks noChangeAspect="1" noChangeArrowheads="1"/>
          </p:cNvPicPr>
          <p:nvPr/>
        </p:nvPicPr>
        <p:blipFill>
          <a:blip r:embed="rId2" cstate="print"/>
          <a:srcRect/>
          <a:stretch>
            <a:fillRect/>
          </a:stretch>
        </p:blipFill>
        <p:spPr bwMode="auto">
          <a:xfrm>
            <a:off x="1222375" y="1428736"/>
            <a:ext cx="7921625" cy="4695825"/>
          </a:xfrm>
          <a:prstGeom prst="rect">
            <a:avLst/>
          </a:prstGeom>
          <a:noFill/>
          <a:ln w="9525">
            <a:noFill/>
            <a:miter lim="800000"/>
            <a:headEnd/>
            <a:tailEnd/>
          </a:ln>
        </p:spPr>
      </p:pic>
    </p:spTree>
    <p:extLst>
      <p:ext uri="{BB962C8B-B14F-4D97-AF65-F5344CB8AC3E}">
        <p14:creationId xmlns:p14="http://schemas.microsoft.com/office/powerpoint/2010/main" val="3090773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533400"/>
            <a:ext cx="8229600" cy="890587"/>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smtClean="0">
                <a:latin typeface="+mj-lt"/>
                <a:ea typeface="+mj-ea"/>
                <a:cs typeface="+mj-cs"/>
              </a:rPr>
              <a:t>FAKTOR PEMBENTUK STRUKTUR</a:t>
            </a:r>
            <a:endParaRPr lang="en-GB" sz="4000" b="1" dirty="0">
              <a:latin typeface="+mj-lt"/>
              <a:ea typeface="+mj-ea"/>
              <a:cs typeface="+mj-cs"/>
            </a:endParaRPr>
          </a:p>
        </p:txBody>
      </p:sp>
      <p:pic>
        <p:nvPicPr>
          <p:cNvPr id="3" name="Picture 3" descr="jss-4"/>
          <p:cNvPicPr>
            <a:picLocks noChangeAspect="1" noChangeArrowheads="1"/>
          </p:cNvPicPr>
          <p:nvPr/>
        </p:nvPicPr>
        <p:blipFill>
          <a:blip r:embed="rId2" cstate="print"/>
          <a:srcRect/>
          <a:stretch>
            <a:fillRect/>
          </a:stretch>
        </p:blipFill>
        <p:spPr bwMode="auto">
          <a:xfrm>
            <a:off x="1285852" y="1285860"/>
            <a:ext cx="7488238" cy="4799012"/>
          </a:xfrm>
          <a:prstGeom prst="rect">
            <a:avLst/>
          </a:prstGeom>
          <a:noFill/>
          <a:ln w="9525">
            <a:noFill/>
            <a:miter lim="800000"/>
            <a:headEnd/>
            <a:tailEnd/>
          </a:ln>
        </p:spPr>
      </p:pic>
    </p:spTree>
    <p:extLst>
      <p:ext uri="{BB962C8B-B14F-4D97-AF65-F5344CB8AC3E}">
        <p14:creationId xmlns:p14="http://schemas.microsoft.com/office/powerpoint/2010/main" val="2400949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jss-1"/>
          <p:cNvPicPr>
            <a:picLocks noChangeAspect="1" noChangeArrowheads="1"/>
          </p:cNvPicPr>
          <p:nvPr/>
        </p:nvPicPr>
        <p:blipFill>
          <a:blip r:embed="rId2" cstate="print"/>
          <a:srcRect b="9135"/>
          <a:stretch>
            <a:fillRect/>
          </a:stretch>
        </p:blipFill>
        <p:spPr bwMode="auto">
          <a:xfrm>
            <a:off x="539750" y="1484313"/>
            <a:ext cx="8135938" cy="4854575"/>
          </a:xfrm>
          <a:prstGeom prst="rect">
            <a:avLst/>
          </a:prstGeom>
          <a:noFill/>
          <a:ln w="9525">
            <a:noFill/>
            <a:miter lim="800000"/>
            <a:headEnd/>
            <a:tailEnd/>
          </a:ln>
        </p:spPr>
      </p:pic>
      <p:sp>
        <p:nvSpPr>
          <p:cNvPr id="4" name="Text Box 3"/>
          <p:cNvSpPr txBox="1">
            <a:spLocks noChangeArrowheads="1"/>
          </p:cNvSpPr>
          <p:nvPr/>
        </p:nvSpPr>
        <p:spPr bwMode="auto">
          <a:xfrm>
            <a:off x="304800" y="714872"/>
            <a:ext cx="8001000" cy="646331"/>
          </a:xfrm>
          <a:prstGeom prst="rect">
            <a:avLst/>
          </a:prstGeom>
          <a:noFill/>
          <a:ln w="9525">
            <a:noFill/>
            <a:miter lim="800000"/>
            <a:headEnd/>
            <a:tailEnd/>
          </a:ln>
        </p:spPr>
        <p:txBody>
          <a:bodyPr>
            <a:spAutoFit/>
          </a:bodyPr>
          <a:lstStyle/>
          <a:p>
            <a:pPr eaLnBrk="0" hangingPunct="0"/>
            <a:r>
              <a:rPr lang="id-ID" sz="3600" b="1" smtClean="0">
                <a:latin typeface="+mj-lt"/>
                <a:ea typeface="+mj-ea"/>
                <a:cs typeface="+mj-cs"/>
              </a:rPr>
              <a:t>MODEL STRUKTUR RUANG KOTA KLASIK</a:t>
            </a:r>
            <a:endParaRPr lang="en-US" sz="3600" b="1" dirty="0">
              <a:latin typeface="+mj-lt"/>
              <a:ea typeface="+mj-ea"/>
              <a:cs typeface="+mj-cs"/>
            </a:endParaRPr>
          </a:p>
        </p:txBody>
      </p:sp>
    </p:spTree>
    <p:extLst>
      <p:ext uri="{BB962C8B-B14F-4D97-AF65-F5344CB8AC3E}">
        <p14:creationId xmlns:p14="http://schemas.microsoft.com/office/powerpoint/2010/main" val="39745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9459"/>
                                        </p:tgtEl>
                                        <p:attrNameLst>
                                          <p:attrName>style.visibility</p:attrName>
                                        </p:attrNameLst>
                                      </p:cBhvr>
                                      <p:to>
                                        <p:strVal val="visible"/>
                                      </p:to>
                                    </p:set>
                                    <p:animEffect transition="in" filter="wheel(1)">
                                      <p:cBhvr>
                                        <p:cTn id="25"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23528" y="1196752"/>
            <a:ext cx="9001156" cy="3506708"/>
          </a:xfrm>
        </p:spPr>
        <p:txBody>
          <a:bodyPr>
            <a:noAutofit/>
          </a:bodyPr>
          <a:lstStyle/>
          <a:p>
            <a:pPr eaLnBrk="1" hangingPunct="1">
              <a:lnSpc>
                <a:spcPct val="80000"/>
              </a:lnSpc>
            </a:pPr>
            <a:r>
              <a:rPr lang="en-US" sz="2800" b="1" dirty="0" err="1" smtClean="0"/>
              <a:t>Zona</a:t>
            </a:r>
            <a:r>
              <a:rPr lang="en-US" sz="2800" b="1" dirty="0" smtClean="0"/>
              <a:t> </a:t>
            </a:r>
            <a:r>
              <a:rPr lang="en-US" sz="2800" b="1" dirty="0" err="1" smtClean="0"/>
              <a:t>pelabuhan</a:t>
            </a:r>
            <a:r>
              <a:rPr lang="en-US" sz="2800" b="1" dirty="0" smtClean="0"/>
              <a:t> (</a:t>
            </a:r>
            <a:r>
              <a:rPr lang="en-US" sz="2800" b="1" dirty="0" err="1" smtClean="0"/>
              <a:t>warisan</a:t>
            </a:r>
            <a:r>
              <a:rPr lang="en-US" sz="2800" b="1" dirty="0" smtClean="0"/>
              <a:t> </a:t>
            </a:r>
            <a:r>
              <a:rPr lang="en-US" sz="2800" b="1" dirty="0" err="1" smtClean="0"/>
              <a:t>kolonial</a:t>
            </a:r>
            <a:r>
              <a:rPr lang="en-US" sz="2800" b="1" dirty="0" smtClean="0"/>
              <a:t>)</a:t>
            </a:r>
          </a:p>
          <a:p>
            <a:pPr lvl="1" eaLnBrk="1" hangingPunct="1">
              <a:lnSpc>
                <a:spcPct val="80000"/>
              </a:lnSpc>
            </a:pPr>
            <a:r>
              <a:rPr lang="en-US" i="1" dirty="0" smtClean="0"/>
              <a:t>Kota lama, </a:t>
            </a:r>
            <a:r>
              <a:rPr lang="en-US" i="1" dirty="0" err="1" smtClean="0"/>
              <a:t>berkembang</a:t>
            </a:r>
            <a:r>
              <a:rPr lang="en-US" i="1" dirty="0" smtClean="0"/>
              <a:t> </a:t>
            </a:r>
            <a:r>
              <a:rPr lang="en-US" i="1" dirty="0" err="1" smtClean="0"/>
              <a:t>sebagai</a:t>
            </a:r>
            <a:r>
              <a:rPr lang="en-US" i="1" dirty="0" smtClean="0"/>
              <a:t> </a:t>
            </a:r>
            <a:r>
              <a:rPr lang="en-US" i="1" dirty="0" err="1" smtClean="0"/>
              <a:t>kawasan</a:t>
            </a:r>
            <a:r>
              <a:rPr lang="en-US" i="1" dirty="0" smtClean="0"/>
              <a:t> </a:t>
            </a:r>
            <a:r>
              <a:rPr lang="en-US" i="1" dirty="0" err="1" smtClean="0"/>
              <a:t>pelabuhan</a:t>
            </a:r>
            <a:endParaRPr lang="en-US" i="1" dirty="0" smtClean="0"/>
          </a:p>
          <a:p>
            <a:pPr eaLnBrk="1" hangingPunct="1">
              <a:lnSpc>
                <a:spcPct val="80000"/>
              </a:lnSpc>
            </a:pPr>
            <a:r>
              <a:rPr lang="en-US" sz="2800" b="1" dirty="0" err="1" smtClean="0"/>
              <a:t>Kawasan</a:t>
            </a:r>
            <a:r>
              <a:rPr lang="en-US" sz="2800" b="1" dirty="0" smtClean="0"/>
              <a:t> </a:t>
            </a:r>
            <a:r>
              <a:rPr lang="en-US" sz="2800" b="1" dirty="0" err="1" smtClean="0"/>
              <a:t>pecinan</a:t>
            </a:r>
            <a:endParaRPr lang="en-US" sz="2800" b="1" dirty="0" smtClean="0"/>
          </a:p>
          <a:p>
            <a:pPr lvl="1" eaLnBrk="1" hangingPunct="1">
              <a:lnSpc>
                <a:spcPct val="80000"/>
              </a:lnSpc>
            </a:pPr>
            <a:r>
              <a:rPr lang="en-US" dirty="0" err="1" smtClean="0"/>
              <a:t>Pusat</a:t>
            </a:r>
            <a:r>
              <a:rPr lang="en-US" dirty="0" smtClean="0"/>
              <a:t> </a:t>
            </a:r>
            <a:r>
              <a:rPr lang="en-US" dirty="0" err="1" smtClean="0"/>
              <a:t>perdagangan</a:t>
            </a:r>
            <a:r>
              <a:rPr lang="en-US" dirty="0" smtClean="0"/>
              <a:t> </a:t>
            </a:r>
            <a:r>
              <a:rPr lang="en-US" dirty="0" err="1" smtClean="0"/>
              <a:t>eceran</a:t>
            </a:r>
            <a:r>
              <a:rPr lang="en-US" dirty="0" smtClean="0"/>
              <a:t>, </a:t>
            </a:r>
            <a:r>
              <a:rPr lang="en-US" dirty="0" err="1" smtClean="0"/>
              <a:t>cenderung</a:t>
            </a:r>
            <a:r>
              <a:rPr lang="en-US" dirty="0" smtClean="0"/>
              <a:t> </a:t>
            </a:r>
            <a:r>
              <a:rPr lang="en-US" dirty="0" err="1" smtClean="0"/>
              <a:t>mengalami</a:t>
            </a:r>
            <a:r>
              <a:rPr lang="en-US" dirty="0" smtClean="0"/>
              <a:t> </a:t>
            </a:r>
            <a:r>
              <a:rPr lang="en-US" dirty="0" err="1" smtClean="0"/>
              <a:t>penurunan</a:t>
            </a:r>
            <a:r>
              <a:rPr lang="en-US" dirty="0" smtClean="0"/>
              <a:t> (</a:t>
            </a:r>
            <a:r>
              <a:rPr lang="en-US" i="1" dirty="0" smtClean="0"/>
              <a:t>degrading</a:t>
            </a:r>
            <a:r>
              <a:rPr lang="en-US" dirty="0" smtClean="0"/>
              <a:t>)</a:t>
            </a:r>
          </a:p>
          <a:p>
            <a:pPr eaLnBrk="1" hangingPunct="1">
              <a:lnSpc>
                <a:spcPct val="80000"/>
              </a:lnSpc>
            </a:pPr>
            <a:r>
              <a:rPr lang="en-US" sz="2800" b="1" dirty="0" err="1" smtClean="0"/>
              <a:t>Kawasan</a:t>
            </a:r>
            <a:r>
              <a:rPr lang="en-US" sz="2800" b="1" dirty="0" smtClean="0"/>
              <a:t> </a:t>
            </a:r>
            <a:r>
              <a:rPr lang="en-US" sz="2800" b="1" dirty="0" err="1" smtClean="0"/>
              <a:t>perdagangan</a:t>
            </a:r>
            <a:r>
              <a:rPr lang="en-US" sz="2800" b="1" dirty="0" smtClean="0"/>
              <a:t> </a:t>
            </a:r>
            <a:r>
              <a:rPr lang="en-US" sz="2800" b="1" dirty="0" err="1" smtClean="0"/>
              <a:t>campuran</a:t>
            </a:r>
            <a:endParaRPr lang="en-US" sz="2800" b="1" dirty="0" smtClean="0"/>
          </a:p>
          <a:p>
            <a:pPr lvl="1" eaLnBrk="1" hangingPunct="1">
              <a:lnSpc>
                <a:spcPct val="80000"/>
              </a:lnSpc>
            </a:pPr>
            <a:r>
              <a:rPr lang="en-US" dirty="0" err="1" smtClean="0"/>
              <a:t>Membentuk</a:t>
            </a:r>
            <a:r>
              <a:rPr lang="en-US" dirty="0" smtClean="0"/>
              <a:t> </a:t>
            </a:r>
            <a:r>
              <a:rPr lang="en-US" dirty="0" err="1" smtClean="0"/>
              <a:t>pola</a:t>
            </a:r>
            <a:r>
              <a:rPr lang="en-US" dirty="0" smtClean="0"/>
              <a:t> </a:t>
            </a:r>
            <a:r>
              <a:rPr lang="en-US" dirty="0" err="1" smtClean="0"/>
              <a:t>perkembangan</a:t>
            </a:r>
            <a:r>
              <a:rPr lang="en-US" dirty="0" smtClean="0"/>
              <a:t> pita</a:t>
            </a:r>
          </a:p>
          <a:p>
            <a:pPr eaLnBrk="1" hangingPunct="1">
              <a:lnSpc>
                <a:spcPct val="80000"/>
              </a:lnSpc>
            </a:pPr>
            <a:r>
              <a:rPr lang="en-US" sz="2800" b="1" dirty="0" err="1" smtClean="0"/>
              <a:t>Kawasan</a:t>
            </a:r>
            <a:r>
              <a:rPr lang="en-US" sz="2800" b="1" dirty="0" smtClean="0"/>
              <a:t> </a:t>
            </a:r>
            <a:r>
              <a:rPr lang="en-US" sz="2800" b="1" dirty="0" err="1" smtClean="0"/>
              <a:t>perdagangan</a:t>
            </a:r>
            <a:r>
              <a:rPr lang="en-US" sz="2800" b="1" dirty="0" smtClean="0"/>
              <a:t> </a:t>
            </a:r>
            <a:r>
              <a:rPr lang="en-US" sz="2800" b="1" dirty="0" err="1" smtClean="0"/>
              <a:t>baru</a:t>
            </a:r>
            <a:r>
              <a:rPr lang="en-US" sz="2800" b="1" dirty="0" smtClean="0"/>
              <a:t>, “</a:t>
            </a:r>
            <a:r>
              <a:rPr lang="en-US" sz="2800" b="1" dirty="0" err="1" smtClean="0"/>
              <a:t>internasional</a:t>
            </a:r>
            <a:r>
              <a:rPr lang="en-US" sz="2800" b="1" dirty="0" smtClean="0"/>
              <a:t>”</a:t>
            </a:r>
          </a:p>
          <a:p>
            <a:pPr lvl="1" eaLnBrk="1" hangingPunct="1">
              <a:lnSpc>
                <a:spcPct val="80000"/>
              </a:lnSpc>
            </a:pPr>
            <a:r>
              <a:rPr lang="en-US" dirty="0" err="1" smtClean="0"/>
              <a:t>Kawasan</a:t>
            </a:r>
            <a:r>
              <a:rPr lang="en-US" dirty="0" smtClean="0"/>
              <a:t> </a:t>
            </a:r>
            <a:r>
              <a:rPr lang="en-US" dirty="0" err="1" smtClean="0"/>
              <a:t>perdagangan</a:t>
            </a:r>
            <a:r>
              <a:rPr lang="en-US" dirty="0" smtClean="0"/>
              <a:t> </a:t>
            </a:r>
            <a:r>
              <a:rPr lang="en-US" dirty="0" err="1" smtClean="0"/>
              <a:t>baru</a:t>
            </a:r>
            <a:r>
              <a:rPr lang="en-US" dirty="0" smtClean="0"/>
              <a:t>, yang </a:t>
            </a:r>
            <a:r>
              <a:rPr lang="en-US" dirty="0" err="1" smtClean="0"/>
              <a:t>menjadi</a:t>
            </a:r>
            <a:r>
              <a:rPr lang="en-US" dirty="0" smtClean="0"/>
              <a:t> </a:t>
            </a:r>
            <a:r>
              <a:rPr lang="en-US" dirty="0" err="1" smtClean="0"/>
              <a:t>pusat</a:t>
            </a:r>
            <a:r>
              <a:rPr lang="en-US" dirty="0" smtClean="0"/>
              <a:t> </a:t>
            </a:r>
            <a:r>
              <a:rPr lang="en-US" dirty="0" err="1" smtClean="0"/>
              <a:t>kegiatan</a:t>
            </a:r>
            <a:r>
              <a:rPr lang="en-US" dirty="0" smtClean="0"/>
              <a:t> </a:t>
            </a:r>
            <a:r>
              <a:rPr lang="en-US" dirty="0" err="1" smtClean="0"/>
              <a:t>baru</a:t>
            </a:r>
            <a:endParaRPr lang="en-US" dirty="0" smtClean="0"/>
          </a:p>
          <a:p>
            <a:pPr eaLnBrk="1" hangingPunct="1">
              <a:lnSpc>
                <a:spcPct val="80000"/>
              </a:lnSpc>
            </a:pPr>
            <a:r>
              <a:rPr lang="en-US" sz="2800" b="1" dirty="0" err="1" smtClean="0"/>
              <a:t>Kawasan</a:t>
            </a:r>
            <a:r>
              <a:rPr lang="en-US" sz="2800" b="1" dirty="0" smtClean="0"/>
              <a:t> </a:t>
            </a:r>
            <a:r>
              <a:rPr lang="en-US" sz="2800" b="1" dirty="0" err="1" smtClean="0"/>
              <a:t>pusat</a:t>
            </a:r>
            <a:r>
              <a:rPr lang="en-US" sz="2800" b="1" dirty="0" smtClean="0"/>
              <a:t> </a:t>
            </a:r>
            <a:r>
              <a:rPr lang="en-US" sz="2800" b="1" dirty="0" err="1" smtClean="0"/>
              <a:t>pemerintahan</a:t>
            </a:r>
            <a:endParaRPr lang="en-US" sz="2800" b="1" dirty="0" smtClean="0"/>
          </a:p>
          <a:p>
            <a:pPr lvl="1" eaLnBrk="1" hangingPunct="1">
              <a:lnSpc>
                <a:spcPct val="80000"/>
              </a:lnSpc>
            </a:pPr>
            <a:r>
              <a:rPr lang="en-US" dirty="0" err="1" smtClean="0"/>
              <a:t>Manifestasi</a:t>
            </a:r>
            <a:r>
              <a:rPr lang="en-US" dirty="0" smtClean="0"/>
              <a:t> </a:t>
            </a:r>
            <a:r>
              <a:rPr lang="en-US" dirty="0" err="1" smtClean="0"/>
              <a:t>dari</a:t>
            </a:r>
            <a:r>
              <a:rPr lang="en-US" dirty="0" smtClean="0"/>
              <a:t> </a:t>
            </a:r>
            <a:r>
              <a:rPr lang="en-US" dirty="0" err="1" smtClean="0"/>
              <a:t>prinsip-prinsip</a:t>
            </a:r>
            <a:r>
              <a:rPr lang="en-US" dirty="0" smtClean="0"/>
              <a:t> </a:t>
            </a:r>
            <a:r>
              <a:rPr lang="en-US" dirty="0" err="1" smtClean="0"/>
              <a:t>tradisional</a:t>
            </a:r>
            <a:endParaRPr lang="en-US" dirty="0" smtClean="0"/>
          </a:p>
        </p:txBody>
      </p:sp>
      <p:sp>
        <p:nvSpPr>
          <p:cNvPr id="4" name="Text Box 3"/>
          <p:cNvSpPr txBox="1">
            <a:spLocks noChangeArrowheads="1"/>
          </p:cNvSpPr>
          <p:nvPr/>
        </p:nvSpPr>
        <p:spPr bwMode="auto">
          <a:xfrm>
            <a:off x="304800" y="612018"/>
            <a:ext cx="8001000" cy="646331"/>
          </a:xfrm>
          <a:prstGeom prst="rect">
            <a:avLst/>
          </a:prstGeom>
          <a:noFill/>
          <a:ln w="9525">
            <a:noFill/>
            <a:miter lim="800000"/>
            <a:headEnd/>
            <a:tailEnd/>
          </a:ln>
        </p:spPr>
        <p:txBody>
          <a:bodyPr>
            <a:spAutoFit/>
          </a:bodyPr>
          <a:lstStyle/>
          <a:p>
            <a:pPr eaLnBrk="0" hangingPunct="0"/>
            <a:r>
              <a:rPr lang="id-ID" sz="3600" b="1" smtClean="0">
                <a:latin typeface="+mj-lt"/>
                <a:ea typeface="+mj-ea"/>
                <a:cs typeface="+mj-cs"/>
              </a:rPr>
              <a:t>ELEMEN STRUKTUR KOTA DI INDONESIA</a:t>
            </a:r>
            <a:endParaRPr lang="en-US" sz="3600" b="1" dirty="0">
              <a:latin typeface="+mj-lt"/>
              <a:ea typeface="+mj-ea"/>
              <a:cs typeface="+mj-cs"/>
            </a:endParaRPr>
          </a:p>
        </p:txBody>
      </p:sp>
    </p:spTree>
    <p:extLst>
      <p:ext uri="{BB962C8B-B14F-4D97-AF65-F5344CB8AC3E}">
        <p14:creationId xmlns:p14="http://schemas.microsoft.com/office/powerpoint/2010/main" val="192206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42844" y="714380"/>
            <a:ext cx="9001156" cy="60007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800" b="1" dirty="0" err="1" smtClean="0"/>
              <a:t>Kawasan</a:t>
            </a:r>
            <a:r>
              <a:rPr lang="en-US" sz="2800" b="1" dirty="0" smtClean="0"/>
              <a:t> </a:t>
            </a:r>
            <a:r>
              <a:rPr lang="en-US" sz="2800" b="1" dirty="0" err="1" smtClean="0"/>
              <a:t>permukiman</a:t>
            </a:r>
            <a:r>
              <a:rPr lang="en-US" sz="2800" b="1" dirty="0" smtClean="0"/>
              <a:t> elite </a:t>
            </a:r>
            <a:r>
              <a:rPr lang="en-US" sz="2800" b="1" dirty="0" err="1" smtClean="0"/>
              <a:t>dalam</a:t>
            </a:r>
            <a:r>
              <a:rPr lang="en-US" sz="2800" b="1" dirty="0" smtClean="0"/>
              <a:t> </a:t>
            </a:r>
            <a:r>
              <a:rPr lang="en-US" sz="2800" b="1" dirty="0" err="1" smtClean="0"/>
              <a:t>kota</a:t>
            </a:r>
            <a:endParaRPr lang="en-US" sz="2800" b="1" dirty="0" smtClean="0"/>
          </a:p>
          <a:p>
            <a:pPr lvl="1">
              <a:lnSpc>
                <a:spcPct val="80000"/>
              </a:lnSpc>
            </a:pPr>
            <a:r>
              <a:rPr lang="en-US" dirty="0" err="1" smtClean="0"/>
              <a:t>Warisan</a:t>
            </a:r>
            <a:r>
              <a:rPr lang="en-US" dirty="0" smtClean="0"/>
              <a:t> </a:t>
            </a:r>
            <a:r>
              <a:rPr lang="en-US" dirty="0" err="1" smtClean="0"/>
              <a:t>kolonial</a:t>
            </a:r>
            <a:endParaRPr lang="en-US" dirty="0" smtClean="0"/>
          </a:p>
          <a:p>
            <a:pPr>
              <a:lnSpc>
                <a:spcPct val="80000"/>
              </a:lnSpc>
            </a:pPr>
            <a:r>
              <a:rPr lang="en-US" sz="2800" b="1" dirty="0" err="1" smtClean="0"/>
              <a:t>Kawasan</a:t>
            </a:r>
            <a:r>
              <a:rPr lang="en-US" sz="2800" b="1" dirty="0" smtClean="0"/>
              <a:t> </a:t>
            </a:r>
            <a:r>
              <a:rPr lang="en-US" sz="2800" b="1" dirty="0" err="1" smtClean="0"/>
              <a:t>permukiman</a:t>
            </a:r>
            <a:r>
              <a:rPr lang="en-US" sz="2800" b="1" dirty="0" smtClean="0"/>
              <a:t> </a:t>
            </a:r>
            <a:r>
              <a:rPr lang="en-US" sz="2800" b="1" dirty="0" err="1" smtClean="0"/>
              <a:t>menengah</a:t>
            </a:r>
            <a:r>
              <a:rPr lang="en-US" sz="2800" b="1" dirty="0" smtClean="0"/>
              <a:t> di </a:t>
            </a:r>
            <a:r>
              <a:rPr lang="en-US" sz="2800" b="1" dirty="0" err="1" smtClean="0"/>
              <a:t>pinggiran</a:t>
            </a:r>
            <a:endParaRPr lang="en-US" sz="2800" b="1" dirty="0" smtClean="0"/>
          </a:p>
          <a:p>
            <a:pPr lvl="1">
              <a:lnSpc>
                <a:spcPct val="80000"/>
              </a:lnSpc>
            </a:pPr>
            <a:r>
              <a:rPr lang="en-US" dirty="0" err="1" smtClean="0"/>
              <a:t>Mulai</a:t>
            </a:r>
            <a:r>
              <a:rPr lang="en-US" dirty="0" smtClean="0"/>
              <a:t> </a:t>
            </a:r>
            <a:r>
              <a:rPr lang="en-US" dirty="0" err="1" smtClean="0"/>
              <a:t>muncul</a:t>
            </a:r>
            <a:r>
              <a:rPr lang="en-US" dirty="0" smtClean="0"/>
              <a:t> </a:t>
            </a:r>
            <a:r>
              <a:rPr lang="en-US" dirty="0" err="1" smtClean="0"/>
              <a:t>tahun</a:t>
            </a:r>
            <a:r>
              <a:rPr lang="en-US" dirty="0" smtClean="0"/>
              <a:t> 1970an-1980an </a:t>
            </a:r>
            <a:r>
              <a:rPr lang="en-US" dirty="0" smtClean="0">
                <a:sym typeface="Wingdings" pitchFamily="2" charset="2"/>
              </a:rPr>
              <a:t> </a:t>
            </a:r>
            <a:r>
              <a:rPr lang="en-US" dirty="0" err="1" smtClean="0">
                <a:sym typeface="Wingdings" pitchFamily="2" charset="2"/>
              </a:rPr>
              <a:t>Perumnas</a:t>
            </a:r>
            <a:r>
              <a:rPr lang="en-US" dirty="0" smtClean="0">
                <a:sym typeface="Wingdings" pitchFamily="2" charset="2"/>
              </a:rPr>
              <a:t>, BTN</a:t>
            </a:r>
          </a:p>
          <a:p>
            <a:pPr>
              <a:lnSpc>
                <a:spcPct val="80000"/>
              </a:lnSpc>
            </a:pPr>
            <a:r>
              <a:rPr lang="en-US" sz="2800" b="1" dirty="0" err="1" smtClean="0"/>
              <a:t>Kawasan</a:t>
            </a:r>
            <a:r>
              <a:rPr lang="en-US" sz="2800" b="1" dirty="0" smtClean="0"/>
              <a:t> </a:t>
            </a:r>
            <a:r>
              <a:rPr lang="en-US" sz="2800" b="1" dirty="0" err="1" smtClean="0"/>
              <a:t>industri</a:t>
            </a:r>
            <a:endParaRPr lang="en-US" sz="2800" b="1" dirty="0" smtClean="0"/>
          </a:p>
          <a:p>
            <a:pPr lvl="1">
              <a:lnSpc>
                <a:spcPct val="80000"/>
              </a:lnSpc>
            </a:pPr>
            <a:r>
              <a:rPr lang="en-US" dirty="0" smtClean="0"/>
              <a:t>Booming </a:t>
            </a:r>
            <a:r>
              <a:rPr lang="en-US" dirty="0" err="1" smtClean="0"/>
              <a:t>investasi</a:t>
            </a:r>
            <a:r>
              <a:rPr lang="en-US" dirty="0" smtClean="0"/>
              <a:t> </a:t>
            </a:r>
            <a:r>
              <a:rPr lang="en-US" dirty="0" err="1" smtClean="0"/>
              <a:t>tahun</a:t>
            </a:r>
            <a:r>
              <a:rPr lang="en-US" dirty="0" smtClean="0"/>
              <a:t> 1980an-1990an</a:t>
            </a:r>
          </a:p>
          <a:p>
            <a:pPr>
              <a:lnSpc>
                <a:spcPct val="80000"/>
              </a:lnSpc>
            </a:pPr>
            <a:r>
              <a:rPr lang="en-US" sz="2800" b="1" dirty="0" err="1" smtClean="0"/>
              <a:t>Kampung</a:t>
            </a:r>
            <a:endParaRPr lang="en-US" sz="2800" b="1" dirty="0" smtClean="0"/>
          </a:p>
          <a:p>
            <a:pPr lvl="1">
              <a:lnSpc>
                <a:spcPct val="80000"/>
              </a:lnSpc>
            </a:pPr>
            <a:r>
              <a:rPr lang="en-US" dirty="0" err="1" smtClean="0"/>
              <a:t>Permukiman</a:t>
            </a:r>
            <a:r>
              <a:rPr lang="en-US" dirty="0" smtClean="0"/>
              <a:t> </a:t>
            </a:r>
            <a:r>
              <a:rPr lang="en-US" dirty="0" err="1" smtClean="0"/>
              <a:t>tersebar</a:t>
            </a:r>
            <a:r>
              <a:rPr lang="en-US" dirty="0" smtClean="0"/>
              <a:t>, </a:t>
            </a:r>
            <a:r>
              <a:rPr lang="en-US" dirty="0" err="1" smtClean="0"/>
              <a:t>tidak</a:t>
            </a:r>
            <a:r>
              <a:rPr lang="en-US" dirty="0" smtClean="0"/>
              <a:t> </a:t>
            </a:r>
            <a:r>
              <a:rPr lang="en-US" dirty="0" err="1" smtClean="0"/>
              <a:t>terpola</a:t>
            </a:r>
            <a:r>
              <a:rPr lang="en-US" dirty="0" smtClean="0"/>
              <a:t>, </a:t>
            </a:r>
            <a:r>
              <a:rPr lang="en-US" dirty="0" err="1" smtClean="0"/>
              <a:t>menempati</a:t>
            </a:r>
            <a:r>
              <a:rPr lang="en-US" dirty="0" smtClean="0"/>
              <a:t> </a:t>
            </a:r>
            <a:r>
              <a:rPr lang="en-US" dirty="0" err="1" smtClean="0"/>
              <a:t>ruang</a:t>
            </a:r>
            <a:r>
              <a:rPr lang="en-US" dirty="0" smtClean="0"/>
              <a:t> </a:t>
            </a:r>
            <a:r>
              <a:rPr lang="en-US" dirty="0" err="1" smtClean="0"/>
              <a:t>kosong</a:t>
            </a:r>
            <a:r>
              <a:rPr lang="en-US" dirty="0" smtClean="0"/>
              <a:t> </a:t>
            </a:r>
            <a:r>
              <a:rPr lang="en-US" dirty="0" err="1" smtClean="0"/>
              <a:t>perkotaan</a:t>
            </a:r>
            <a:r>
              <a:rPr lang="en-US" dirty="0" smtClean="0"/>
              <a:t>; </a:t>
            </a:r>
            <a:r>
              <a:rPr lang="en-US" dirty="0" err="1" smtClean="0"/>
              <a:t>berkembang</a:t>
            </a:r>
            <a:r>
              <a:rPr lang="en-US" dirty="0" smtClean="0"/>
              <a:t> </a:t>
            </a:r>
            <a:r>
              <a:rPr lang="en-US" dirty="0" err="1" smtClean="0"/>
              <a:t>tidak</a:t>
            </a:r>
            <a:r>
              <a:rPr lang="en-US" dirty="0" smtClean="0"/>
              <a:t> </a:t>
            </a:r>
            <a:r>
              <a:rPr lang="en-US" dirty="0" err="1" smtClean="0"/>
              <a:t>saja</a:t>
            </a:r>
            <a:r>
              <a:rPr lang="en-US" dirty="0" smtClean="0"/>
              <a:t> </a:t>
            </a:r>
            <a:r>
              <a:rPr lang="en-US" dirty="0" err="1" smtClean="0"/>
              <a:t>untuk</a:t>
            </a:r>
            <a:r>
              <a:rPr lang="en-US" dirty="0" smtClean="0"/>
              <a:t> </a:t>
            </a:r>
            <a:r>
              <a:rPr lang="en-US" dirty="0" err="1" smtClean="0"/>
              <a:t>kalangan</a:t>
            </a:r>
            <a:r>
              <a:rPr lang="en-US" dirty="0" smtClean="0"/>
              <a:t> </a:t>
            </a:r>
            <a:r>
              <a:rPr lang="en-US" dirty="0" err="1" smtClean="0"/>
              <a:t>bawah</a:t>
            </a:r>
            <a:r>
              <a:rPr lang="en-US" dirty="0" smtClean="0"/>
              <a:t>, juga </a:t>
            </a:r>
            <a:r>
              <a:rPr lang="en-US" dirty="0" err="1" smtClean="0"/>
              <a:t>menengah-atas</a:t>
            </a:r>
            <a:endParaRPr lang="en-US" dirty="0" smtClean="0"/>
          </a:p>
          <a:p>
            <a:pPr lvl="1">
              <a:lnSpc>
                <a:spcPct val="80000"/>
              </a:lnSpc>
            </a:pPr>
            <a:endParaRPr lang="en-US" dirty="0" smtClean="0"/>
          </a:p>
          <a:p>
            <a:pPr lvl="1">
              <a:lnSpc>
                <a:spcPct val="80000"/>
              </a:lnSpc>
            </a:pPr>
            <a:endParaRPr lang="en-GB" dirty="0" smtClean="0"/>
          </a:p>
        </p:txBody>
      </p:sp>
    </p:spTree>
    <p:extLst>
      <p:ext uri="{BB962C8B-B14F-4D97-AF65-F5344CB8AC3E}">
        <p14:creationId xmlns:p14="http://schemas.microsoft.com/office/powerpoint/2010/main" val="3027283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en-US" b="1" smtClean="0"/>
              <a:t>POLA RUANG</a:t>
            </a:r>
            <a:endParaRPr lang="en-US" b="1"/>
          </a:p>
        </p:txBody>
      </p:sp>
      <p:sp>
        <p:nvSpPr>
          <p:cNvPr id="3" name="Content Placeholder 2"/>
          <p:cNvSpPr>
            <a:spLocks noGrp="1"/>
          </p:cNvSpPr>
          <p:nvPr>
            <p:ph idx="1"/>
          </p:nvPr>
        </p:nvSpPr>
        <p:spPr/>
        <p:txBody>
          <a:bodyPr/>
          <a:lstStyle/>
          <a:p>
            <a:pPr marL="0" indent="0">
              <a:buNone/>
            </a:pPr>
            <a:r>
              <a:rPr lang="en-US" i="1" smtClean="0"/>
              <a:t>Distribusi peruntukkan ruang dalam suatu wilayah yang meliputi peruntukan ruang untuk fungsi lindung dan peruntukan ruang untuk fungsi budidaya</a:t>
            </a:r>
            <a:endParaRPr lang="en-US" i="1"/>
          </a:p>
        </p:txBody>
      </p:sp>
      <p:sp>
        <p:nvSpPr>
          <p:cNvPr id="4" name="TextBox 3"/>
          <p:cNvSpPr txBox="1"/>
          <p:nvPr/>
        </p:nvSpPr>
        <p:spPr>
          <a:xfrm>
            <a:off x="609600" y="5334000"/>
            <a:ext cx="6446252" cy="369332"/>
          </a:xfrm>
          <a:prstGeom prst="rect">
            <a:avLst/>
          </a:prstGeom>
          <a:noFill/>
        </p:spPr>
        <p:txBody>
          <a:bodyPr wrap="none" rtlCol="0">
            <a:spAutoFit/>
          </a:bodyPr>
          <a:lstStyle/>
          <a:p>
            <a:r>
              <a:rPr lang="en-US" smtClean="0">
                <a:solidFill>
                  <a:schemeClr val="accent6">
                    <a:lumMod val="50000"/>
                  </a:schemeClr>
                </a:solidFill>
              </a:rPr>
              <a:t>Undang-Undang RI Nomor 26 Tahun 2007 tentang Penataan Ruang</a:t>
            </a:r>
            <a:endParaRPr lang="en-US">
              <a:solidFill>
                <a:schemeClr val="accent6">
                  <a:lumMod val="50000"/>
                </a:schemeClr>
              </a:solidFill>
            </a:endParaRPr>
          </a:p>
        </p:txBody>
      </p:sp>
    </p:spTree>
    <p:extLst>
      <p:ext uri="{BB962C8B-B14F-4D97-AF65-F5344CB8AC3E}">
        <p14:creationId xmlns:p14="http://schemas.microsoft.com/office/powerpoint/2010/main" val="677329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15" t="22413" r="26087" b="6250"/>
          <a:stretch/>
        </p:blipFill>
        <p:spPr bwMode="auto">
          <a:xfrm>
            <a:off x="304800" y="609600"/>
            <a:ext cx="8072994" cy="5602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64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686016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04393" y="5486400"/>
            <a:ext cx="4572000" cy="523220"/>
          </a:xfrm>
          <a:prstGeom prst="rect">
            <a:avLst/>
          </a:prstGeom>
        </p:spPr>
        <p:txBody>
          <a:bodyPr>
            <a:spAutoFit/>
          </a:bodyPr>
          <a:lstStyle/>
          <a:p>
            <a:pPr algn="ctr"/>
            <a:r>
              <a:rPr lang="en-US" sz="2800" b="1" smtClean="0">
                <a:solidFill>
                  <a:schemeClr val="accent6">
                    <a:lumMod val="50000"/>
                  </a:schemeClr>
                </a:solidFill>
                <a:latin typeface="Cambria Math" pitchFamily="18" charset="0"/>
                <a:ea typeface="Cambria Math" pitchFamily="18" charset="0"/>
              </a:rPr>
              <a:t>RUANG??</a:t>
            </a:r>
            <a:endParaRPr lang="en-US" sz="2800" b="1">
              <a:solidFill>
                <a:schemeClr val="accent6">
                  <a:lumMod val="50000"/>
                </a:schemeClr>
              </a:solidFill>
              <a:latin typeface="Cambria Math" pitchFamily="18" charset="0"/>
              <a:ea typeface="Cambria Math" pitchFamily="18" charset="0"/>
            </a:endParaRPr>
          </a:p>
        </p:txBody>
      </p:sp>
    </p:spTree>
    <p:extLst>
      <p:ext uri="{BB962C8B-B14F-4D97-AF65-F5344CB8AC3E}">
        <p14:creationId xmlns:p14="http://schemas.microsoft.com/office/powerpoint/2010/main" val="3094312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66" t="22844" r="32267" b="5280"/>
          <a:stretch/>
        </p:blipFill>
        <p:spPr bwMode="auto">
          <a:xfrm>
            <a:off x="34159" y="609600"/>
            <a:ext cx="440646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966" t="23814" r="32067" b="18211"/>
          <a:stretch/>
        </p:blipFill>
        <p:spPr bwMode="auto">
          <a:xfrm>
            <a:off x="4440621" y="1905000"/>
            <a:ext cx="4419436" cy="424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707239" y="625366"/>
            <a:ext cx="38862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smtClean="0"/>
              <a:t>KETERANGAN DALAM POLA RUANG</a:t>
            </a:r>
            <a:endParaRPr lang="en-US" sz="3200" b="1"/>
          </a:p>
        </p:txBody>
      </p:sp>
    </p:spTree>
    <p:extLst>
      <p:ext uri="{BB962C8B-B14F-4D97-AF65-F5344CB8AC3E}">
        <p14:creationId xmlns:p14="http://schemas.microsoft.com/office/powerpoint/2010/main" val="2329994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smtClean="0"/>
              <a:t>REFERENSI</a:t>
            </a:r>
            <a:endParaRPr lang="en-US" sz="3600" b="1"/>
          </a:p>
        </p:txBody>
      </p:sp>
      <p:sp>
        <p:nvSpPr>
          <p:cNvPr id="3" name="Content Placeholder 2"/>
          <p:cNvSpPr>
            <a:spLocks noGrp="1"/>
          </p:cNvSpPr>
          <p:nvPr>
            <p:ph idx="1"/>
          </p:nvPr>
        </p:nvSpPr>
        <p:spPr>
          <a:xfrm>
            <a:off x="-5255" y="1219200"/>
            <a:ext cx="9144000" cy="4525963"/>
          </a:xfrm>
        </p:spPr>
        <p:txBody>
          <a:bodyPr>
            <a:noAutofit/>
          </a:bodyPr>
          <a:lstStyle/>
          <a:p>
            <a:pPr lvl="0"/>
            <a:r>
              <a:rPr lang="en-US" sz="2400" smtClean="0"/>
              <a:t>Kostoer. Raldi Hendro. 2001. Dimensi Keruangan Kota. Universitas Indonesia: Jakarta</a:t>
            </a:r>
          </a:p>
          <a:p>
            <a:pPr lvl="0"/>
            <a:r>
              <a:rPr lang="en-US" sz="2400" smtClean="0"/>
              <a:t>Marfai, Muh Aris. 2011. Pengantar Pemodelan Geografi. Fakultas Geografi UGM: Yogyakarta </a:t>
            </a:r>
          </a:p>
          <a:p>
            <a:r>
              <a:rPr lang="en-US" sz="2400"/>
              <a:t>Rustiadi, Ernan. 2009. Perencanaan dan Pengembangan Wilayah. Crestpent Press: Yogyakarta</a:t>
            </a:r>
          </a:p>
          <a:p>
            <a:pPr lvl="0"/>
            <a:r>
              <a:rPr lang="en-US" sz="2400" smtClean="0"/>
              <a:t>Yunus, Hadi Sabari. 2005. Struktur Tata Ruang Kota. Pustaka Pelajar: Yogyakarta</a:t>
            </a:r>
          </a:p>
          <a:p>
            <a:pPr marL="0" lvl="0" indent="0">
              <a:buNone/>
            </a:pPr>
            <a:endParaRPr lang="en-US" sz="2400" smtClean="0"/>
          </a:p>
          <a:p>
            <a:pPr lvl="0"/>
            <a:r>
              <a:rPr lang="en-US" sz="2400" smtClean="0"/>
              <a:t>Undang-Undang RI No. 26 Tahun 2007 tentang Penataan Ruang</a:t>
            </a:r>
          </a:p>
          <a:p>
            <a:pPr lvl="0"/>
            <a:r>
              <a:rPr lang="en-US" sz="2400" smtClean="0"/>
              <a:t>Permen Agraria dan Tata Ruang/Kepala BPN No 1 Tahun 2018 tentang Pedoman Penyusunan Rencana Tata Ruang Wilayah Provinsi, Kabupaten, dan Kota </a:t>
            </a:r>
            <a:endParaRPr lang="en-US" sz="2400" smtClean="0"/>
          </a:p>
          <a:p>
            <a:pPr lvl="0"/>
            <a:endParaRPr lang="en-US" sz="2400"/>
          </a:p>
          <a:p>
            <a:endParaRPr lang="en-US" sz="1200"/>
          </a:p>
        </p:txBody>
      </p:sp>
    </p:spTree>
    <p:extLst>
      <p:ext uri="{BB962C8B-B14F-4D97-AF65-F5344CB8AC3E}">
        <p14:creationId xmlns:p14="http://schemas.microsoft.com/office/powerpoint/2010/main" val="3159966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terimakasih</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3881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290" y="1584460"/>
            <a:ext cx="4898572"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9043"/>
            <a:ext cx="4048126"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 y="3810000"/>
            <a:ext cx="4050754" cy="220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232290" y="4963180"/>
            <a:ext cx="4572000" cy="1815882"/>
          </a:xfrm>
          <a:prstGeom prst="rect">
            <a:avLst/>
          </a:prstGeom>
        </p:spPr>
        <p:txBody>
          <a:bodyPr>
            <a:spAutoFit/>
          </a:bodyPr>
          <a:lstStyle/>
          <a:p>
            <a:pPr marL="514350" indent="-514350">
              <a:buAutoNum type="arabicPeriod"/>
            </a:pPr>
            <a:r>
              <a:rPr lang="en-US" sz="2800" b="1" smtClean="0">
                <a:solidFill>
                  <a:schemeClr val="accent6">
                    <a:lumMod val="50000"/>
                  </a:schemeClr>
                </a:solidFill>
                <a:latin typeface="Cambria Math" pitchFamily="18" charset="0"/>
                <a:ea typeface="Cambria Math" pitchFamily="18" charset="0"/>
              </a:rPr>
              <a:t>Proporsional</a:t>
            </a:r>
          </a:p>
          <a:p>
            <a:pPr marL="514350" indent="-514350">
              <a:buAutoNum type="arabicPeriod"/>
            </a:pPr>
            <a:r>
              <a:rPr lang="en-US" sz="2800" b="1" smtClean="0">
                <a:solidFill>
                  <a:schemeClr val="accent6">
                    <a:lumMod val="50000"/>
                  </a:schemeClr>
                </a:solidFill>
                <a:latin typeface="Cambria Math" pitchFamily="18" charset="0"/>
                <a:ea typeface="Cambria Math" pitchFamily="18" charset="0"/>
              </a:rPr>
              <a:t>Sesuai fungsinya</a:t>
            </a:r>
          </a:p>
          <a:p>
            <a:pPr marL="514350" indent="-514350">
              <a:buAutoNum type="arabicPeriod"/>
            </a:pPr>
            <a:r>
              <a:rPr lang="en-US" sz="2800" b="1" smtClean="0">
                <a:solidFill>
                  <a:schemeClr val="accent6">
                    <a:lumMod val="50000"/>
                  </a:schemeClr>
                </a:solidFill>
                <a:latin typeface="Cambria Math" pitchFamily="18" charset="0"/>
                <a:ea typeface="Cambria Math" pitchFamily="18" charset="0"/>
              </a:rPr>
              <a:t>Efektif dan Efisien</a:t>
            </a:r>
          </a:p>
          <a:p>
            <a:pPr marL="514350" indent="-514350">
              <a:buAutoNum type="arabicPeriod"/>
            </a:pPr>
            <a:endParaRPr lang="en-US" sz="2800" b="1">
              <a:solidFill>
                <a:schemeClr val="accent6">
                  <a:lumMod val="50000"/>
                </a:schemeClr>
              </a:solidFill>
              <a:latin typeface="Cambria Math" pitchFamily="18" charset="0"/>
              <a:ea typeface="Cambria Math" pitchFamily="18" charset="0"/>
            </a:endParaRPr>
          </a:p>
        </p:txBody>
      </p:sp>
    </p:spTree>
    <p:extLst>
      <p:ext uri="{BB962C8B-B14F-4D97-AF65-F5344CB8AC3E}">
        <p14:creationId xmlns:p14="http://schemas.microsoft.com/office/powerpoint/2010/main" val="60255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DEFINISI RUANG</a:t>
            </a:r>
            <a:endParaRPr lang="en-US" b="1"/>
          </a:p>
        </p:txBody>
      </p:sp>
      <p:sp>
        <p:nvSpPr>
          <p:cNvPr id="3" name="Content Placeholder 2"/>
          <p:cNvSpPr>
            <a:spLocks noGrp="1"/>
          </p:cNvSpPr>
          <p:nvPr>
            <p:ph idx="1"/>
          </p:nvPr>
        </p:nvSpPr>
        <p:spPr>
          <a:xfrm>
            <a:off x="457200" y="1600201"/>
            <a:ext cx="8229600" cy="3352800"/>
          </a:xfrm>
        </p:spPr>
        <p:txBody>
          <a:bodyPr/>
          <a:lstStyle/>
          <a:p>
            <a:pPr marL="0" indent="0">
              <a:buNone/>
            </a:pPr>
            <a:r>
              <a:rPr lang="en-US" b="1" i="1" smtClean="0">
                <a:solidFill>
                  <a:schemeClr val="accent6">
                    <a:lumMod val="75000"/>
                  </a:schemeClr>
                </a:solidFill>
              </a:rPr>
              <a:t>“Wadah yang meliputi ruang darat, ruang laut, dan ruang udara, termasuk ruang di dalam Bumi sebagai satu kesatuan wilayah, tempat manusia dan makhluk lain hidup, melakukan kegiatan, dan memelihara kelangsungan hidup”</a:t>
            </a:r>
            <a:endParaRPr lang="en-US" b="1" i="1">
              <a:solidFill>
                <a:schemeClr val="accent6">
                  <a:lumMod val="75000"/>
                </a:schemeClr>
              </a:solidFill>
            </a:endParaRPr>
          </a:p>
        </p:txBody>
      </p:sp>
      <p:sp>
        <p:nvSpPr>
          <p:cNvPr id="4" name="TextBox 3"/>
          <p:cNvSpPr txBox="1"/>
          <p:nvPr/>
        </p:nvSpPr>
        <p:spPr>
          <a:xfrm>
            <a:off x="228600" y="4812268"/>
            <a:ext cx="6446252" cy="369332"/>
          </a:xfrm>
          <a:prstGeom prst="rect">
            <a:avLst/>
          </a:prstGeom>
          <a:noFill/>
        </p:spPr>
        <p:txBody>
          <a:bodyPr wrap="none" rtlCol="0">
            <a:spAutoFit/>
          </a:bodyPr>
          <a:lstStyle/>
          <a:p>
            <a:r>
              <a:rPr lang="en-US" smtClean="0">
                <a:solidFill>
                  <a:schemeClr val="accent6">
                    <a:lumMod val="50000"/>
                  </a:schemeClr>
                </a:solidFill>
              </a:rPr>
              <a:t>Undang-Undang RI Nomor 26 Tahun 2007 tentang Penataan Ruang</a:t>
            </a:r>
            <a:endParaRPr lang="en-US">
              <a:solidFill>
                <a:schemeClr val="accent6">
                  <a:lumMod val="50000"/>
                </a:schemeClr>
              </a:solidFill>
            </a:endParaRPr>
          </a:p>
        </p:txBody>
      </p:sp>
    </p:spTree>
    <p:extLst>
      <p:ext uri="{BB962C8B-B14F-4D97-AF65-F5344CB8AC3E}">
        <p14:creationId xmlns:p14="http://schemas.microsoft.com/office/powerpoint/2010/main" val="34546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42910" y="1285860"/>
            <a:ext cx="8001000" cy="1815882"/>
          </a:xfrm>
          <a:prstGeom prst="rect">
            <a:avLst/>
          </a:prstGeom>
          <a:noFill/>
          <a:ln w="9525">
            <a:noFill/>
            <a:miter lim="800000"/>
            <a:headEnd/>
            <a:tailEnd/>
          </a:ln>
        </p:spPr>
        <p:txBody>
          <a:bodyPr>
            <a:spAutoFit/>
          </a:bodyPr>
          <a:lstStyle/>
          <a:p>
            <a:pPr eaLnBrk="0" hangingPunct="0"/>
            <a:r>
              <a:rPr lang="en-US" sz="4000" b="1" dirty="0" err="1">
                <a:latin typeface="AR CENA" pitchFamily="2" charset="0"/>
              </a:rPr>
              <a:t>Ruang</a:t>
            </a:r>
            <a:r>
              <a:rPr lang="en-US" sz="2400" dirty="0">
                <a:latin typeface="Candara" pitchFamily="34" charset="0"/>
              </a:rPr>
              <a:t> - </a:t>
            </a:r>
            <a:r>
              <a:rPr lang="en-US" sz="2400" b="1" dirty="0" err="1">
                <a:latin typeface="Candara" pitchFamily="34" charset="0"/>
              </a:rPr>
              <a:t>suatu</a:t>
            </a:r>
            <a:r>
              <a:rPr lang="en-US" sz="2400" b="1" dirty="0">
                <a:latin typeface="Candara" pitchFamily="34" charset="0"/>
              </a:rPr>
              <a:t> </a:t>
            </a:r>
            <a:r>
              <a:rPr lang="en-US" sz="2400" b="1" dirty="0" err="1">
                <a:latin typeface="Candara" pitchFamily="34" charset="0"/>
              </a:rPr>
              <a:t>wadah</a:t>
            </a:r>
            <a:r>
              <a:rPr lang="en-US" sz="2400" b="1" dirty="0">
                <a:latin typeface="Candara" pitchFamily="34" charset="0"/>
              </a:rPr>
              <a:t> </a:t>
            </a:r>
            <a:r>
              <a:rPr lang="en-US" sz="2400" b="1" dirty="0" smtClean="0">
                <a:latin typeface="Candara" pitchFamily="34" charset="0"/>
              </a:rPr>
              <a:t>yang </a:t>
            </a:r>
            <a:r>
              <a:rPr lang="en-US" sz="2400" b="1" dirty="0" err="1">
                <a:latin typeface="Candara" pitchFamily="34" charset="0"/>
              </a:rPr>
              <a:t>meliputi</a:t>
            </a:r>
            <a:r>
              <a:rPr lang="en-US" sz="2400" b="1" dirty="0">
                <a:latin typeface="Candara" pitchFamily="34" charset="0"/>
              </a:rPr>
              <a:t> </a:t>
            </a:r>
            <a:r>
              <a:rPr lang="en-US" sz="2400" b="1" dirty="0" err="1">
                <a:latin typeface="Candara" pitchFamily="34" charset="0"/>
              </a:rPr>
              <a:t>ruang</a:t>
            </a:r>
            <a:r>
              <a:rPr lang="en-US" sz="2400" b="1" dirty="0">
                <a:latin typeface="Candara" pitchFamily="34" charset="0"/>
              </a:rPr>
              <a:t> </a:t>
            </a:r>
            <a:r>
              <a:rPr lang="en-US" sz="2400" b="1" dirty="0" err="1" smtClean="0">
                <a:latin typeface="Candara" pitchFamily="34" charset="0"/>
              </a:rPr>
              <a:t>darat</a:t>
            </a:r>
            <a:r>
              <a:rPr lang="en-US" sz="2400" b="1" dirty="0" smtClean="0">
                <a:latin typeface="Candara" pitchFamily="34" charset="0"/>
              </a:rPr>
              <a:t>, </a:t>
            </a:r>
            <a:r>
              <a:rPr lang="en-US" sz="2400" b="1" dirty="0" err="1">
                <a:latin typeface="Candara" pitchFamily="34" charset="0"/>
              </a:rPr>
              <a:t>ruang</a:t>
            </a:r>
            <a:r>
              <a:rPr lang="en-US" sz="2400" b="1" dirty="0">
                <a:latin typeface="Candara" pitchFamily="34" charset="0"/>
              </a:rPr>
              <a:t> </a:t>
            </a:r>
            <a:r>
              <a:rPr lang="en-US" sz="2400" b="1" dirty="0" err="1">
                <a:latin typeface="Candara" pitchFamily="34" charset="0"/>
              </a:rPr>
              <a:t>udara</a:t>
            </a:r>
            <a:r>
              <a:rPr lang="en-US" sz="2400" b="1" dirty="0">
                <a:latin typeface="Candara" pitchFamily="34" charset="0"/>
              </a:rPr>
              <a:t>, </a:t>
            </a:r>
            <a:r>
              <a:rPr lang="en-US" sz="2400" b="1" dirty="0" err="1">
                <a:latin typeface="Candara" pitchFamily="34" charset="0"/>
              </a:rPr>
              <a:t>ruang</a:t>
            </a:r>
            <a:r>
              <a:rPr lang="en-US" sz="2400" b="1" dirty="0">
                <a:latin typeface="Candara" pitchFamily="34" charset="0"/>
              </a:rPr>
              <a:t> </a:t>
            </a:r>
            <a:r>
              <a:rPr lang="en-US" sz="2400" b="1" dirty="0" err="1" smtClean="0">
                <a:latin typeface="Candara" pitchFamily="34" charset="0"/>
              </a:rPr>
              <a:t>laut</a:t>
            </a:r>
            <a:r>
              <a:rPr lang="id-ID" sz="2400" b="1" dirty="0" smtClean="0">
                <a:latin typeface="Candara" pitchFamily="34" charset="0"/>
              </a:rPr>
              <a:t>, termasuk ruang di dalam bumi</a:t>
            </a:r>
            <a:r>
              <a:rPr lang="en-US" sz="2400" b="1" dirty="0" smtClean="0">
                <a:latin typeface="Candara" pitchFamily="34" charset="0"/>
              </a:rPr>
              <a:t> </a:t>
            </a:r>
            <a:r>
              <a:rPr lang="en-US" sz="2400" b="1" dirty="0" err="1">
                <a:latin typeface="Candara" pitchFamily="34" charset="0"/>
              </a:rPr>
              <a:t>sebagai</a:t>
            </a:r>
            <a:r>
              <a:rPr lang="en-US" sz="2400" b="1" dirty="0">
                <a:latin typeface="Candara" pitchFamily="34" charset="0"/>
              </a:rPr>
              <a:t> </a:t>
            </a:r>
            <a:r>
              <a:rPr lang="en-US" sz="2400" b="1" dirty="0" err="1">
                <a:latin typeface="Candara" pitchFamily="34" charset="0"/>
              </a:rPr>
              <a:t>suatu</a:t>
            </a:r>
            <a:r>
              <a:rPr lang="en-US" sz="2400" b="1" dirty="0">
                <a:latin typeface="Candara" pitchFamily="34" charset="0"/>
              </a:rPr>
              <a:t> </a:t>
            </a:r>
            <a:r>
              <a:rPr lang="en-US" sz="2400" b="1" dirty="0" err="1">
                <a:latin typeface="Candara" pitchFamily="34" charset="0"/>
              </a:rPr>
              <a:t>kesatuan</a:t>
            </a:r>
            <a:r>
              <a:rPr lang="en-US" sz="2400" b="1" dirty="0">
                <a:latin typeface="Candara" pitchFamily="34" charset="0"/>
              </a:rPr>
              <a:t> </a:t>
            </a:r>
            <a:r>
              <a:rPr lang="en-US" sz="2400" b="1" dirty="0" err="1">
                <a:latin typeface="Candara" pitchFamily="34" charset="0"/>
              </a:rPr>
              <a:t>wilayah</a:t>
            </a:r>
            <a:r>
              <a:rPr lang="en-US" sz="2400" b="1" dirty="0">
                <a:latin typeface="Candara" pitchFamily="34" charset="0"/>
              </a:rPr>
              <a:t> </a:t>
            </a:r>
            <a:r>
              <a:rPr lang="en-US" sz="2400" b="1" dirty="0" err="1">
                <a:latin typeface="Candara" pitchFamily="34" charset="0"/>
              </a:rPr>
              <a:t>di</a:t>
            </a:r>
            <a:r>
              <a:rPr lang="en-US" sz="2400" b="1" dirty="0">
                <a:latin typeface="Candara" pitchFamily="34" charset="0"/>
              </a:rPr>
              <a:t> </a:t>
            </a:r>
            <a:r>
              <a:rPr lang="en-US" sz="2400" b="1" dirty="0" err="1">
                <a:latin typeface="Candara" pitchFamily="34" charset="0"/>
              </a:rPr>
              <a:t>mana</a:t>
            </a:r>
            <a:r>
              <a:rPr lang="en-US" sz="2400" b="1" dirty="0">
                <a:latin typeface="Candara" pitchFamily="34" charset="0"/>
              </a:rPr>
              <a:t> </a:t>
            </a:r>
            <a:r>
              <a:rPr lang="en-US" sz="2400" b="1" dirty="0" err="1">
                <a:latin typeface="Candara" pitchFamily="34" charset="0"/>
              </a:rPr>
              <a:t>terdapat</a:t>
            </a:r>
            <a:r>
              <a:rPr lang="en-US" sz="2400" b="1" dirty="0">
                <a:latin typeface="Candara" pitchFamily="34" charset="0"/>
              </a:rPr>
              <a:t> </a:t>
            </a:r>
            <a:r>
              <a:rPr lang="en-US" sz="2400" b="1" dirty="0" err="1">
                <a:latin typeface="Candara" pitchFamily="34" charset="0"/>
              </a:rPr>
              <a:t>suatu</a:t>
            </a:r>
            <a:r>
              <a:rPr lang="en-US" sz="2400" b="1" dirty="0">
                <a:latin typeface="Candara" pitchFamily="34" charset="0"/>
              </a:rPr>
              <a:t> </a:t>
            </a:r>
            <a:r>
              <a:rPr lang="en-US" sz="2400" b="1" dirty="0" err="1">
                <a:latin typeface="Candara" pitchFamily="34" charset="0"/>
              </a:rPr>
              <a:t>interaksi</a:t>
            </a:r>
            <a:r>
              <a:rPr lang="en-US" sz="2400" b="1" dirty="0">
                <a:latin typeface="Candara" pitchFamily="34" charset="0"/>
              </a:rPr>
              <a:t> </a:t>
            </a:r>
            <a:r>
              <a:rPr lang="en-US" sz="2400" b="1" dirty="0" err="1" smtClean="0">
                <a:latin typeface="Candara" pitchFamily="34" charset="0"/>
              </a:rPr>
              <a:t>antara</a:t>
            </a:r>
            <a:r>
              <a:rPr lang="id-ID" sz="2400" b="1" dirty="0" smtClean="0">
                <a:latin typeface="Candara" pitchFamily="34" charset="0"/>
              </a:rPr>
              <a:t>:</a:t>
            </a:r>
            <a:endParaRPr lang="en-US" sz="2400" b="1" dirty="0">
              <a:latin typeface="Candara" pitchFamily="34" charset="0"/>
            </a:endParaRPr>
          </a:p>
        </p:txBody>
      </p:sp>
      <p:sp>
        <p:nvSpPr>
          <p:cNvPr id="5" name="Rectangle 273"/>
          <p:cNvSpPr txBox="1">
            <a:spLocks noChangeArrowheads="1"/>
          </p:cNvSpPr>
          <p:nvPr/>
        </p:nvSpPr>
        <p:spPr>
          <a:xfrm>
            <a:off x="1142976" y="2928934"/>
            <a:ext cx="7186634" cy="365125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err="1" smtClean="0">
                <a:ln>
                  <a:noFill/>
                </a:ln>
                <a:effectLst/>
                <a:uLnTx/>
                <a:uFillTx/>
                <a:latin typeface="+mn-lt"/>
                <a:ea typeface="+mn-ea"/>
                <a:cs typeface="+mn-cs"/>
              </a:rPr>
              <a:t>sistem</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sosial</a:t>
            </a:r>
            <a:r>
              <a:rPr kumimoji="0" lang="en-US" sz="2400" b="1" i="0" u="none" strike="noStrike" kern="1200" cap="none" spc="0" normalizeH="0" baseline="0" noProof="0" dirty="0" smtClean="0">
                <a:ln>
                  <a:noFill/>
                </a:ln>
                <a:effectLst/>
                <a:uLnTx/>
                <a:uFillTx/>
                <a:latin typeface="+mn-lt"/>
                <a:ea typeface="+mn-ea"/>
                <a:cs typeface="+mn-cs"/>
              </a:rPr>
              <a:t> yang </a:t>
            </a:r>
            <a:r>
              <a:rPr kumimoji="0" lang="en-US" sz="2400" b="1" i="0" u="none" strike="noStrike" kern="1200" cap="none" spc="0" normalizeH="0" baseline="0" noProof="0" dirty="0" err="1" smtClean="0">
                <a:ln>
                  <a:noFill/>
                </a:ln>
                <a:effectLst/>
                <a:uLnTx/>
                <a:uFillTx/>
                <a:latin typeface="+mn-lt"/>
                <a:ea typeface="+mn-ea"/>
                <a:cs typeface="+mn-cs"/>
              </a:rPr>
              <a:t>menyangkut</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ber-bagai</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kegiatan</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kehidupan</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manusia</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secara</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sosial</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ekonomi</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dan</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sosial</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budaya</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dan</a:t>
            </a:r>
            <a:endParaRPr kumimoji="0" lang="id-ID" sz="24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err="1" smtClean="0">
                <a:ln>
                  <a:noFill/>
                </a:ln>
                <a:effectLst/>
                <a:uLnTx/>
                <a:uFillTx/>
                <a:latin typeface="+mn-lt"/>
                <a:ea typeface="+mn-ea"/>
                <a:cs typeface="+mn-cs"/>
              </a:rPr>
              <a:t>sistem</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lingkungan</a:t>
            </a:r>
            <a:r>
              <a:rPr kumimoji="0" lang="en-US" sz="2400" b="1" i="0" u="none" strike="noStrike" kern="1200" cap="none" spc="0" normalizeH="0" baseline="0" noProof="0" dirty="0" smtClean="0">
                <a:ln>
                  <a:noFill/>
                </a:ln>
                <a:effectLst/>
                <a:uLnTx/>
                <a:uFillTx/>
                <a:latin typeface="+mn-lt"/>
                <a:ea typeface="+mn-ea"/>
                <a:cs typeface="+mn-cs"/>
              </a:rPr>
              <a:t> (ecosystem) yang </a:t>
            </a:r>
            <a:r>
              <a:rPr kumimoji="0" lang="en-US" sz="2400" b="1" i="0" u="none" strike="noStrike" kern="1200" cap="none" spc="0" normalizeH="0" baseline="0" noProof="0" dirty="0" err="1" smtClean="0">
                <a:ln>
                  <a:noFill/>
                </a:ln>
                <a:effectLst/>
                <a:uLnTx/>
                <a:uFillTx/>
                <a:latin typeface="+mn-lt"/>
                <a:ea typeface="+mn-ea"/>
                <a:cs typeface="+mn-cs"/>
              </a:rPr>
              <a:t>menyangkut</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sumber</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daya</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alam</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sumber</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daya</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binaan</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tanah</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dan</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unsur</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unsur</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lingkungan</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fisik</a:t>
            </a:r>
            <a:endParaRPr kumimoji="0" lang="en-US" sz="24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242768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mtClean="0"/>
              <a:t>Keteraturan konfigurasi spasial aktivitas-aktivitas sosial ekonomi masyarakat atau pola pemanfaatan ruang selalu ditemukan di setiap kehidupan masyarakat di dalam mempertahankan hidupnya, menyesuaikan dengan lingkungan, mengoptimalkan upaya-upaya pemanfaatan sumber daya alam, mengoptimalkan interaksi sosial, maupun bentuk-bentuk ekspresi budaya</a:t>
            </a:r>
            <a:endParaRPr lang="en-US"/>
          </a:p>
        </p:txBody>
      </p:sp>
    </p:spTree>
    <p:extLst>
      <p:ext uri="{BB962C8B-B14F-4D97-AF65-F5344CB8AC3E}">
        <p14:creationId xmlns:p14="http://schemas.microsoft.com/office/powerpoint/2010/main" val="165464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descr="Small confetti"/>
          <p:cNvSpPr>
            <a:spLocks/>
          </p:cNvSpPr>
          <p:nvPr/>
        </p:nvSpPr>
        <p:spPr bwMode="auto">
          <a:xfrm>
            <a:off x="590550" y="4667250"/>
            <a:ext cx="8039100" cy="2043113"/>
          </a:xfrm>
          <a:custGeom>
            <a:avLst/>
            <a:gdLst>
              <a:gd name="T0" fmla="*/ 2124 w 5064"/>
              <a:gd name="T1" fmla="*/ 60 h 1287"/>
              <a:gd name="T2" fmla="*/ 2076 w 5064"/>
              <a:gd name="T3" fmla="*/ 132 h 1287"/>
              <a:gd name="T4" fmla="*/ 2040 w 5064"/>
              <a:gd name="T5" fmla="*/ 144 h 1287"/>
              <a:gd name="T6" fmla="*/ 1416 w 5064"/>
              <a:gd name="T7" fmla="*/ 156 h 1287"/>
              <a:gd name="T8" fmla="*/ 1344 w 5064"/>
              <a:gd name="T9" fmla="*/ 216 h 1287"/>
              <a:gd name="T10" fmla="*/ 1308 w 5064"/>
              <a:gd name="T11" fmla="*/ 228 h 1287"/>
              <a:gd name="T12" fmla="*/ 1272 w 5064"/>
              <a:gd name="T13" fmla="*/ 252 h 1287"/>
              <a:gd name="T14" fmla="*/ 1068 w 5064"/>
              <a:gd name="T15" fmla="*/ 240 h 1287"/>
              <a:gd name="T16" fmla="*/ 516 w 5064"/>
              <a:gd name="T17" fmla="*/ 300 h 1287"/>
              <a:gd name="T18" fmla="*/ 132 w 5064"/>
              <a:gd name="T19" fmla="*/ 336 h 1287"/>
              <a:gd name="T20" fmla="*/ 0 w 5064"/>
              <a:gd name="T21" fmla="*/ 432 h 1287"/>
              <a:gd name="T22" fmla="*/ 72 w 5064"/>
              <a:gd name="T23" fmla="*/ 492 h 1287"/>
              <a:gd name="T24" fmla="*/ 228 w 5064"/>
              <a:gd name="T25" fmla="*/ 576 h 1287"/>
              <a:gd name="T26" fmla="*/ 216 w 5064"/>
              <a:gd name="T27" fmla="*/ 612 h 1287"/>
              <a:gd name="T28" fmla="*/ 180 w 5064"/>
              <a:gd name="T29" fmla="*/ 624 h 1287"/>
              <a:gd name="T30" fmla="*/ 228 w 5064"/>
              <a:gd name="T31" fmla="*/ 636 h 1287"/>
              <a:gd name="T32" fmla="*/ 324 w 5064"/>
              <a:gd name="T33" fmla="*/ 660 h 1287"/>
              <a:gd name="T34" fmla="*/ 360 w 5064"/>
              <a:gd name="T35" fmla="*/ 1080 h 1287"/>
              <a:gd name="T36" fmla="*/ 420 w 5064"/>
              <a:gd name="T37" fmla="*/ 1140 h 1287"/>
              <a:gd name="T38" fmla="*/ 564 w 5064"/>
              <a:gd name="T39" fmla="*/ 1152 h 1287"/>
              <a:gd name="T40" fmla="*/ 1176 w 5064"/>
              <a:gd name="T41" fmla="*/ 1164 h 1287"/>
              <a:gd name="T42" fmla="*/ 1308 w 5064"/>
              <a:gd name="T43" fmla="*/ 1188 h 1287"/>
              <a:gd name="T44" fmla="*/ 1476 w 5064"/>
              <a:gd name="T45" fmla="*/ 1272 h 1287"/>
              <a:gd name="T46" fmla="*/ 2448 w 5064"/>
              <a:gd name="T47" fmla="*/ 1260 h 1287"/>
              <a:gd name="T48" fmla="*/ 2664 w 5064"/>
              <a:gd name="T49" fmla="*/ 1200 h 1287"/>
              <a:gd name="T50" fmla="*/ 3324 w 5064"/>
              <a:gd name="T51" fmla="*/ 1188 h 1287"/>
              <a:gd name="T52" fmla="*/ 3972 w 5064"/>
              <a:gd name="T53" fmla="*/ 1140 h 1287"/>
              <a:gd name="T54" fmla="*/ 4044 w 5064"/>
              <a:gd name="T55" fmla="*/ 1140 h 1287"/>
              <a:gd name="T56" fmla="*/ 4320 w 5064"/>
              <a:gd name="T57" fmla="*/ 1128 h 1287"/>
              <a:gd name="T58" fmla="*/ 4560 w 5064"/>
              <a:gd name="T59" fmla="*/ 1044 h 1287"/>
              <a:gd name="T60" fmla="*/ 4668 w 5064"/>
              <a:gd name="T61" fmla="*/ 888 h 1287"/>
              <a:gd name="T62" fmla="*/ 4812 w 5064"/>
              <a:gd name="T63" fmla="*/ 720 h 1287"/>
              <a:gd name="T64" fmla="*/ 4908 w 5064"/>
              <a:gd name="T65" fmla="*/ 672 h 1287"/>
              <a:gd name="T66" fmla="*/ 5064 w 5064"/>
              <a:gd name="T67" fmla="*/ 504 h 1287"/>
              <a:gd name="T68" fmla="*/ 4992 w 5064"/>
              <a:gd name="T69" fmla="*/ 492 h 1287"/>
              <a:gd name="T70" fmla="*/ 4956 w 5064"/>
              <a:gd name="T71" fmla="*/ 480 h 1287"/>
              <a:gd name="T72" fmla="*/ 4932 w 5064"/>
              <a:gd name="T73" fmla="*/ 516 h 1287"/>
              <a:gd name="T74" fmla="*/ 4188 w 5064"/>
              <a:gd name="T75" fmla="*/ 480 h 1287"/>
              <a:gd name="T76" fmla="*/ 3948 w 5064"/>
              <a:gd name="T77" fmla="*/ 432 h 1287"/>
              <a:gd name="T78" fmla="*/ 3732 w 5064"/>
              <a:gd name="T79" fmla="*/ 360 h 1287"/>
              <a:gd name="T80" fmla="*/ 3660 w 5064"/>
              <a:gd name="T81" fmla="*/ 192 h 1287"/>
              <a:gd name="T82" fmla="*/ 3588 w 5064"/>
              <a:gd name="T83" fmla="*/ 180 h 1287"/>
              <a:gd name="T84" fmla="*/ 3288 w 5064"/>
              <a:gd name="T85" fmla="*/ 132 h 1287"/>
              <a:gd name="T86" fmla="*/ 3168 w 5064"/>
              <a:gd name="T87" fmla="*/ 96 h 1287"/>
              <a:gd name="T88" fmla="*/ 3048 w 5064"/>
              <a:gd name="T89" fmla="*/ 48 h 1287"/>
              <a:gd name="T90" fmla="*/ 2736 w 5064"/>
              <a:gd name="T91" fmla="*/ 0 h 1287"/>
              <a:gd name="T92" fmla="*/ 2436 w 5064"/>
              <a:gd name="T93" fmla="*/ 12 h 1287"/>
              <a:gd name="T94" fmla="*/ 2364 w 5064"/>
              <a:gd name="T95" fmla="*/ 36 h 1287"/>
              <a:gd name="T96" fmla="*/ 2328 w 5064"/>
              <a:gd name="T97" fmla="*/ 48 h 1287"/>
              <a:gd name="T98" fmla="*/ 2256 w 5064"/>
              <a:gd name="T99" fmla="*/ 36 h 1287"/>
              <a:gd name="T100" fmla="*/ 2244 w 5064"/>
              <a:gd name="T101" fmla="*/ 72 h 1287"/>
              <a:gd name="T102" fmla="*/ 2196 w 5064"/>
              <a:gd name="T103" fmla="*/ 60 h 1287"/>
              <a:gd name="T104" fmla="*/ 1992 w 5064"/>
              <a:gd name="T105" fmla="*/ 60 h 12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64"/>
              <a:gd name="T160" fmla="*/ 0 h 1287"/>
              <a:gd name="T161" fmla="*/ 5064 w 5064"/>
              <a:gd name="T162" fmla="*/ 1287 h 12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64" h="1287">
                <a:moveTo>
                  <a:pt x="2124" y="60"/>
                </a:moveTo>
                <a:cubicBezTo>
                  <a:pt x="2104" y="80"/>
                  <a:pt x="2096" y="112"/>
                  <a:pt x="2076" y="132"/>
                </a:cubicBezTo>
                <a:cubicBezTo>
                  <a:pt x="2067" y="141"/>
                  <a:pt x="2053" y="144"/>
                  <a:pt x="2040" y="144"/>
                </a:cubicBezTo>
                <a:cubicBezTo>
                  <a:pt x="1832" y="152"/>
                  <a:pt x="1624" y="152"/>
                  <a:pt x="1416" y="156"/>
                </a:cubicBezTo>
                <a:cubicBezTo>
                  <a:pt x="1333" y="184"/>
                  <a:pt x="1431" y="143"/>
                  <a:pt x="1344" y="216"/>
                </a:cubicBezTo>
                <a:cubicBezTo>
                  <a:pt x="1334" y="224"/>
                  <a:pt x="1319" y="222"/>
                  <a:pt x="1308" y="228"/>
                </a:cubicBezTo>
                <a:cubicBezTo>
                  <a:pt x="1295" y="234"/>
                  <a:pt x="1284" y="244"/>
                  <a:pt x="1272" y="252"/>
                </a:cubicBezTo>
                <a:cubicBezTo>
                  <a:pt x="1204" y="248"/>
                  <a:pt x="1136" y="240"/>
                  <a:pt x="1068" y="240"/>
                </a:cubicBezTo>
                <a:cubicBezTo>
                  <a:pt x="887" y="240"/>
                  <a:pt x="697" y="287"/>
                  <a:pt x="516" y="300"/>
                </a:cubicBezTo>
                <a:cubicBezTo>
                  <a:pt x="388" y="326"/>
                  <a:pt x="263" y="329"/>
                  <a:pt x="132" y="336"/>
                </a:cubicBezTo>
                <a:cubicBezTo>
                  <a:pt x="80" y="362"/>
                  <a:pt x="41" y="391"/>
                  <a:pt x="0" y="432"/>
                </a:cubicBezTo>
                <a:cubicBezTo>
                  <a:pt x="24" y="452"/>
                  <a:pt x="45" y="476"/>
                  <a:pt x="72" y="492"/>
                </a:cubicBezTo>
                <a:cubicBezTo>
                  <a:pt x="140" y="532"/>
                  <a:pt x="168" y="516"/>
                  <a:pt x="228" y="576"/>
                </a:cubicBezTo>
                <a:cubicBezTo>
                  <a:pt x="224" y="588"/>
                  <a:pt x="225" y="603"/>
                  <a:pt x="216" y="612"/>
                </a:cubicBezTo>
                <a:cubicBezTo>
                  <a:pt x="207" y="621"/>
                  <a:pt x="174" y="613"/>
                  <a:pt x="180" y="624"/>
                </a:cubicBezTo>
                <a:cubicBezTo>
                  <a:pt x="187" y="639"/>
                  <a:pt x="212" y="632"/>
                  <a:pt x="228" y="636"/>
                </a:cubicBezTo>
                <a:cubicBezTo>
                  <a:pt x="315" y="655"/>
                  <a:pt x="260" y="639"/>
                  <a:pt x="324" y="660"/>
                </a:cubicBezTo>
                <a:cubicBezTo>
                  <a:pt x="405" y="822"/>
                  <a:pt x="336" y="667"/>
                  <a:pt x="360" y="1080"/>
                </a:cubicBezTo>
                <a:cubicBezTo>
                  <a:pt x="362" y="1117"/>
                  <a:pt x="383" y="1133"/>
                  <a:pt x="420" y="1140"/>
                </a:cubicBezTo>
                <a:cubicBezTo>
                  <a:pt x="467" y="1149"/>
                  <a:pt x="516" y="1150"/>
                  <a:pt x="564" y="1152"/>
                </a:cubicBezTo>
                <a:cubicBezTo>
                  <a:pt x="768" y="1158"/>
                  <a:pt x="972" y="1160"/>
                  <a:pt x="1176" y="1164"/>
                </a:cubicBezTo>
                <a:cubicBezTo>
                  <a:pt x="1220" y="1170"/>
                  <a:pt x="1273" y="1161"/>
                  <a:pt x="1308" y="1188"/>
                </a:cubicBezTo>
                <a:cubicBezTo>
                  <a:pt x="1435" y="1287"/>
                  <a:pt x="1316" y="1252"/>
                  <a:pt x="1476" y="1272"/>
                </a:cubicBezTo>
                <a:cubicBezTo>
                  <a:pt x="1800" y="1268"/>
                  <a:pt x="2124" y="1271"/>
                  <a:pt x="2448" y="1260"/>
                </a:cubicBezTo>
                <a:cubicBezTo>
                  <a:pt x="2526" y="1257"/>
                  <a:pt x="2580" y="1203"/>
                  <a:pt x="2664" y="1200"/>
                </a:cubicBezTo>
                <a:cubicBezTo>
                  <a:pt x="2884" y="1193"/>
                  <a:pt x="3104" y="1192"/>
                  <a:pt x="3324" y="1188"/>
                </a:cubicBezTo>
                <a:cubicBezTo>
                  <a:pt x="3609" y="1093"/>
                  <a:pt x="3270" y="1140"/>
                  <a:pt x="3972" y="1140"/>
                </a:cubicBezTo>
                <a:cubicBezTo>
                  <a:pt x="3996" y="1140"/>
                  <a:pt x="4020" y="1140"/>
                  <a:pt x="4044" y="1140"/>
                </a:cubicBezTo>
                <a:cubicBezTo>
                  <a:pt x="4136" y="1136"/>
                  <a:pt x="4228" y="1133"/>
                  <a:pt x="4320" y="1128"/>
                </a:cubicBezTo>
                <a:cubicBezTo>
                  <a:pt x="4472" y="1120"/>
                  <a:pt x="4486" y="1143"/>
                  <a:pt x="4560" y="1044"/>
                </a:cubicBezTo>
                <a:cubicBezTo>
                  <a:pt x="4585" y="968"/>
                  <a:pt x="4613" y="952"/>
                  <a:pt x="4668" y="888"/>
                </a:cubicBezTo>
                <a:cubicBezTo>
                  <a:pt x="4720" y="828"/>
                  <a:pt x="4746" y="767"/>
                  <a:pt x="4812" y="720"/>
                </a:cubicBezTo>
                <a:cubicBezTo>
                  <a:pt x="4841" y="699"/>
                  <a:pt x="4880" y="694"/>
                  <a:pt x="4908" y="672"/>
                </a:cubicBezTo>
                <a:cubicBezTo>
                  <a:pt x="5008" y="593"/>
                  <a:pt x="5015" y="577"/>
                  <a:pt x="5064" y="504"/>
                </a:cubicBezTo>
                <a:cubicBezTo>
                  <a:pt x="5040" y="500"/>
                  <a:pt x="5016" y="497"/>
                  <a:pt x="4992" y="492"/>
                </a:cubicBezTo>
                <a:cubicBezTo>
                  <a:pt x="4980" y="489"/>
                  <a:pt x="4968" y="475"/>
                  <a:pt x="4956" y="480"/>
                </a:cubicBezTo>
                <a:cubicBezTo>
                  <a:pt x="4943" y="485"/>
                  <a:pt x="4940" y="504"/>
                  <a:pt x="4932" y="516"/>
                </a:cubicBezTo>
                <a:cubicBezTo>
                  <a:pt x="4691" y="456"/>
                  <a:pt x="4435" y="507"/>
                  <a:pt x="4188" y="480"/>
                </a:cubicBezTo>
                <a:cubicBezTo>
                  <a:pt x="4073" y="442"/>
                  <a:pt x="4113" y="445"/>
                  <a:pt x="3948" y="432"/>
                </a:cubicBezTo>
                <a:cubicBezTo>
                  <a:pt x="3841" y="414"/>
                  <a:pt x="3799" y="427"/>
                  <a:pt x="3732" y="360"/>
                </a:cubicBezTo>
                <a:cubicBezTo>
                  <a:pt x="3722" y="320"/>
                  <a:pt x="3711" y="215"/>
                  <a:pt x="3660" y="192"/>
                </a:cubicBezTo>
                <a:cubicBezTo>
                  <a:pt x="3638" y="182"/>
                  <a:pt x="3612" y="183"/>
                  <a:pt x="3588" y="180"/>
                </a:cubicBezTo>
                <a:cubicBezTo>
                  <a:pt x="3499" y="167"/>
                  <a:pt x="3363" y="157"/>
                  <a:pt x="3288" y="132"/>
                </a:cubicBezTo>
                <a:cubicBezTo>
                  <a:pt x="3248" y="119"/>
                  <a:pt x="3207" y="111"/>
                  <a:pt x="3168" y="96"/>
                </a:cubicBezTo>
                <a:cubicBezTo>
                  <a:pt x="3111" y="75"/>
                  <a:pt x="3118" y="58"/>
                  <a:pt x="3048" y="48"/>
                </a:cubicBezTo>
                <a:cubicBezTo>
                  <a:pt x="2944" y="33"/>
                  <a:pt x="2841" y="13"/>
                  <a:pt x="2736" y="0"/>
                </a:cubicBezTo>
                <a:cubicBezTo>
                  <a:pt x="2636" y="4"/>
                  <a:pt x="2536" y="2"/>
                  <a:pt x="2436" y="12"/>
                </a:cubicBezTo>
                <a:cubicBezTo>
                  <a:pt x="2411" y="14"/>
                  <a:pt x="2388" y="28"/>
                  <a:pt x="2364" y="36"/>
                </a:cubicBezTo>
                <a:cubicBezTo>
                  <a:pt x="2352" y="40"/>
                  <a:pt x="2328" y="48"/>
                  <a:pt x="2328" y="48"/>
                </a:cubicBezTo>
                <a:cubicBezTo>
                  <a:pt x="2304" y="44"/>
                  <a:pt x="2279" y="29"/>
                  <a:pt x="2256" y="36"/>
                </a:cubicBezTo>
                <a:cubicBezTo>
                  <a:pt x="2244" y="39"/>
                  <a:pt x="2256" y="67"/>
                  <a:pt x="2244" y="72"/>
                </a:cubicBezTo>
                <a:cubicBezTo>
                  <a:pt x="2229" y="78"/>
                  <a:pt x="2212" y="61"/>
                  <a:pt x="2196" y="60"/>
                </a:cubicBezTo>
                <a:cubicBezTo>
                  <a:pt x="2132" y="57"/>
                  <a:pt x="2068" y="60"/>
                  <a:pt x="1992" y="60"/>
                </a:cubicBezTo>
              </a:path>
            </a:pathLst>
          </a:custGeom>
          <a:pattFill prst="smConfetti">
            <a:fgClr>
              <a:srgbClr val="27B15F"/>
            </a:fgClr>
            <a:bgClr>
              <a:schemeClr val="bg1"/>
            </a:bgClr>
          </a:pattFill>
          <a:ln w="12700" cap="flat" cmpd="sng">
            <a:noFill/>
            <a:prstDash val="solid"/>
            <a:round/>
            <a:headEnd type="none" w="med" len="med"/>
            <a:tailEnd type="none" w="med" len="med"/>
          </a:ln>
        </p:spPr>
        <p:txBody>
          <a:bodyPr wrap="none" anchor="ctr"/>
          <a:lstStyle/>
          <a:p>
            <a:endParaRPr lang="id-ID"/>
          </a:p>
        </p:txBody>
      </p:sp>
      <p:sp>
        <p:nvSpPr>
          <p:cNvPr id="7" name="Freeform 3" descr="Large confetti"/>
          <p:cNvSpPr>
            <a:spLocks/>
          </p:cNvSpPr>
          <p:nvPr/>
        </p:nvSpPr>
        <p:spPr bwMode="auto">
          <a:xfrm>
            <a:off x="2185988" y="5278438"/>
            <a:ext cx="4121150" cy="1209675"/>
          </a:xfrm>
          <a:custGeom>
            <a:avLst/>
            <a:gdLst>
              <a:gd name="T0" fmla="*/ 975 w 2596"/>
              <a:gd name="T1" fmla="*/ 0 h 762"/>
              <a:gd name="T2" fmla="*/ 780 w 2596"/>
              <a:gd name="T3" fmla="*/ 33 h 762"/>
              <a:gd name="T4" fmla="*/ 731 w 2596"/>
              <a:gd name="T5" fmla="*/ 65 h 762"/>
              <a:gd name="T6" fmla="*/ 569 w 2596"/>
              <a:gd name="T7" fmla="*/ 114 h 762"/>
              <a:gd name="T8" fmla="*/ 391 w 2596"/>
              <a:gd name="T9" fmla="*/ 243 h 762"/>
              <a:gd name="T10" fmla="*/ 293 w 2596"/>
              <a:gd name="T11" fmla="*/ 276 h 762"/>
              <a:gd name="T12" fmla="*/ 99 w 2596"/>
              <a:gd name="T13" fmla="*/ 406 h 762"/>
              <a:gd name="T14" fmla="*/ 66 w 2596"/>
              <a:gd name="T15" fmla="*/ 438 h 762"/>
              <a:gd name="T16" fmla="*/ 18 w 2596"/>
              <a:gd name="T17" fmla="*/ 454 h 762"/>
              <a:gd name="T18" fmla="*/ 2 w 2596"/>
              <a:gd name="T19" fmla="*/ 503 h 762"/>
              <a:gd name="T20" fmla="*/ 18 w 2596"/>
              <a:gd name="T21" fmla="*/ 633 h 762"/>
              <a:gd name="T22" fmla="*/ 66 w 2596"/>
              <a:gd name="T23" fmla="*/ 649 h 762"/>
              <a:gd name="T24" fmla="*/ 229 w 2596"/>
              <a:gd name="T25" fmla="*/ 681 h 762"/>
              <a:gd name="T26" fmla="*/ 748 w 2596"/>
              <a:gd name="T27" fmla="*/ 746 h 762"/>
              <a:gd name="T28" fmla="*/ 942 w 2596"/>
              <a:gd name="T29" fmla="*/ 730 h 762"/>
              <a:gd name="T30" fmla="*/ 991 w 2596"/>
              <a:gd name="T31" fmla="*/ 698 h 762"/>
              <a:gd name="T32" fmla="*/ 1137 w 2596"/>
              <a:gd name="T33" fmla="*/ 681 h 762"/>
              <a:gd name="T34" fmla="*/ 1688 w 2596"/>
              <a:gd name="T35" fmla="*/ 665 h 762"/>
              <a:gd name="T36" fmla="*/ 2402 w 2596"/>
              <a:gd name="T37" fmla="*/ 681 h 762"/>
              <a:gd name="T38" fmla="*/ 2499 w 2596"/>
              <a:gd name="T39" fmla="*/ 406 h 762"/>
              <a:gd name="T40" fmla="*/ 2596 w 2596"/>
              <a:gd name="T41" fmla="*/ 292 h 762"/>
              <a:gd name="T42" fmla="*/ 2288 w 2596"/>
              <a:gd name="T43" fmla="*/ 211 h 762"/>
              <a:gd name="T44" fmla="*/ 2223 w 2596"/>
              <a:gd name="T45" fmla="*/ 146 h 762"/>
              <a:gd name="T46" fmla="*/ 958 w 2596"/>
              <a:gd name="T47" fmla="*/ 130 h 762"/>
              <a:gd name="T48" fmla="*/ 975 w 2596"/>
              <a:gd name="T49" fmla="*/ 65 h 762"/>
              <a:gd name="T50" fmla="*/ 1007 w 2596"/>
              <a:gd name="T51" fmla="*/ 16 h 762"/>
              <a:gd name="T52" fmla="*/ 991 w 2596"/>
              <a:gd name="T53" fmla="*/ 0 h 7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96"/>
              <a:gd name="T82" fmla="*/ 0 h 762"/>
              <a:gd name="T83" fmla="*/ 2596 w 2596"/>
              <a:gd name="T84" fmla="*/ 762 h 76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96" h="762">
                <a:moveTo>
                  <a:pt x="975" y="0"/>
                </a:moveTo>
                <a:cubicBezTo>
                  <a:pt x="950" y="3"/>
                  <a:pt x="815" y="20"/>
                  <a:pt x="780" y="33"/>
                </a:cubicBezTo>
                <a:cubicBezTo>
                  <a:pt x="762" y="40"/>
                  <a:pt x="749" y="57"/>
                  <a:pt x="731" y="65"/>
                </a:cubicBezTo>
                <a:cubicBezTo>
                  <a:pt x="685" y="85"/>
                  <a:pt x="619" y="101"/>
                  <a:pt x="569" y="114"/>
                </a:cubicBezTo>
                <a:cubicBezTo>
                  <a:pt x="511" y="152"/>
                  <a:pt x="456" y="221"/>
                  <a:pt x="391" y="243"/>
                </a:cubicBezTo>
                <a:cubicBezTo>
                  <a:pt x="358" y="254"/>
                  <a:pt x="293" y="276"/>
                  <a:pt x="293" y="276"/>
                </a:cubicBezTo>
                <a:cubicBezTo>
                  <a:pt x="213" y="356"/>
                  <a:pt x="206" y="378"/>
                  <a:pt x="99" y="406"/>
                </a:cubicBezTo>
                <a:cubicBezTo>
                  <a:pt x="88" y="417"/>
                  <a:pt x="79" y="430"/>
                  <a:pt x="66" y="438"/>
                </a:cubicBezTo>
                <a:cubicBezTo>
                  <a:pt x="51" y="447"/>
                  <a:pt x="30" y="442"/>
                  <a:pt x="18" y="454"/>
                </a:cubicBezTo>
                <a:cubicBezTo>
                  <a:pt x="6" y="466"/>
                  <a:pt x="7" y="487"/>
                  <a:pt x="2" y="503"/>
                </a:cubicBezTo>
                <a:cubicBezTo>
                  <a:pt x="7" y="546"/>
                  <a:pt x="0" y="593"/>
                  <a:pt x="18" y="633"/>
                </a:cubicBezTo>
                <a:cubicBezTo>
                  <a:pt x="25" y="648"/>
                  <a:pt x="50" y="644"/>
                  <a:pt x="66" y="649"/>
                </a:cubicBezTo>
                <a:cubicBezTo>
                  <a:pt x="133" y="668"/>
                  <a:pt x="153" y="669"/>
                  <a:pt x="229" y="681"/>
                </a:cubicBezTo>
                <a:cubicBezTo>
                  <a:pt x="386" y="762"/>
                  <a:pt x="575" y="725"/>
                  <a:pt x="748" y="746"/>
                </a:cubicBezTo>
                <a:cubicBezTo>
                  <a:pt x="813" y="741"/>
                  <a:pt x="878" y="743"/>
                  <a:pt x="942" y="730"/>
                </a:cubicBezTo>
                <a:cubicBezTo>
                  <a:pt x="961" y="726"/>
                  <a:pt x="972" y="703"/>
                  <a:pt x="991" y="698"/>
                </a:cubicBezTo>
                <a:cubicBezTo>
                  <a:pt x="1039" y="686"/>
                  <a:pt x="1088" y="683"/>
                  <a:pt x="1137" y="681"/>
                </a:cubicBezTo>
                <a:cubicBezTo>
                  <a:pt x="1321" y="672"/>
                  <a:pt x="1504" y="670"/>
                  <a:pt x="1688" y="665"/>
                </a:cubicBezTo>
                <a:cubicBezTo>
                  <a:pt x="1920" y="608"/>
                  <a:pt x="2167" y="658"/>
                  <a:pt x="2402" y="681"/>
                </a:cubicBezTo>
                <a:cubicBezTo>
                  <a:pt x="2460" y="593"/>
                  <a:pt x="2441" y="492"/>
                  <a:pt x="2499" y="406"/>
                </a:cubicBezTo>
                <a:cubicBezTo>
                  <a:pt x="2523" y="331"/>
                  <a:pt x="2544" y="345"/>
                  <a:pt x="2596" y="292"/>
                </a:cubicBezTo>
                <a:cubicBezTo>
                  <a:pt x="2502" y="230"/>
                  <a:pt x="2399" y="223"/>
                  <a:pt x="2288" y="211"/>
                </a:cubicBezTo>
                <a:cubicBezTo>
                  <a:pt x="2273" y="166"/>
                  <a:pt x="2282" y="147"/>
                  <a:pt x="2223" y="146"/>
                </a:cubicBezTo>
                <a:cubicBezTo>
                  <a:pt x="1801" y="136"/>
                  <a:pt x="1380" y="135"/>
                  <a:pt x="958" y="130"/>
                </a:cubicBezTo>
                <a:cubicBezTo>
                  <a:pt x="964" y="108"/>
                  <a:pt x="966" y="86"/>
                  <a:pt x="975" y="65"/>
                </a:cubicBezTo>
                <a:cubicBezTo>
                  <a:pt x="983" y="47"/>
                  <a:pt x="1001" y="35"/>
                  <a:pt x="1007" y="16"/>
                </a:cubicBezTo>
                <a:cubicBezTo>
                  <a:pt x="1009" y="11"/>
                  <a:pt x="996" y="16"/>
                  <a:pt x="991" y="0"/>
                </a:cubicBezTo>
              </a:path>
            </a:pathLst>
          </a:custGeom>
          <a:pattFill prst="lgConfetti">
            <a:fgClr>
              <a:schemeClr val="accent1"/>
            </a:fgClr>
            <a:bgClr>
              <a:schemeClr val="bg1"/>
            </a:bgClr>
          </a:pattFill>
          <a:ln w="9525">
            <a:noFill/>
            <a:round/>
            <a:headEnd/>
            <a:tailEnd/>
          </a:ln>
        </p:spPr>
        <p:txBody>
          <a:bodyPr wrap="none" anchor="ctr"/>
          <a:lstStyle/>
          <a:p>
            <a:endParaRPr lang="id-ID"/>
          </a:p>
        </p:txBody>
      </p:sp>
      <p:sp>
        <p:nvSpPr>
          <p:cNvPr id="8" name="Freeform 5" descr="50%"/>
          <p:cNvSpPr>
            <a:spLocks/>
          </p:cNvSpPr>
          <p:nvPr/>
        </p:nvSpPr>
        <p:spPr bwMode="auto">
          <a:xfrm>
            <a:off x="2714625" y="5459413"/>
            <a:ext cx="2860675" cy="754062"/>
          </a:xfrm>
          <a:custGeom>
            <a:avLst/>
            <a:gdLst>
              <a:gd name="T0" fmla="*/ 1047 w 1802"/>
              <a:gd name="T1" fmla="*/ 0 h 475"/>
              <a:gd name="T2" fmla="*/ 577 w 1802"/>
              <a:gd name="T3" fmla="*/ 97 h 475"/>
              <a:gd name="T4" fmla="*/ 382 w 1802"/>
              <a:gd name="T5" fmla="*/ 146 h 475"/>
              <a:gd name="T6" fmla="*/ 366 w 1802"/>
              <a:gd name="T7" fmla="*/ 194 h 475"/>
              <a:gd name="T8" fmla="*/ 317 w 1802"/>
              <a:gd name="T9" fmla="*/ 211 h 475"/>
              <a:gd name="T10" fmla="*/ 269 w 1802"/>
              <a:gd name="T11" fmla="*/ 243 h 475"/>
              <a:gd name="T12" fmla="*/ 204 w 1802"/>
              <a:gd name="T13" fmla="*/ 308 h 475"/>
              <a:gd name="T14" fmla="*/ 106 w 1802"/>
              <a:gd name="T15" fmla="*/ 340 h 475"/>
              <a:gd name="T16" fmla="*/ 74 w 1802"/>
              <a:gd name="T17" fmla="*/ 454 h 475"/>
              <a:gd name="T18" fmla="*/ 171 w 1802"/>
              <a:gd name="T19" fmla="*/ 470 h 475"/>
              <a:gd name="T20" fmla="*/ 1663 w 1802"/>
              <a:gd name="T21" fmla="*/ 389 h 475"/>
              <a:gd name="T22" fmla="*/ 1777 w 1802"/>
              <a:gd name="T23" fmla="*/ 275 h 475"/>
              <a:gd name="T24" fmla="*/ 1761 w 1802"/>
              <a:gd name="T25" fmla="*/ 146 h 475"/>
              <a:gd name="T26" fmla="*/ 1209 w 1802"/>
              <a:gd name="T27" fmla="*/ 97 h 475"/>
              <a:gd name="T28" fmla="*/ 1047 w 1802"/>
              <a:gd name="T29" fmla="*/ 32 h 4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2"/>
              <a:gd name="T46" fmla="*/ 0 h 475"/>
              <a:gd name="T47" fmla="*/ 1802 w 1802"/>
              <a:gd name="T48" fmla="*/ 475 h 4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2" h="475">
                <a:moveTo>
                  <a:pt x="1047" y="0"/>
                </a:moveTo>
                <a:cubicBezTo>
                  <a:pt x="894" y="100"/>
                  <a:pt x="761" y="86"/>
                  <a:pt x="577" y="97"/>
                </a:cubicBezTo>
                <a:cubicBezTo>
                  <a:pt x="511" y="113"/>
                  <a:pt x="446" y="124"/>
                  <a:pt x="382" y="146"/>
                </a:cubicBezTo>
                <a:cubicBezTo>
                  <a:pt x="377" y="162"/>
                  <a:pt x="378" y="182"/>
                  <a:pt x="366" y="194"/>
                </a:cubicBezTo>
                <a:cubicBezTo>
                  <a:pt x="354" y="206"/>
                  <a:pt x="332" y="203"/>
                  <a:pt x="317" y="211"/>
                </a:cubicBezTo>
                <a:cubicBezTo>
                  <a:pt x="300" y="220"/>
                  <a:pt x="284" y="230"/>
                  <a:pt x="269" y="243"/>
                </a:cubicBezTo>
                <a:cubicBezTo>
                  <a:pt x="246" y="263"/>
                  <a:pt x="233" y="298"/>
                  <a:pt x="204" y="308"/>
                </a:cubicBezTo>
                <a:cubicBezTo>
                  <a:pt x="171" y="319"/>
                  <a:pt x="106" y="340"/>
                  <a:pt x="106" y="340"/>
                </a:cubicBezTo>
                <a:cubicBezTo>
                  <a:pt x="73" y="363"/>
                  <a:pt x="0" y="391"/>
                  <a:pt x="74" y="454"/>
                </a:cubicBezTo>
                <a:cubicBezTo>
                  <a:pt x="99" y="475"/>
                  <a:pt x="139" y="465"/>
                  <a:pt x="171" y="470"/>
                </a:cubicBezTo>
                <a:cubicBezTo>
                  <a:pt x="670" y="445"/>
                  <a:pt x="1164" y="405"/>
                  <a:pt x="1663" y="389"/>
                </a:cubicBezTo>
                <a:cubicBezTo>
                  <a:pt x="1719" y="353"/>
                  <a:pt x="1732" y="320"/>
                  <a:pt x="1777" y="275"/>
                </a:cubicBezTo>
                <a:cubicBezTo>
                  <a:pt x="1772" y="232"/>
                  <a:pt x="1802" y="160"/>
                  <a:pt x="1761" y="146"/>
                </a:cubicBezTo>
                <a:cubicBezTo>
                  <a:pt x="1600" y="92"/>
                  <a:pt x="1385" y="154"/>
                  <a:pt x="1209" y="97"/>
                </a:cubicBezTo>
                <a:cubicBezTo>
                  <a:pt x="1160" y="65"/>
                  <a:pt x="1118" y="50"/>
                  <a:pt x="1047" y="32"/>
                </a:cubicBezTo>
              </a:path>
            </a:pathLst>
          </a:custGeom>
          <a:pattFill prst="pct50">
            <a:fgClr>
              <a:srgbClr val="FF3300"/>
            </a:fgClr>
            <a:bgClr>
              <a:schemeClr val="bg1"/>
            </a:bgClr>
          </a:pattFill>
          <a:ln w="9525">
            <a:solidFill>
              <a:schemeClr val="tx1"/>
            </a:solidFill>
            <a:round/>
            <a:headEnd/>
            <a:tailEnd/>
          </a:ln>
        </p:spPr>
        <p:txBody>
          <a:bodyPr wrap="none" anchor="ctr"/>
          <a:lstStyle/>
          <a:p>
            <a:endParaRPr lang="id-ID"/>
          </a:p>
        </p:txBody>
      </p:sp>
      <p:sp>
        <p:nvSpPr>
          <p:cNvPr id="9" name="Oval 6" descr="50%"/>
          <p:cNvSpPr>
            <a:spLocks noChangeArrowheads="1"/>
          </p:cNvSpPr>
          <p:nvPr/>
        </p:nvSpPr>
        <p:spPr bwMode="auto">
          <a:xfrm>
            <a:off x="1447800" y="5334000"/>
            <a:ext cx="1219200" cy="381000"/>
          </a:xfrm>
          <a:prstGeom prst="ellipse">
            <a:avLst/>
          </a:prstGeom>
          <a:pattFill prst="pct50">
            <a:fgClr>
              <a:schemeClr val="accent2"/>
            </a:fgClr>
            <a:bgClr>
              <a:schemeClr val="bg1"/>
            </a:bgClr>
          </a:pattFill>
          <a:ln w="9525">
            <a:solidFill>
              <a:schemeClr val="bg2"/>
            </a:solidFill>
            <a:round/>
            <a:headEnd/>
            <a:tailEnd/>
          </a:ln>
        </p:spPr>
        <p:txBody>
          <a:bodyPr wrap="none" anchor="ctr"/>
          <a:lstStyle/>
          <a:p>
            <a:endParaRPr lang="id-ID"/>
          </a:p>
        </p:txBody>
      </p:sp>
      <p:sp>
        <p:nvSpPr>
          <p:cNvPr id="10" name="Oval 7" descr="50%"/>
          <p:cNvSpPr>
            <a:spLocks noChangeArrowheads="1"/>
          </p:cNvSpPr>
          <p:nvPr/>
        </p:nvSpPr>
        <p:spPr bwMode="auto">
          <a:xfrm>
            <a:off x="6553200" y="5638800"/>
            <a:ext cx="838200" cy="304800"/>
          </a:xfrm>
          <a:prstGeom prst="ellipse">
            <a:avLst/>
          </a:prstGeom>
          <a:pattFill prst="pct50">
            <a:fgClr>
              <a:srgbClr val="993300"/>
            </a:fgClr>
            <a:bgClr>
              <a:schemeClr val="bg1"/>
            </a:bgClr>
          </a:pattFill>
          <a:ln w="9525">
            <a:solidFill>
              <a:schemeClr val="bg2"/>
            </a:solidFill>
            <a:round/>
            <a:headEnd/>
            <a:tailEnd/>
          </a:ln>
        </p:spPr>
        <p:txBody>
          <a:bodyPr wrap="none" anchor="ctr"/>
          <a:lstStyle/>
          <a:p>
            <a:endParaRPr lang="id-ID"/>
          </a:p>
        </p:txBody>
      </p:sp>
      <p:sp>
        <p:nvSpPr>
          <p:cNvPr id="11" name="Line 8"/>
          <p:cNvSpPr>
            <a:spLocks noChangeShapeType="1"/>
          </p:cNvSpPr>
          <p:nvPr/>
        </p:nvSpPr>
        <p:spPr bwMode="auto">
          <a:xfrm>
            <a:off x="2057400" y="5562600"/>
            <a:ext cx="2057400" cy="381000"/>
          </a:xfrm>
          <a:prstGeom prst="line">
            <a:avLst/>
          </a:prstGeom>
          <a:noFill/>
          <a:ln w="9525">
            <a:solidFill>
              <a:schemeClr val="tx1"/>
            </a:solidFill>
            <a:round/>
            <a:headEnd/>
            <a:tailEnd/>
          </a:ln>
        </p:spPr>
        <p:txBody>
          <a:bodyPr wrap="none" anchor="ctr"/>
          <a:lstStyle/>
          <a:p>
            <a:endParaRPr lang="id-ID"/>
          </a:p>
        </p:txBody>
      </p:sp>
      <p:sp>
        <p:nvSpPr>
          <p:cNvPr id="12" name="Line 9"/>
          <p:cNvSpPr>
            <a:spLocks noChangeShapeType="1"/>
          </p:cNvSpPr>
          <p:nvPr/>
        </p:nvSpPr>
        <p:spPr bwMode="auto">
          <a:xfrm flipV="1">
            <a:off x="4114800" y="5791200"/>
            <a:ext cx="2819400" cy="152400"/>
          </a:xfrm>
          <a:prstGeom prst="line">
            <a:avLst/>
          </a:prstGeom>
          <a:noFill/>
          <a:ln w="9525">
            <a:solidFill>
              <a:schemeClr val="tx1"/>
            </a:solidFill>
            <a:round/>
            <a:headEnd/>
            <a:tailEnd/>
          </a:ln>
        </p:spPr>
        <p:txBody>
          <a:bodyPr wrap="none" anchor="ctr"/>
          <a:lstStyle/>
          <a:p>
            <a:endParaRPr lang="id-ID"/>
          </a:p>
        </p:txBody>
      </p:sp>
      <p:sp>
        <p:nvSpPr>
          <p:cNvPr id="13" name="Oval 10" descr="30%"/>
          <p:cNvSpPr>
            <a:spLocks noChangeArrowheads="1"/>
          </p:cNvSpPr>
          <p:nvPr/>
        </p:nvSpPr>
        <p:spPr bwMode="auto">
          <a:xfrm>
            <a:off x="4038600" y="4800600"/>
            <a:ext cx="1828800" cy="457200"/>
          </a:xfrm>
          <a:prstGeom prst="ellipse">
            <a:avLst/>
          </a:prstGeom>
          <a:pattFill prst="pct30">
            <a:fgClr>
              <a:srgbClr val="FFCC00"/>
            </a:fgClr>
            <a:bgClr>
              <a:schemeClr val="bg1"/>
            </a:bgClr>
          </a:pattFill>
          <a:ln w="9525">
            <a:solidFill>
              <a:schemeClr val="bg2"/>
            </a:solidFill>
            <a:round/>
            <a:headEnd/>
            <a:tailEnd/>
          </a:ln>
        </p:spPr>
        <p:txBody>
          <a:bodyPr wrap="none" anchor="ctr"/>
          <a:lstStyle/>
          <a:p>
            <a:endParaRPr lang="id-ID"/>
          </a:p>
        </p:txBody>
      </p:sp>
      <p:sp>
        <p:nvSpPr>
          <p:cNvPr id="14" name="Line 11"/>
          <p:cNvSpPr>
            <a:spLocks noChangeShapeType="1"/>
          </p:cNvSpPr>
          <p:nvPr/>
        </p:nvSpPr>
        <p:spPr bwMode="auto">
          <a:xfrm flipV="1">
            <a:off x="4267200" y="4953000"/>
            <a:ext cx="609600" cy="990600"/>
          </a:xfrm>
          <a:prstGeom prst="line">
            <a:avLst/>
          </a:prstGeom>
          <a:noFill/>
          <a:ln w="57150">
            <a:solidFill>
              <a:schemeClr val="tx1"/>
            </a:solidFill>
            <a:round/>
            <a:headEnd/>
            <a:tailEnd/>
          </a:ln>
        </p:spPr>
        <p:txBody>
          <a:bodyPr wrap="none" anchor="ctr"/>
          <a:lstStyle/>
          <a:p>
            <a:endParaRPr lang="id-ID"/>
          </a:p>
        </p:txBody>
      </p:sp>
      <p:sp>
        <p:nvSpPr>
          <p:cNvPr id="1027" name="Rectangle 3"/>
          <p:cNvSpPr>
            <a:spLocks noChangeArrowheads="1"/>
          </p:cNvSpPr>
          <p:nvPr/>
        </p:nvSpPr>
        <p:spPr bwMode="auto">
          <a:xfrm>
            <a:off x="0" y="1038284"/>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Arial" pitchFamily="34" charset="0"/>
                <a:ea typeface="Times New Roman" pitchFamily="18" charset="0"/>
                <a:cs typeface="Times New Roman" pitchFamily="18" charset="0"/>
              </a:rPr>
              <a:t>Tata </a:t>
            </a:r>
            <a:r>
              <a:rPr kumimoji="0" lang="en-US" sz="2400" b="1" u="none" strike="noStrike" cap="none" normalizeH="0" baseline="0" dirty="0" err="1" smtClean="0">
                <a:ln>
                  <a:noFill/>
                </a:ln>
                <a:effectLst/>
                <a:latin typeface="Arial" pitchFamily="34" charset="0"/>
                <a:ea typeface="Times New Roman" pitchFamily="18" charset="0"/>
                <a:cs typeface="Times New Roman" pitchFamily="18" charset="0"/>
              </a:rPr>
              <a:t>Ruang</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merupakan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suatu</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artian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harafiah</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dari</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1" u="none" strike="noStrike" cap="none" normalizeH="0" baseline="0" dirty="0" smtClean="0">
                <a:ln>
                  <a:noFill/>
                </a:ln>
                <a:effectLst/>
                <a:latin typeface="Arial" pitchFamily="34" charset="0"/>
                <a:ea typeface="Times New Roman" pitchFamily="18" charset="0"/>
                <a:cs typeface="Times New Roman" pitchFamily="18" charset="0"/>
              </a:rPr>
              <a:t>‘spatial’</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yaitu</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segala</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sesuatu</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yang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mendasarkan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kepada</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pertimbangan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dan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kaidah</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keruangan</a:t>
            </a:r>
            <a:endParaRPr kumimoji="0" lang="id-ID" sz="2400" b="0" u="none" strike="noStrike" cap="none" normalizeH="0" baseline="0" dirty="0" smtClean="0">
              <a:ln>
                <a:noFill/>
              </a:ln>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2400" b="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Arial" pitchFamily="34" charset="0"/>
                <a:ea typeface="Times New Roman" pitchFamily="18" charset="0"/>
                <a:cs typeface="Times New Roman" pitchFamily="18" charset="0"/>
              </a:rPr>
              <a:t>Tata </a:t>
            </a:r>
            <a:r>
              <a:rPr kumimoji="0" lang="en-US" sz="2400" b="1" u="none" strike="noStrike" cap="none" normalizeH="0" baseline="0" dirty="0" err="1" smtClean="0">
                <a:ln>
                  <a:noFill/>
                </a:ln>
                <a:effectLst/>
                <a:latin typeface="Arial" pitchFamily="34" charset="0"/>
                <a:ea typeface="Times New Roman" pitchFamily="18" charset="0"/>
                <a:cs typeface="Times New Roman" pitchFamily="18" charset="0"/>
              </a:rPr>
              <a:t>ruang</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merupakan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wujud</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struktur</a:t>
            </a:r>
            <a:r>
              <a:rPr kumimoji="0" lang="id-ID"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dan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pola</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ruang</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baik</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direncanakan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maupun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tidak</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direncanakan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a:t>
            </a:r>
            <a:endParaRPr kumimoji="0" lang="id-ID" sz="2400" b="0" u="none" strike="noStrike" cap="none" normalizeH="0" baseline="0" dirty="0" smtClean="0">
              <a:ln>
                <a:noFill/>
              </a:ln>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2400" b="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err="1" smtClean="0">
                <a:ln>
                  <a:noFill/>
                </a:ln>
                <a:effectLst/>
                <a:latin typeface="Arial" pitchFamily="34" charset="0"/>
                <a:ea typeface="Times New Roman" pitchFamily="18" charset="0"/>
                <a:cs typeface="Times New Roman" pitchFamily="18" charset="0"/>
              </a:rPr>
              <a:t>Penataan</a:t>
            </a:r>
            <a:r>
              <a:rPr kumimoji="0" lang="en-US" sz="2400" b="1"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1" u="none" strike="noStrike" cap="none" normalizeH="0" baseline="0" dirty="0" err="1" smtClean="0">
                <a:ln>
                  <a:noFill/>
                </a:ln>
                <a:effectLst/>
                <a:latin typeface="Arial" pitchFamily="34" charset="0"/>
                <a:ea typeface="Times New Roman" pitchFamily="18" charset="0"/>
                <a:cs typeface="Times New Roman" pitchFamily="18" charset="0"/>
              </a:rPr>
              <a:t>ruang</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merupakan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suatu</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proses</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perencanaan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tata</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ruang</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pemanfaatan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ruang</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dan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pengendalian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pemanfaatan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err="1" smtClean="0">
                <a:ln>
                  <a:noFill/>
                </a:ln>
                <a:effectLst/>
                <a:latin typeface="Arial" pitchFamily="34" charset="0"/>
                <a:ea typeface="Times New Roman" pitchFamily="18" charset="0"/>
                <a:cs typeface="Times New Roman" pitchFamily="18" charset="0"/>
              </a:rPr>
              <a:t>ruang</a:t>
            </a:r>
            <a:r>
              <a:rPr kumimoji="0" lang="en-US" sz="2400" b="0" u="none" strike="noStrike" cap="none" normalizeH="0" baseline="0" smtClean="0">
                <a:ln>
                  <a:noFill/>
                </a:ln>
                <a:effectLst/>
                <a:latin typeface="Arial"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smtClean="0">
                <a:ln>
                  <a:noFill/>
                </a:ln>
                <a:effectLst/>
                <a:latin typeface="Arial" pitchFamily="34" charset="0"/>
                <a:ea typeface="Times New Roman" pitchFamily="18" charset="0"/>
                <a:cs typeface="Times New Roman" pitchFamily="18" charset="0"/>
              </a:rPr>
              <a:t> </a:t>
            </a:r>
            <a:endParaRPr kumimoji="0" lang="id-ID" sz="2400" b="0" u="none" strike="noStrike" cap="none" normalizeH="0" baseline="0" dirty="0" smtClean="0">
              <a:ln>
                <a:noFill/>
              </a:ln>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err="1" smtClean="0">
                <a:ln>
                  <a:noFill/>
                </a:ln>
                <a:effectLst/>
                <a:latin typeface="Arial" pitchFamily="34" charset="0"/>
                <a:ea typeface="Times New Roman" pitchFamily="18" charset="0"/>
                <a:cs typeface="Times New Roman" pitchFamily="18" charset="0"/>
              </a:rPr>
              <a:t>Rencana</a:t>
            </a:r>
            <a:r>
              <a:rPr kumimoji="0" lang="en-US" sz="2400" b="1" u="none" strike="noStrike" cap="none" normalizeH="0" baseline="0" dirty="0" smtClean="0">
                <a:ln>
                  <a:noFill/>
                </a:ln>
                <a:effectLst/>
                <a:latin typeface="Arial" pitchFamily="34" charset="0"/>
                <a:ea typeface="Times New Roman" pitchFamily="18" charset="0"/>
                <a:cs typeface="Times New Roman" pitchFamily="18" charset="0"/>
              </a:rPr>
              <a:t> Tata </a:t>
            </a:r>
            <a:r>
              <a:rPr kumimoji="0" lang="en-US" sz="2400" b="1" u="none" strike="noStrike" cap="none" normalizeH="0" baseline="0" dirty="0" err="1" smtClean="0">
                <a:ln>
                  <a:noFill/>
                </a:ln>
                <a:effectLst/>
                <a:latin typeface="Arial" pitchFamily="34" charset="0"/>
                <a:ea typeface="Times New Roman" pitchFamily="18" charset="0"/>
                <a:cs typeface="Times New Roman" pitchFamily="18" charset="0"/>
              </a:rPr>
              <a:t>Ruang</a:t>
            </a:r>
            <a:r>
              <a:rPr kumimoji="0" lang="en-US" sz="2400" b="1"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merupakan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hasil</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perencanaan</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tata</a:t>
            </a:r>
            <a:r>
              <a:rPr kumimoji="0" lang="en-US" sz="2400" b="0" u="none" strike="noStrike" cap="none" normalizeH="0" baseline="0" dirty="0" smtClean="0">
                <a:ln>
                  <a:noFill/>
                </a:ln>
                <a:effectLst/>
                <a:latin typeface="Arial" pitchFamily="34" charset="0"/>
                <a:ea typeface="Times New Roman" pitchFamily="18" charset="0"/>
                <a:cs typeface="Times New Roman" pitchFamily="18" charset="0"/>
              </a:rPr>
              <a:t> </a:t>
            </a:r>
            <a:r>
              <a:rPr kumimoji="0" lang="en-US" sz="2400" b="0" u="none" strike="noStrike" cap="none" normalizeH="0" baseline="0" dirty="0" err="1" smtClean="0">
                <a:ln>
                  <a:noFill/>
                </a:ln>
                <a:effectLst/>
                <a:latin typeface="Arial" pitchFamily="34" charset="0"/>
                <a:ea typeface="Times New Roman" pitchFamily="18" charset="0"/>
                <a:cs typeface="Times New Roman" pitchFamily="18" charset="0"/>
              </a:rPr>
              <a:t>ruang</a:t>
            </a:r>
            <a:r>
              <a:rPr kumimoji="0" lang="id-ID" sz="2400" b="0" u="none" strike="noStrike" cap="none" normalizeH="0" baseline="0" dirty="0" smtClean="0">
                <a:ln>
                  <a:noFill/>
                </a:ln>
                <a:effectLst/>
                <a:latin typeface="Arial" pitchFamily="34" charset="0"/>
                <a:cs typeface="Arial" pitchFamily="34" charset="0"/>
              </a:rPr>
              <a:t> </a:t>
            </a:r>
          </a:p>
        </p:txBody>
      </p:sp>
    </p:spTree>
    <p:extLst>
      <p:ext uri="{BB962C8B-B14F-4D97-AF65-F5344CB8AC3E}">
        <p14:creationId xmlns:p14="http://schemas.microsoft.com/office/powerpoint/2010/main" val="4056402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PEMBENTUK RUANG</a:t>
            </a:r>
            <a:endParaRPr lang="en-US" b="1"/>
          </a:p>
        </p:txBody>
      </p:sp>
      <p:sp>
        <p:nvSpPr>
          <p:cNvPr id="3" name="Content Placeholder 2"/>
          <p:cNvSpPr>
            <a:spLocks noGrp="1"/>
          </p:cNvSpPr>
          <p:nvPr>
            <p:ph idx="1"/>
          </p:nvPr>
        </p:nvSpPr>
        <p:spPr/>
        <p:txBody>
          <a:bodyPr/>
          <a:lstStyle/>
          <a:p>
            <a:r>
              <a:rPr lang="en-US" smtClean="0"/>
              <a:t>Persebaran penduduk</a:t>
            </a:r>
          </a:p>
          <a:p>
            <a:r>
              <a:rPr lang="en-US" smtClean="0"/>
              <a:t>Konsentrasi kegiatan</a:t>
            </a:r>
          </a:p>
          <a:p>
            <a:r>
              <a:rPr lang="en-US" smtClean="0"/>
              <a:t>Interaksi kehidupan sosial</a:t>
            </a:r>
          </a:p>
          <a:p>
            <a:r>
              <a:rPr lang="en-US" smtClean="0"/>
              <a:t>Ekspresi budaya</a:t>
            </a:r>
          </a:p>
          <a:p>
            <a:r>
              <a:rPr lang="en-US" smtClean="0"/>
              <a:t>Pemanfaatan sumber daya alam</a:t>
            </a:r>
          </a:p>
        </p:txBody>
      </p:sp>
    </p:spTree>
    <p:extLst>
      <p:ext uri="{BB962C8B-B14F-4D97-AF65-F5344CB8AC3E}">
        <p14:creationId xmlns:p14="http://schemas.microsoft.com/office/powerpoint/2010/main" val="2002931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1417</TotalTime>
  <Words>831</Words>
  <Application>Microsoft Office PowerPoint</Application>
  <PresentationFormat>On-screen Show (4:3)</PresentationFormat>
  <Paragraphs>134</Paragraphs>
  <Slides>32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Clip</vt:lpstr>
      <vt:lpstr>DEFINISI RUANG, KOMPONEN PENYEDIA DAN PEMBENTUK RUANG</vt:lpstr>
      <vt:lpstr>OUTLINE</vt:lpstr>
      <vt:lpstr>PowerPoint Presentation</vt:lpstr>
      <vt:lpstr>PowerPoint Presentation</vt:lpstr>
      <vt:lpstr>DEFINISI RUANG</vt:lpstr>
      <vt:lpstr>PowerPoint Presentation</vt:lpstr>
      <vt:lpstr>PowerPoint Presentation</vt:lpstr>
      <vt:lpstr>PowerPoint Presentation</vt:lpstr>
      <vt:lpstr>PEMBENTUK RUANG</vt:lpstr>
      <vt:lpstr>SISTEM WILAYAH</vt:lpstr>
      <vt:lpstr>PENATAAN RUANG DI INDONESIA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SRUKTUR RUANG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POLA RUANG</vt:lpstr>
      <vt:lpstr>PowerPoint Presentation</vt:lpstr>
      <vt:lpstr>PowerPoint Presentation</vt:lpstr>
      <vt:lpstr>REFERENSI</vt:lpstr>
      <vt:lpstr>terimakasih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KIRANA</dc:creator>
  <cp:lastModifiedBy>KIRANA</cp:lastModifiedBy>
  <cp:revision>128</cp:revision>
  <dcterms:created xsi:type="dcterms:W3CDTF">2018-09-04T21:30:41Z</dcterms:created>
  <dcterms:modified xsi:type="dcterms:W3CDTF">2018-09-23T14:17:33Z</dcterms:modified>
</cp:coreProperties>
</file>